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539" r:id="rId5"/>
    <p:sldId id="538" r:id="rId6"/>
    <p:sldId id="540" r:id="rId7"/>
    <p:sldId id="541" r:id="rId8"/>
    <p:sldId id="551" r:id="rId9"/>
    <p:sldId id="552" r:id="rId10"/>
    <p:sldId id="553" r:id="rId11"/>
    <p:sldId id="542" r:id="rId12"/>
    <p:sldId id="543" r:id="rId13"/>
    <p:sldId id="544" r:id="rId14"/>
    <p:sldId id="545" r:id="rId15"/>
    <p:sldId id="546" r:id="rId16"/>
    <p:sldId id="547" r:id="rId17"/>
    <p:sldId id="548" r:id="rId18"/>
    <p:sldId id="549" r:id="rId19"/>
    <p:sldId id="550" r:id="rId20"/>
    <p:sldId id="554" r:id="rId21"/>
    <p:sldId id="568" r:id="rId22"/>
    <p:sldId id="569" r:id="rId23"/>
    <p:sldId id="555" r:id="rId24"/>
    <p:sldId id="556" r:id="rId25"/>
    <p:sldId id="557" r:id="rId26"/>
    <p:sldId id="558" r:id="rId27"/>
    <p:sldId id="559" r:id="rId28"/>
    <p:sldId id="565" r:id="rId29"/>
    <p:sldId id="560" r:id="rId30"/>
    <p:sldId id="566" r:id="rId31"/>
    <p:sldId id="567" r:id="rId32"/>
    <p:sldId id="562" r:id="rId33"/>
    <p:sldId id="563" r:id="rId34"/>
    <p:sldId id="570" r:id="rId35"/>
  </p:sldIdLst>
  <p:sldSz cx="9144000" cy="6858000" type="screen4x3"/>
  <p:notesSz cx="7053263" cy="93091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99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6305" autoAdjust="0"/>
  </p:normalViewPr>
  <p:slideViewPr>
    <p:cSldViewPr snapToGrid="0" snapToObjects="1">
      <p:cViewPr varScale="1">
        <p:scale>
          <a:sx n="116" d="100"/>
          <a:sy n="116" d="100"/>
        </p:scale>
        <p:origin x="1194" y="108"/>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3480"/>
    </p:cViewPr>
  </p:sorterViewPr>
  <p:notesViewPr>
    <p:cSldViewPr snapToGrid="0" snapToObjects="1">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F3FDF-333E-4249-81DB-3B0E9B43E5D5}" type="doc">
      <dgm:prSet loTypeId="urn:microsoft.com/office/officeart/2005/8/layout/vList3#1" loCatId="list" qsTypeId="urn:microsoft.com/office/officeart/2005/8/quickstyle/3d1" qsCatId="3D" csTypeId="urn:microsoft.com/office/officeart/2005/8/colors/accent1_2" csCatId="accent1" phldr="1"/>
      <dgm:spPr/>
      <dgm:t>
        <a:bodyPr/>
        <a:lstStyle/>
        <a:p>
          <a:endParaRPr lang="en-US"/>
        </a:p>
      </dgm:t>
    </dgm:pt>
    <dgm:pt modelId="{7508675C-6FA8-4C8C-A146-A66470638C89}">
      <dgm:prSet custT="1"/>
      <dgm:spPr/>
      <dgm:t>
        <a:bodyPr/>
        <a:lstStyle/>
        <a:p>
          <a:r>
            <a:rPr lang="en-US" sz="1800" dirty="0" smtClean="0"/>
            <a:t>Passport &amp; Visas</a:t>
          </a:r>
        </a:p>
        <a:p>
          <a:r>
            <a:rPr lang="en-US" sz="1800" dirty="0" smtClean="0"/>
            <a:t>Unused Ticket Management</a:t>
          </a:r>
        </a:p>
        <a:p>
          <a:r>
            <a:rPr lang="en-US" sz="1800" dirty="0" smtClean="0"/>
            <a:t>Dedicated Travel Consultants</a:t>
          </a:r>
        </a:p>
        <a:p>
          <a:r>
            <a:rPr lang="en-US" sz="1800" dirty="0" smtClean="0"/>
            <a:t>After-Hours Support</a:t>
          </a:r>
          <a:endParaRPr lang="en-US" sz="1800" dirty="0"/>
        </a:p>
      </dgm:t>
    </dgm:pt>
    <dgm:pt modelId="{0841749E-82FA-4B6C-B16C-4422CFFB7B34}" type="parTrans" cxnId="{F6A70F69-CB63-4C08-891E-EDF116CDF3C6}">
      <dgm:prSet/>
      <dgm:spPr/>
      <dgm:t>
        <a:bodyPr/>
        <a:lstStyle/>
        <a:p>
          <a:endParaRPr lang="en-US"/>
        </a:p>
      </dgm:t>
    </dgm:pt>
    <dgm:pt modelId="{F5405F39-BE9E-4D61-B88D-DD96AA0DE453}" type="sibTrans" cxnId="{F6A70F69-CB63-4C08-891E-EDF116CDF3C6}">
      <dgm:prSet/>
      <dgm:spPr/>
      <dgm:t>
        <a:bodyPr/>
        <a:lstStyle/>
        <a:p>
          <a:endParaRPr lang="en-US"/>
        </a:p>
      </dgm:t>
    </dgm:pt>
    <dgm:pt modelId="{CF640E7B-14E1-4730-B50B-779AB68A196F}">
      <dgm:prSet custT="1"/>
      <dgm:spPr/>
      <dgm:t>
        <a:bodyPr/>
        <a:lstStyle/>
        <a:p>
          <a:r>
            <a:rPr lang="en-US" sz="1800" dirty="0" smtClean="0"/>
            <a:t>Online Booking Including Web Fares</a:t>
          </a:r>
        </a:p>
        <a:p>
          <a:r>
            <a:rPr lang="en-US" sz="1800" dirty="0" smtClean="0"/>
            <a:t>5 dedicated agents for online support </a:t>
          </a:r>
          <a:endParaRPr lang="en-US" sz="1800" dirty="0"/>
        </a:p>
      </dgm:t>
    </dgm:pt>
    <dgm:pt modelId="{89338EC5-605E-48EE-91C7-672B59A85290}" type="parTrans" cxnId="{851CDE04-072C-47E3-B0D0-2E110F121B29}">
      <dgm:prSet/>
      <dgm:spPr/>
      <dgm:t>
        <a:bodyPr/>
        <a:lstStyle/>
        <a:p>
          <a:endParaRPr lang="en-US"/>
        </a:p>
      </dgm:t>
    </dgm:pt>
    <dgm:pt modelId="{A471D188-1D3C-4168-8199-694737EB8A15}" type="sibTrans" cxnId="{851CDE04-072C-47E3-B0D0-2E110F121B29}">
      <dgm:prSet/>
      <dgm:spPr/>
      <dgm:t>
        <a:bodyPr/>
        <a:lstStyle/>
        <a:p>
          <a:endParaRPr lang="en-US"/>
        </a:p>
      </dgm:t>
    </dgm:pt>
    <dgm:pt modelId="{60459B6A-7FEF-4AFF-A457-44430946FE2A}" type="pres">
      <dgm:prSet presAssocID="{CBFF3FDF-333E-4249-81DB-3B0E9B43E5D5}" presName="linearFlow" presStyleCnt="0">
        <dgm:presLayoutVars>
          <dgm:dir/>
          <dgm:resizeHandles val="exact"/>
        </dgm:presLayoutVars>
      </dgm:prSet>
      <dgm:spPr/>
      <dgm:t>
        <a:bodyPr/>
        <a:lstStyle/>
        <a:p>
          <a:endParaRPr lang="en-US"/>
        </a:p>
      </dgm:t>
    </dgm:pt>
    <dgm:pt modelId="{07078DB1-FAFD-4264-A553-F96E7E1CF2AD}" type="pres">
      <dgm:prSet presAssocID="{7508675C-6FA8-4C8C-A146-A66470638C89}" presName="composite" presStyleCnt="0"/>
      <dgm:spPr/>
    </dgm:pt>
    <dgm:pt modelId="{C0D102E2-BC9A-4550-A5F4-614FD2150715}" type="pres">
      <dgm:prSet presAssocID="{7508675C-6FA8-4C8C-A146-A66470638C89}" presName="imgShp" presStyleLbl="fgImgPlace1" presStyleIdx="0" presStyleCnt="2" custScaleX="170312" custScaleY="132197" custLinFactNeighborX="-1437" custLinFactNeighborY="-698"/>
      <dgm:spPr/>
    </dgm:pt>
    <dgm:pt modelId="{F60E4DF3-9C11-4D08-9BEF-396592D5BFE7}" type="pres">
      <dgm:prSet presAssocID="{7508675C-6FA8-4C8C-A146-A66470638C89}" presName="txShp" presStyleLbl="node1" presStyleIdx="0" presStyleCnt="2" custLinFactNeighborX="6489" custLinFactNeighborY="10874">
        <dgm:presLayoutVars>
          <dgm:bulletEnabled val="1"/>
        </dgm:presLayoutVars>
      </dgm:prSet>
      <dgm:spPr/>
      <dgm:t>
        <a:bodyPr/>
        <a:lstStyle/>
        <a:p>
          <a:endParaRPr lang="en-US"/>
        </a:p>
      </dgm:t>
    </dgm:pt>
    <dgm:pt modelId="{67296D94-485E-495E-A492-835F5C0DFD3C}" type="pres">
      <dgm:prSet presAssocID="{F5405F39-BE9E-4D61-B88D-DD96AA0DE453}" presName="spacing" presStyleCnt="0"/>
      <dgm:spPr/>
    </dgm:pt>
    <dgm:pt modelId="{1E980940-D97B-44F1-BEB0-52DD2B3A0543}" type="pres">
      <dgm:prSet presAssocID="{CF640E7B-14E1-4730-B50B-779AB68A196F}" presName="composite" presStyleCnt="0"/>
      <dgm:spPr/>
    </dgm:pt>
    <dgm:pt modelId="{E9397140-A850-4D89-9C35-EEF84816F7CD}" type="pres">
      <dgm:prSet presAssocID="{CF640E7B-14E1-4730-B50B-779AB68A196F}" presName="imgShp" presStyleLbl="fgImgPlace1" presStyleIdx="1" presStyleCnt="2" custScaleX="154069" custScaleY="132879"/>
      <dgm:spPr/>
    </dgm:pt>
    <dgm:pt modelId="{346E90D4-31D1-488D-BC92-27107AAE7D4C}" type="pres">
      <dgm:prSet presAssocID="{CF640E7B-14E1-4730-B50B-779AB68A196F}" presName="txShp" presStyleLbl="node1" presStyleIdx="1" presStyleCnt="2">
        <dgm:presLayoutVars>
          <dgm:bulletEnabled val="1"/>
        </dgm:presLayoutVars>
      </dgm:prSet>
      <dgm:spPr/>
      <dgm:t>
        <a:bodyPr/>
        <a:lstStyle/>
        <a:p>
          <a:endParaRPr lang="en-US"/>
        </a:p>
      </dgm:t>
    </dgm:pt>
  </dgm:ptLst>
  <dgm:cxnLst>
    <dgm:cxn modelId="{7210F431-CB8E-4144-BF81-7306B68C1DEE}" type="presOf" srcId="{7508675C-6FA8-4C8C-A146-A66470638C89}" destId="{F60E4DF3-9C11-4D08-9BEF-396592D5BFE7}" srcOrd="0" destOrd="0" presId="urn:microsoft.com/office/officeart/2005/8/layout/vList3#1"/>
    <dgm:cxn modelId="{F0F936DC-6F46-4AB0-871A-7121AE221460}" type="presOf" srcId="{CF640E7B-14E1-4730-B50B-779AB68A196F}" destId="{346E90D4-31D1-488D-BC92-27107AAE7D4C}" srcOrd="0" destOrd="0" presId="urn:microsoft.com/office/officeart/2005/8/layout/vList3#1"/>
    <dgm:cxn modelId="{CC22B346-91A5-4E4E-B602-B37811DBBB11}" type="presOf" srcId="{CBFF3FDF-333E-4249-81DB-3B0E9B43E5D5}" destId="{60459B6A-7FEF-4AFF-A457-44430946FE2A}" srcOrd="0" destOrd="0" presId="urn:microsoft.com/office/officeart/2005/8/layout/vList3#1"/>
    <dgm:cxn modelId="{F6A70F69-CB63-4C08-891E-EDF116CDF3C6}" srcId="{CBFF3FDF-333E-4249-81DB-3B0E9B43E5D5}" destId="{7508675C-6FA8-4C8C-A146-A66470638C89}" srcOrd="0" destOrd="0" parTransId="{0841749E-82FA-4B6C-B16C-4422CFFB7B34}" sibTransId="{F5405F39-BE9E-4D61-B88D-DD96AA0DE453}"/>
    <dgm:cxn modelId="{851CDE04-072C-47E3-B0D0-2E110F121B29}" srcId="{CBFF3FDF-333E-4249-81DB-3B0E9B43E5D5}" destId="{CF640E7B-14E1-4730-B50B-779AB68A196F}" srcOrd="1" destOrd="0" parTransId="{89338EC5-605E-48EE-91C7-672B59A85290}" sibTransId="{A471D188-1D3C-4168-8199-694737EB8A15}"/>
    <dgm:cxn modelId="{90E7B678-665D-4785-BB2C-5C3BEEFABF0D}" type="presParOf" srcId="{60459B6A-7FEF-4AFF-A457-44430946FE2A}" destId="{07078DB1-FAFD-4264-A553-F96E7E1CF2AD}" srcOrd="0" destOrd="0" presId="urn:microsoft.com/office/officeart/2005/8/layout/vList3#1"/>
    <dgm:cxn modelId="{F1EF2F7E-3BC8-4766-B03F-F5006175AEA7}" type="presParOf" srcId="{07078DB1-FAFD-4264-A553-F96E7E1CF2AD}" destId="{C0D102E2-BC9A-4550-A5F4-614FD2150715}" srcOrd="0" destOrd="0" presId="urn:microsoft.com/office/officeart/2005/8/layout/vList3#1"/>
    <dgm:cxn modelId="{0121CEB4-C7AB-4030-A3A0-7155B4E56DB1}" type="presParOf" srcId="{07078DB1-FAFD-4264-A553-F96E7E1CF2AD}" destId="{F60E4DF3-9C11-4D08-9BEF-396592D5BFE7}" srcOrd="1" destOrd="0" presId="urn:microsoft.com/office/officeart/2005/8/layout/vList3#1"/>
    <dgm:cxn modelId="{16DA3485-78BC-464A-8D10-90F518729CA8}" type="presParOf" srcId="{60459B6A-7FEF-4AFF-A457-44430946FE2A}" destId="{67296D94-485E-495E-A492-835F5C0DFD3C}" srcOrd="1" destOrd="0" presId="urn:microsoft.com/office/officeart/2005/8/layout/vList3#1"/>
    <dgm:cxn modelId="{B896C6E2-5641-448C-B35A-9967D667C541}" type="presParOf" srcId="{60459B6A-7FEF-4AFF-A457-44430946FE2A}" destId="{1E980940-D97B-44F1-BEB0-52DD2B3A0543}" srcOrd="2" destOrd="0" presId="urn:microsoft.com/office/officeart/2005/8/layout/vList3#1"/>
    <dgm:cxn modelId="{408F6AA0-3646-4C00-9155-80403B6FABEB}" type="presParOf" srcId="{1E980940-D97B-44F1-BEB0-52DD2B3A0543}" destId="{E9397140-A850-4D89-9C35-EEF84816F7CD}" srcOrd="0" destOrd="0" presId="urn:microsoft.com/office/officeart/2005/8/layout/vList3#1"/>
    <dgm:cxn modelId="{B7ED2715-F598-4EB4-BDB5-C4CDB71E62BC}" type="presParOf" srcId="{1E980940-D97B-44F1-BEB0-52DD2B3A0543}" destId="{346E90D4-31D1-488D-BC92-27107AAE7D4C}"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1F19B-4893-4BE7-B6AB-9D2B6BB661F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84CC3A3-6A76-4447-A727-050A7462D64D}">
      <dgm:prSet phldrT="[Text]"/>
      <dgm:spPr/>
      <dgm:t>
        <a:bodyPr/>
        <a:lstStyle/>
        <a:p>
          <a:r>
            <a:rPr lang="en-US" dirty="0" smtClean="0"/>
            <a:t>Rochelle Athey</a:t>
          </a:r>
          <a:endParaRPr lang="en-US" dirty="0"/>
        </a:p>
      </dgm:t>
    </dgm:pt>
    <dgm:pt modelId="{F159385A-B272-474E-81A2-BFBA59457340}" type="parTrans" cxnId="{6B1394BC-06D1-40A2-A1C2-3DF8F404AE85}">
      <dgm:prSet/>
      <dgm:spPr/>
      <dgm:t>
        <a:bodyPr/>
        <a:lstStyle/>
        <a:p>
          <a:endParaRPr lang="en-US"/>
        </a:p>
      </dgm:t>
    </dgm:pt>
    <dgm:pt modelId="{E046F99B-0542-454F-87F7-4ED31F82F5C4}" type="sibTrans" cxnId="{6B1394BC-06D1-40A2-A1C2-3DF8F404AE85}">
      <dgm:prSet/>
      <dgm:spPr/>
      <dgm:t>
        <a:bodyPr/>
        <a:lstStyle/>
        <a:p>
          <a:endParaRPr lang="en-US"/>
        </a:p>
      </dgm:t>
    </dgm:pt>
    <dgm:pt modelId="{CB76D54C-CC29-430B-9B5D-23082E097D01}">
      <dgm:prSet phldrT="[Text]"/>
      <dgm:spPr/>
      <dgm:t>
        <a:bodyPr/>
        <a:lstStyle/>
        <a:p>
          <a:r>
            <a:rPr lang="en-US" dirty="0" smtClean="0"/>
            <a:t>PAA Staff Updates</a:t>
          </a:r>
          <a:endParaRPr lang="en-US" dirty="0"/>
        </a:p>
      </dgm:t>
    </dgm:pt>
    <dgm:pt modelId="{F3F59F00-1A38-452A-A859-87FA320492EF}" type="parTrans" cxnId="{5592D66F-DEA8-45BB-B352-C5A371FD695E}">
      <dgm:prSet/>
      <dgm:spPr/>
      <dgm:t>
        <a:bodyPr/>
        <a:lstStyle/>
        <a:p>
          <a:endParaRPr lang="en-US"/>
        </a:p>
      </dgm:t>
    </dgm:pt>
    <dgm:pt modelId="{46EFBB65-6004-40CB-965A-1B7028A1E044}" type="sibTrans" cxnId="{5592D66F-DEA8-45BB-B352-C5A371FD695E}">
      <dgm:prSet/>
      <dgm:spPr/>
      <dgm:t>
        <a:bodyPr/>
        <a:lstStyle/>
        <a:p>
          <a:endParaRPr lang="en-US"/>
        </a:p>
      </dgm:t>
    </dgm:pt>
    <dgm:pt modelId="{56B18750-3ED6-4635-9C87-C0A3669336A4}">
      <dgm:prSet phldrT="[Text]"/>
      <dgm:spPr/>
      <dgm:t>
        <a:bodyPr/>
        <a:lstStyle/>
        <a:p>
          <a:r>
            <a:rPr lang="en-US" dirty="0" smtClean="0"/>
            <a:t>Plans for the future</a:t>
          </a:r>
          <a:endParaRPr lang="en-US" dirty="0"/>
        </a:p>
      </dgm:t>
    </dgm:pt>
    <dgm:pt modelId="{1C517522-AB35-4905-A2FF-68376C87B5C8}" type="parTrans" cxnId="{E316794B-D4A1-491C-8CF4-11F714778F7E}">
      <dgm:prSet/>
      <dgm:spPr/>
      <dgm:t>
        <a:bodyPr/>
        <a:lstStyle/>
        <a:p>
          <a:endParaRPr lang="en-US"/>
        </a:p>
      </dgm:t>
    </dgm:pt>
    <dgm:pt modelId="{718FF989-55C0-4107-BAC7-2084D8FD5055}" type="sibTrans" cxnId="{E316794B-D4A1-491C-8CF4-11F714778F7E}">
      <dgm:prSet/>
      <dgm:spPr/>
      <dgm:t>
        <a:bodyPr/>
        <a:lstStyle/>
        <a:p>
          <a:endParaRPr lang="en-US"/>
        </a:p>
      </dgm:t>
    </dgm:pt>
    <dgm:pt modelId="{9E92286A-17A2-4682-AB23-4DB1574F7FF1}" type="pres">
      <dgm:prSet presAssocID="{0741F19B-4893-4BE7-B6AB-9D2B6BB661F9}" presName="linear" presStyleCnt="0">
        <dgm:presLayoutVars>
          <dgm:dir/>
          <dgm:animLvl val="lvl"/>
          <dgm:resizeHandles val="exact"/>
        </dgm:presLayoutVars>
      </dgm:prSet>
      <dgm:spPr/>
      <dgm:t>
        <a:bodyPr/>
        <a:lstStyle/>
        <a:p>
          <a:endParaRPr lang="en-US"/>
        </a:p>
      </dgm:t>
    </dgm:pt>
    <dgm:pt modelId="{FC1A6391-9215-4429-BB80-A86883386186}" type="pres">
      <dgm:prSet presAssocID="{E84CC3A3-6A76-4447-A727-050A7462D64D}" presName="parentLin" presStyleCnt="0"/>
      <dgm:spPr/>
    </dgm:pt>
    <dgm:pt modelId="{971E0552-9D50-4974-B38E-83E0231201F8}" type="pres">
      <dgm:prSet presAssocID="{E84CC3A3-6A76-4447-A727-050A7462D64D}" presName="parentLeftMargin" presStyleLbl="node1" presStyleIdx="0" presStyleCnt="3"/>
      <dgm:spPr/>
      <dgm:t>
        <a:bodyPr/>
        <a:lstStyle/>
        <a:p>
          <a:endParaRPr lang="en-US"/>
        </a:p>
      </dgm:t>
    </dgm:pt>
    <dgm:pt modelId="{7F45271C-006F-44A8-B321-248EBDE7497C}" type="pres">
      <dgm:prSet presAssocID="{E84CC3A3-6A76-4447-A727-050A7462D64D}" presName="parentText" presStyleLbl="node1" presStyleIdx="0" presStyleCnt="3">
        <dgm:presLayoutVars>
          <dgm:chMax val="0"/>
          <dgm:bulletEnabled val="1"/>
        </dgm:presLayoutVars>
      </dgm:prSet>
      <dgm:spPr/>
      <dgm:t>
        <a:bodyPr/>
        <a:lstStyle/>
        <a:p>
          <a:endParaRPr lang="en-US"/>
        </a:p>
      </dgm:t>
    </dgm:pt>
    <dgm:pt modelId="{FBED4F6A-1118-4BBB-8FBD-6DDCF70A512D}" type="pres">
      <dgm:prSet presAssocID="{E84CC3A3-6A76-4447-A727-050A7462D64D}" presName="negativeSpace" presStyleCnt="0"/>
      <dgm:spPr/>
    </dgm:pt>
    <dgm:pt modelId="{B1DFD764-C8DB-42EF-9ED7-20DF3EB2B542}" type="pres">
      <dgm:prSet presAssocID="{E84CC3A3-6A76-4447-A727-050A7462D64D}" presName="childText" presStyleLbl="conFgAcc1" presStyleIdx="0" presStyleCnt="3">
        <dgm:presLayoutVars>
          <dgm:bulletEnabled val="1"/>
        </dgm:presLayoutVars>
      </dgm:prSet>
      <dgm:spPr/>
    </dgm:pt>
    <dgm:pt modelId="{89613CB3-FAA1-4192-862E-888036CF457E}" type="pres">
      <dgm:prSet presAssocID="{E046F99B-0542-454F-87F7-4ED31F82F5C4}" presName="spaceBetweenRectangles" presStyleCnt="0"/>
      <dgm:spPr/>
    </dgm:pt>
    <dgm:pt modelId="{49A186A6-4B83-4612-8709-9A1312BCFEFA}" type="pres">
      <dgm:prSet presAssocID="{CB76D54C-CC29-430B-9B5D-23082E097D01}" presName="parentLin" presStyleCnt="0"/>
      <dgm:spPr/>
    </dgm:pt>
    <dgm:pt modelId="{74F12E97-7909-431E-8DBA-CA451BB84406}" type="pres">
      <dgm:prSet presAssocID="{CB76D54C-CC29-430B-9B5D-23082E097D01}" presName="parentLeftMargin" presStyleLbl="node1" presStyleIdx="0" presStyleCnt="3"/>
      <dgm:spPr/>
      <dgm:t>
        <a:bodyPr/>
        <a:lstStyle/>
        <a:p>
          <a:endParaRPr lang="en-US"/>
        </a:p>
      </dgm:t>
    </dgm:pt>
    <dgm:pt modelId="{252DDDFF-1F20-420B-AFF2-EC73F3D799BF}" type="pres">
      <dgm:prSet presAssocID="{CB76D54C-CC29-430B-9B5D-23082E097D01}" presName="parentText" presStyleLbl="node1" presStyleIdx="1" presStyleCnt="3">
        <dgm:presLayoutVars>
          <dgm:chMax val="0"/>
          <dgm:bulletEnabled val="1"/>
        </dgm:presLayoutVars>
      </dgm:prSet>
      <dgm:spPr/>
      <dgm:t>
        <a:bodyPr/>
        <a:lstStyle/>
        <a:p>
          <a:endParaRPr lang="en-US"/>
        </a:p>
      </dgm:t>
    </dgm:pt>
    <dgm:pt modelId="{63281391-B6B8-4665-9B18-E26962B094B7}" type="pres">
      <dgm:prSet presAssocID="{CB76D54C-CC29-430B-9B5D-23082E097D01}" presName="negativeSpace" presStyleCnt="0"/>
      <dgm:spPr/>
    </dgm:pt>
    <dgm:pt modelId="{781FE4E0-6EBD-4B10-9D7E-3E0E067852E0}" type="pres">
      <dgm:prSet presAssocID="{CB76D54C-CC29-430B-9B5D-23082E097D01}" presName="childText" presStyleLbl="conFgAcc1" presStyleIdx="1" presStyleCnt="3">
        <dgm:presLayoutVars>
          <dgm:bulletEnabled val="1"/>
        </dgm:presLayoutVars>
      </dgm:prSet>
      <dgm:spPr/>
    </dgm:pt>
    <dgm:pt modelId="{F770B8B5-7FA8-403F-B6E2-B3F42E9E0D8B}" type="pres">
      <dgm:prSet presAssocID="{46EFBB65-6004-40CB-965A-1B7028A1E044}" presName="spaceBetweenRectangles" presStyleCnt="0"/>
      <dgm:spPr/>
    </dgm:pt>
    <dgm:pt modelId="{B48AA357-5B78-482E-8FC6-8F1CB514358C}" type="pres">
      <dgm:prSet presAssocID="{56B18750-3ED6-4635-9C87-C0A3669336A4}" presName="parentLin" presStyleCnt="0"/>
      <dgm:spPr/>
    </dgm:pt>
    <dgm:pt modelId="{60B73BCC-6350-4FAA-A953-87055758DF6C}" type="pres">
      <dgm:prSet presAssocID="{56B18750-3ED6-4635-9C87-C0A3669336A4}" presName="parentLeftMargin" presStyleLbl="node1" presStyleIdx="1" presStyleCnt="3"/>
      <dgm:spPr/>
      <dgm:t>
        <a:bodyPr/>
        <a:lstStyle/>
        <a:p>
          <a:endParaRPr lang="en-US"/>
        </a:p>
      </dgm:t>
    </dgm:pt>
    <dgm:pt modelId="{3F72EED1-AB66-40C4-A249-F5E282EBC14B}" type="pres">
      <dgm:prSet presAssocID="{56B18750-3ED6-4635-9C87-C0A3669336A4}" presName="parentText" presStyleLbl="node1" presStyleIdx="2" presStyleCnt="3">
        <dgm:presLayoutVars>
          <dgm:chMax val="0"/>
          <dgm:bulletEnabled val="1"/>
        </dgm:presLayoutVars>
      </dgm:prSet>
      <dgm:spPr/>
      <dgm:t>
        <a:bodyPr/>
        <a:lstStyle/>
        <a:p>
          <a:endParaRPr lang="en-US"/>
        </a:p>
      </dgm:t>
    </dgm:pt>
    <dgm:pt modelId="{95C34CD2-D5A7-415A-95C4-89FFA572FFF9}" type="pres">
      <dgm:prSet presAssocID="{56B18750-3ED6-4635-9C87-C0A3669336A4}" presName="negativeSpace" presStyleCnt="0"/>
      <dgm:spPr/>
    </dgm:pt>
    <dgm:pt modelId="{A6BE19CF-7B91-4976-8E9A-97AE18ADAFC8}" type="pres">
      <dgm:prSet presAssocID="{56B18750-3ED6-4635-9C87-C0A3669336A4}" presName="childText" presStyleLbl="conFgAcc1" presStyleIdx="2" presStyleCnt="3">
        <dgm:presLayoutVars>
          <dgm:bulletEnabled val="1"/>
        </dgm:presLayoutVars>
      </dgm:prSet>
      <dgm:spPr/>
    </dgm:pt>
  </dgm:ptLst>
  <dgm:cxnLst>
    <dgm:cxn modelId="{39C8FC51-42F6-471A-93F7-63DA6CDEF80C}" type="presOf" srcId="{E84CC3A3-6A76-4447-A727-050A7462D64D}" destId="{7F45271C-006F-44A8-B321-248EBDE7497C}" srcOrd="1" destOrd="0" presId="urn:microsoft.com/office/officeart/2005/8/layout/list1"/>
    <dgm:cxn modelId="{91F63800-6502-4D5B-8579-14209569435A}" type="presOf" srcId="{56B18750-3ED6-4635-9C87-C0A3669336A4}" destId="{60B73BCC-6350-4FAA-A953-87055758DF6C}" srcOrd="0" destOrd="0" presId="urn:microsoft.com/office/officeart/2005/8/layout/list1"/>
    <dgm:cxn modelId="{6B1394BC-06D1-40A2-A1C2-3DF8F404AE85}" srcId="{0741F19B-4893-4BE7-B6AB-9D2B6BB661F9}" destId="{E84CC3A3-6A76-4447-A727-050A7462D64D}" srcOrd="0" destOrd="0" parTransId="{F159385A-B272-474E-81A2-BFBA59457340}" sibTransId="{E046F99B-0542-454F-87F7-4ED31F82F5C4}"/>
    <dgm:cxn modelId="{2BCC1FFB-78DE-4A54-8129-6BC5EF202CFE}" type="presOf" srcId="{CB76D54C-CC29-430B-9B5D-23082E097D01}" destId="{252DDDFF-1F20-420B-AFF2-EC73F3D799BF}" srcOrd="1" destOrd="0" presId="urn:microsoft.com/office/officeart/2005/8/layout/list1"/>
    <dgm:cxn modelId="{5592D66F-DEA8-45BB-B352-C5A371FD695E}" srcId="{0741F19B-4893-4BE7-B6AB-9D2B6BB661F9}" destId="{CB76D54C-CC29-430B-9B5D-23082E097D01}" srcOrd="1" destOrd="0" parTransId="{F3F59F00-1A38-452A-A859-87FA320492EF}" sibTransId="{46EFBB65-6004-40CB-965A-1B7028A1E044}"/>
    <dgm:cxn modelId="{6C9B1CC6-9D41-4C4D-AEBA-F3CB58ECBB3C}" type="presOf" srcId="{E84CC3A3-6A76-4447-A727-050A7462D64D}" destId="{971E0552-9D50-4974-B38E-83E0231201F8}" srcOrd="0" destOrd="0" presId="urn:microsoft.com/office/officeart/2005/8/layout/list1"/>
    <dgm:cxn modelId="{4D802BE0-5CC2-492E-82FF-9B947E741F0E}" type="presOf" srcId="{56B18750-3ED6-4635-9C87-C0A3669336A4}" destId="{3F72EED1-AB66-40C4-A249-F5E282EBC14B}" srcOrd="1" destOrd="0" presId="urn:microsoft.com/office/officeart/2005/8/layout/list1"/>
    <dgm:cxn modelId="{E3DD0AAB-E33E-4C07-810B-85BE1FDDEB44}" type="presOf" srcId="{0741F19B-4893-4BE7-B6AB-9D2B6BB661F9}" destId="{9E92286A-17A2-4682-AB23-4DB1574F7FF1}" srcOrd="0" destOrd="0" presId="urn:microsoft.com/office/officeart/2005/8/layout/list1"/>
    <dgm:cxn modelId="{3FBA2A62-17AD-4F20-A517-D2E91335A42B}" type="presOf" srcId="{CB76D54C-CC29-430B-9B5D-23082E097D01}" destId="{74F12E97-7909-431E-8DBA-CA451BB84406}" srcOrd="0" destOrd="0" presId="urn:microsoft.com/office/officeart/2005/8/layout/list1"/>
    <dgm:cxn modelId="{E316794B-D4A1-491C-8CF4-11F714778F7E}" srcId="{0741F19B-4893-4BE7-B6AB-9D2B6BB661F9}" destId="{56B18750-3ED6-4635-9C87-C0A3669336A4}" srcOrd="2" destOrd="0" parTransId="{1C517522-AB35-4905-A2FF-68376C87B5C8}" sibTransId="{718FF989-55C0-4107-BAC7-2084D8FD5055}"/>
    <dgm:cxn modelId="{9CA0FD9C-5485-4CF1-BEC7-82852C7E2F47}" type="presParOf" srcId="{9E92286A-17A2-4682-AB23-4DB1574F7FF1}" destId="{FC1A6391-9215-4429-BB80-A86883386186}" srcOrd="0" destOrd="0" presId="urn:microsoft.com/office/officeart/2005/8/layout/list1"/>
    <dgm:cxn modelId="{E1F838AD-1EEF-429E-AAB0-E91E6B8FEF3F}" type="presParOf" srcId="{FC1A6391-9215-4429-BB80-A86883386186}" destId="{971E0552-9D50-4974-B38E-83E0231201F8}" srcOrd="0" destOrd="0" presId="urn:microsoft.com/office/officeart/2005/8/layout/list1"/>
    <dgm:cxn modelId="{585A348C-4AAF-4F67-9E9D-1D78033F24FF}" type="presParOf" srcId="{FC1A6391-9215-4429-BB80-A86883386186}" destId="{7F45271C-006F-44A8-B321-248EBDE7497C}" srcOrd="1" destOrd="0" presId="urn:microsoft.com/office/officeart/2005/8/layout/list1"/>
    <dgm:cxn modelId="{4270FDD0-C378-4FE3-AA18-FA88BE046338}" type="presParOf" srcId="{9E92286A-17A2-4682-AB23-4DB1574F7FF1}" destId="{FBED4F6A-1118-4BBB-8FBD-6DDCF70A512D}" srcOrd="1" destOrd="0" presId="urn:microsoft.com/office/officeart/2005/8/layout/list1"/>
    <dgm:cxn modelId="{304E2DC3-8CDC-4DD4-AB3D-CB399C13DFB4}" type="presParOf" srcId="{9E92286A-17A2-4682-AB23-4DB1574F7FF1}" destId="{B1DFD764-C8DB-42EF-9ED7-20DF3EB2B542}" srcOrd="2" destOrd="0" presId="urn:microsoft.com/office/officeart/2005/8/layout/list1"/>
    <dgm:cxn modelId="{D446ECC5-B6D9-4E7A-B519-F45B0863031A}" type="presParOf" srcId="{9E92286A-17A2-4682-AB23-4DB1574F7FF1}" destId="{89613CB3-FAA1-4192-862E-888036CF457E}" srcOrd="3" destOrd="0" presId="urn:microsoft.com/office/officeart/2005/8/layout/list1"/>
    <dgm:cxn modelId="{F8B27BEA-CFB8-4402-986A-0001A3CA1890}" type="presParOf" srcId="{9E92286A-17A2-4682-AB23-4DB1574F7FF1}" destId="{49A186A6-4B83-4612-8709-9A1312BCFEFA}" srcOrd="4" destOrd="0" presId="urn:microsoft.com/office/officeart/2005/8/layout/list1"/>
    <dgm:cxn modelId="{70E98708-C75B-4539-A9A0-F0CD46C26B41}" type="presParOf" srcId="{49A186A6-4B83-4612-8709-9A1312BCFEFA}" destId="{74F12E97-7909-431E-8DBA-CA451BB84406}" srcOrd="0" destOrd="0" presId="urn:microsoft.com/office/officeart/2005/8/layout/list1"/>
    <dgm:cxn modelId="{7C744FBA-3DEE-416F-9135-4F0FD777A752}" type="presParOf" srcId="{49A186A6-4B83-4612-8709-9A1312BCFEFA}" destId="{252DDDFF-1F20-420B-AFF2-EC73F3D799BF}" srcOrd="1" destOrd="0" presId="urn:microsoft.com/office/officeart/2005/8/layout/list1"/>
    <dgm:cxn modelId="{D04C076D-4F5C-41A0-8B41-12B6E3850116}" type="presParOf" srcId="{9E92286A-17A2-4682-AB23-4DB1574F7FF1}" destId="{63281391-B6B8-4665-9B18-E26962B094B7}" srcOrd="5" destOrd="0" presId="urn:microsoft.com/office/officeart/2005/8/layout/list1"/>
    <dgm:cxn modelId="{6B1AE154-DBA0-4239-AA08-9284D9B927C3}" type="presParOf" srcId="{9E92286A-17A2-4682-AB23-4DB1574F7FF1}" destId="{781FE4E0-6EBD-4B10-9D7E-3E0E067852E0}" srcOrd="6" destOrd="0" presId="urn:microsoft.com/office/officeart/2005/8/layout/list1"/>
    <dgm:cxn modelId="{F79FB5C6-D7AE-47D7-904A-B83969FC56AE}" type="presParOf" srcId="{9E92286A-17A2-4682-AB23-4DB1574F7FF1}" destId="{F770B8B5-7FA8-403F-B6E2-B3F42E9E0D8B}" srcOrd="7" destOrd="0" presId="urn:microsoft.com/office/officeart/2005/8/layout/list1"/>
    <dgm:cxn modelId="{B5F48DB1-08FC-41D2-AA4B-8ECCEB78B666}" type="presParOf" srcId="{9E92286A-17A2-4682-AB23-4DB1574F7FF1}" destId="{B48AA357-5B78-482E-8FC6-8F1CB514358C}" srcOrd="8" destOrd="0" presId="urn:microsoft.com/office/officeart/2005/8/layout/list1"/>
    <dgm:cxn modelId="{13C89983-57B7-4D46-9551-8873F3D961E9}" type="presParOf" srcId="{B48AA357-5B78-482E-8FC6-8F1CB514358C}" destId="{60B73BCC-6350-4FAA-A953-87055758DF6C}" srcOrd="0" destOrd="0" presId="urn:microsoft.com/office/officeart/2005/8/layout/list1"/>
    <dgm:cxn modelId="{FA2B4709-CE3F-4B27-8FD8-DF3F4AEBB171}" type="presParOf" srcId="{B48AA357-5B78-482E-8FC6-8F1CB514358C}" destId="{3F72EED1-AB66-40C4-A249-F5E282EBC14B}" srcOrd="1" destOrd="0" presId="urn:microsoft.com/office/officeart/2005/8/layout/list1"/>
    <dgm:cxn modelId="{66554EAA-1A7D-4267-8A0D-D46F3D3670FC}" type="presParOf" srcId="{9E92286A-17A2-4682-AB23-4DB1574F7FF1}" destId="{95C34CD2-D5A7-415A-95C4-89FFA572FFF9}" srcOrd="9" destOrd="0" presId="urn:microsoft.com/office/officeart/2005/8/layout/list1"/>
    <dgm:cxn modelId="{491E6C7C-2E80-482F-B15C-AC3F0B8EEA95}" type="presParOf" srcId="{9E92286A-17A2-4682-AB23-4DB1574F7FF1}" destId="{A6BE19CF-7B91-4976-8E9A-97AE18ADAF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A3ED3-B052-4744-B867-5A109B39AC6C}"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0CFBD908-4970-4CCB-ABC5-F042CA966544}">
      <dgm:prSet phldrT="[Text]"/>
      <dgm:spPr/>
      <dgm:t>
        <a:bodyPr/>
        <a:lstStyle/>
        <a:p>
          <a:r>
            <a:rPr lang="en-US" dirty="0" smtClean="0"/>
            <a:t>International Scholar Services determines that a petition is necessary;</a:t>
          </a:r>
          <a:endParaRPr lang="en-US" dirty="0"/>
        </a:p>
      </dgm:t>
    </dgm:pt>
    <dgm:pt modelId="{12268C64-F5A2-431E-9A2F-A0FCBA19F56F}" type="parTrans" cxnId="{461067C4-911F-45CE-AB88-BF701A4432BD}">
      <dgm:prSet/>
      <dgm:spPr/>
      <dgm:t>
        <a:bodyPr/>
        <a:lstStyle/>
        <a:p>
          <a:endParaRPr lang="en-US"/>
        </a:p>
      </dgm:t>
    </dgm:pt>
    <dgm:pt modelId="{AC526A23-D2F7-4C49-B71E-C2D9F1C9308A}" type="sibTrans" cxnId="{461067C4-911F-45CE-AB88-BF701A4432BD}">
      <dgm:prSet/>
      <dgm:spPr/>
      <dgm:t>
        <a:bodyPr/>
        <a:lstStyle/>
        <a:p>
          <a:endParaRPr lang="en-US"/>
        </a:p>
      </dgm:t>
    </dgm:pt>
    <dgm:pt modelId="{A0A80D4A-B546-4B2C-8713-FF734325C048}">
      <dgm:prSet/>
      <dgm:spPr/>
      <dgm:t>
        <a:bodyPr/>
        <a:lstStyle/>
        <a:p>
          <a:r>
            <a:rPr lang="en-US" smtClean="0"/>
            <a:t>International Scholar Services requests a PTA and provides checklist to Division partner;</a:t>
          </a:r>
          <a:endParaRPr lang="en-US" dirty="0" smtClean="0"/>
        </a:p>
      </dgm:t>
    </dgm:pt>
    <dgm:pt modelId="{8A150B01-C1CB-48C6-BAAD-60C48BF2AA58}" type="parTrans" cxnId="{BE1E71EE-316B-477D-BAB6-BCA907B2C348}">
      <dgm:prSet/>
      <dgm:spPr/>
      <dgm:t>
        <a:bodyPr/>
        <a:lstStyle/>
        <a:p>
          <a:endParaRPr lang="en-US"/>
        </a:p>
      </dgm:t>
    </dgm:pt>
    <dgm:pt modelId="{A309FAD3-AF9B-46A1-8926-8AF331272353}" type="sibTrans" cxnId="{BE1E71EE-316B-477D-BAB6-BCA907B2C348}">
      <dgm:prSet/>
      <dgm:spPr/>
      <dgm:t>
        <a:bodyPr/>
        <a:lstStyle/>
        <a:p>
          <a:endParaRPr lang="en-US"/>
        </a:p>
      </dgm:t>
    </dgm:pt>
    <dgm:pt modelId="{D2CF3697-EB05-4AE0-B755-7B73119E8501}">
      <dgm:prSet/>
      <dgm:spPr/>
      <dgm:t>
        <a:bodyPr/>
        <a:lstStyle/>
        <a:p>
          <a:r>
            <a:rPr lang="en-US" smtClean="0"/>
            <a:t>Division partner contacts Grant Manager;</a:t>
          </a:r>
          <a:endParaRPr lang="en-US" dirty="0" smtClean="0"/>
        </a:p>
      </dgm:t>
    </dgm:pt>
    <dgm:pt modelId="{1D058AD5-F059-47F5-9D93-03416B542660}" type="parTrans" cxnId="{AB405971-576C-4F0C-B427-D2781E58A577}">
      <dgm:prSet/>
      <dgm:spPr/>
      <dgm:t>
        <a:bodyPr/>
        <a:lstStyle/>
        <a:p>
          <a:endParaRPr lang="en-US"/>
        </a:p>
      </dgm:t>
    </dgm:pt>
    <dgm:pt modelId="{376DF649-1105-41AD-A1DC-24AEB81466AA}" type="sibTrans" cxnId="{AB405971-576C-4F0C-B427-D2781E58A577}">
      <dgm:prSet/>
      <dgm:spPr/>
      <dgm:t>
        <a:bodyPr/>
        <a:lstStyle/>
        <a:p>
          <a:endParaRPr lang="en-US"/>
        </a:p>
      </dgm:t>
    </dgm:pt>
    <dgm:pt modelId="{A062402E-6021-4827-AEB4-7E6E58CD68B0}">
      <dgm:prSet/>
      <dgm:spPr/>
      <dgm:t>
        <a:bodyPr/>
        <a:lstStyle/>
        <a:p>
          <a:r>
            <a:rPr lang="en-US" smtClean="0"/>
            <a:t>Grant Manager completes checklist only when charging short term visa costs to a Federally funded award or Federal flow through award; </a:t>
          </a:r>
          <a:endParaRPr lang="en-US" dirty="0" smtClean="0"/>
        </a:p>
      </dgm:t>
    </dgm:pt>
    <dgm:pt modelId="{EB84A9DF-0763-4C4B-995D-7F03AFA536F2}" type="parTrans" cxnId="{4DC320AD-9017-4365-A740-159C9BD18B73}">
      <dgm:prSet/>
      <dgm:spPr/>
      <dgm:t>
        <a:bodyPr/>
        <a:lstStyle/>
        <a:p>
          <a:endParaRPr lang="en-US"/>
        </a:p>
      </dgm:t>
    </dgm:pt>
    <dgm:pt modelId="{48F2A97A-1FFB-4AD1-9E5E-33494E84EED9}" type="sibTrans" cxnId="{4DC320AD-9017-4365-A740-159C9BD18B73}">
      <dgm:prSet/>
      <dgm:spPr/>
      <dgm:t>
        <a:bodyPr/>
        <a:lstStyle/>
        <a:p>
          <a:endParaRPr lang="en-US"/>
        </a:p>
      </dgm:t>
    </dgm:pt>
    <dgm:pt modelId="{B96E32C1-E129-4CA5-96C5-D99EE02258D2}">
      <dgm:prSet/>
      <dgm:spPr/>
      <dgm:t>
        <a:bodyPr/>
        <a:lstStyle/>
        <a:p>
          <a:r>
            <a:rPr lang="en-US" smtClean="0"/>
            <a:t>Grant Manager/Division partner submits completed checklist to International Scholar Services;</a:t>
          </a:r>
          <a:endParaRPr lang="en-US" dirty="0" smtClean="0"/>
        </a:p>
      </dgm:t>
    </dgm:pt>
    <dgm:pt modelId="{62E341AA-48D5-43E4-B872-04DE08B27E78}" type="parTrans" cxnId="{E8E7CA3C-1763-40C9-96BE-A50F6D9530E1}">
      <dgm:prSet/>
      <dgm:spPr/>
      <dgm:t>
        <a:bodyPr/>
        <a:lstStyle/>
        <a:p>
          <a:endParaRPr lang="en-US"/>
        </a:p>
      </dgm:t>
    </dgm:pt>
    <dgm:pt modelId="{05C624E2-C378-48D8-8A70-EDC4A5A76DC3}" type="sibTrans" cxnId="{E8E7CA3C-1763-40C9-96BE-A50F6D9530E1}">
      <dgm:prSet/>
      <dgm:spPr/>
      <dgm:t>
        <a:bodyPr/>
        <a:lstStyle/>
        <a:p>
          <a:endParaRPr lang="en-US"/>
        </a:p>
      </dgm:t>
    </dgm:pt>
    <dgm:pt modelId="{9C62867C-A10A-4C89-859C-7523C4655ED2}">
      <dgm:prSet/>
      <dgm:spPr/>
      <dgm:t>
        <a:bodyPr/>
        <a:lstStyle/>
        <a:p>
          <a:r>
            <a:rPr lang="en-US" smtClean="0"/>
            <a:t>International Scholar Services forward checklist and payment request to Payment Services to charge costs to PTA.</a:t>
          </a:r>
          <a:endParaRPr lang="en-US" dirty="0"/>
        </a:p>
      </dgm:t>
    </dgm:pt>
    <dgm:pt modelId="{BE8AD547-94B9-484F-BEDD-1010B3572BD1}" type="parTrans" cxnId="{C6DCC076-851F-4D2E-AF0B-60D88785B9CF}">
      <dgm:prSet/>
      <dgm:spPr/>
      <dgm:t>
        <a:bodyPr/>
        <a:lstStyle/>
        <a:p>
          <a:endParaRPr lang="en-US"/>
        </a:p>
      </dgm:t>
    </dgm:pt>
    <dgm:pt modelId="{FCF4FDCA-8B0D-4E68-8EA1-726123156561}" type="sibTrans" cxnId="{C6DCC076-851F-4D2E-AF0B-60D88785B9CF}">
      <dgm:prSet/>
      <dgm:spPr/>
      <dgm:t>
        <a:bodyPr/>
        <a:lstStyle/>
        <a:p>
          <a:endParaRPr lang="en-US"/>
        </a:p>
      </dgm:t>
    </dgm:pt>
    <dgm:pt modelId="{9FC475FD-AC7A-4A69-A080-BCC6C8C64C72}" type="pres">
      <dgm:prSet presAssocID="{F7FA3ED3-B052-4744-B867-5A109B39AC6C}" presName="Name0" presStyleCnt="0">
        <dgm:presLayoutVars>
          <dgm:dir/>
          <dgm:animLvl val="lvl"/>
          <dgm:resizeHandles val="exact"/>
        </dgm:presLayoutVars>
      </dgm:prSet>
      <dgm:spPr/>
      <dgm:t>
        <a:bodyPr/>
        <a:lstStyle/>
        <a:p>
          <a:endParaRPr lang="en-US"/>
        </a:p>
      </dgm:t>
    </dgm:pt>
    <dgm:pt modelId="{8561F106-CFC0-4FF0-A6C3-0B9314880977}" type="pres">
      <dgm:prSet presAssocID="{9C62867C-A10A-4C89-859C-7523C4655ED2}" presName="boxAndChildren" presStyleCnt="0"/>
      <dgm:spPr/>
    </dgm:pt>
    <dgm:pt modelId="{557CE514-43DD-4F1C-BB51-2935812CAE95}" type="pres">
      <dgm:prSet presAssocID="{9C62867C-A10A-4C89-859C-7523C4655ED2}" presName="parentTextBox" presStyleLbl="node1" presStyleIdx="0" presStyleCnt="6"/>
      <dgm:spPr/>
      <dgm:t>
        <a:bodyPr/>
        <a:lstStyle/>
        <a:p>
          <a:endParaRPr lang="en-US"/>
        </a:p>
      </dgm:t>
    </dgm:pt>
    <dgm:pt modelId="{69586C4D-62BB-4B33-83B7-0DDD86B77AA8}" type="pres">
      <dgm:prSet presAssocID="{05C624E2-C378-48D8-8A70-EDC4A5A76DC3}" presName="sp" presStyleCnt="0"/>
      <dgm:spPr/>
    </dgm:pt>
    <dgm:pt modelId="{4FC859AC-BADF-4E88-952F-D2FFD34D3EC4}" type="pres">
      <dgm:prSet presAssocID="{B96E32C1-E129-4CA5-96C5-D99EE02258D2}" presName="arrowAndChildren" presStyleCnt="0"/>
      <dgm:spPr/>
    </dgm:pt>
    <dgm:pt modelId="{38411646-C386-4C5A-ACC7-0E558C1DB246}" type="pres">
      <dgm:prSet presAssocID="{B96E32C1-E129-4CA5-96C5-D99EE02258D2}" presName="parentTextArrow" presStyleLbl="node1" presStyleIdx="1" presStyleCnt="6"/>
      <dgm:spPr/>
      <dgm:t>
        <a:bodyPr/>
        <a:lstStyle/>
        <a:p>
          <a:endParaRPr lang="en-US"/>
        </a:p>
      </dgm:t>
    </dgm:pt>
    <dgm:pt modelId="{49316538-8897-48DC-A7B3-3047399115E6}" type="pres">
      <dgm:prSet presAssocID="{48F2A97A-1FFB-4AD1-9E5E-33494E84EED9}" presName="sp" presStyleCnt="0"/>
      <dgm:spPr/>
    </dgm:pt>
    <dgm:pt modelId="{39E54903-4487-4E4A-8273-A0CFDE43D29B}" type="pres">
      <dgm:prSet presAssocID="{A062402E-6021-4827-AEB4-7E6E58CD68B0}" presName="arrowAndChildren" presStyleCnt="0"/>
      <dgm:spPr/>
    </dgm:pt>
    <dgm:pt modelId="{3382F982-B4CB-4BAE-B6FE-6D1353AA767D}" type="pres">
      <dgm:prSet presAssocID="{A062402E-6021-4827-AEB4-7E6E58CD68B0}" presName="parentTextArrow" presStyleLbl="node1" presStyleIdx="2" presStyleCnt="6"/>
      <dgm:spPr/>
      <dgm:t>
        <a:bodyPr/>
        <a:lstStyle/>
        <a:p>
          <a:endParaRPr lang="en-US"/>
        </a:p>
      </dgm:t>
    </dgm:pt>
    <dgm:pt modelId="{50655DE6-333A-467D-871B-ECEE23557C0E}" type="pres">
      <dgm:prSet presAssocID="{376DF649-1105-41AD-A1DC-24AEB81466AA}" presName="sp" presStyleCnt="0"/>
      <dgm:spPr/>
    </dgm:pt>
    <dgm:pt modelId="{34A34EE1-A5D4-439D-9990-A7693796EC4C}" type="pres">
      <dgm:prSet presAssocID="{D2CF3697-EB05-4AE0-B755-7B73119E8501}" presName="arrowAndChildren" presStyleCnt="0"/>
      <dgm:spPr/>
    </dgm:pt>
    <dgm:pt modelId="{8EBD227B-4355-4151-B036-EC74B5550B46}" type="pres">
      <dgm:prSet presAssocID="{D2CF3697-EB05-4AE0-B755-7B73119E8501}" presName="parentTextArrow" presStyleLbl="node1" presStyleIdx="3" presStyleCnt="6"/>
      <dgm:spPr/>
      <dgm:t>
        <a:bodyPr/>
        <a:lstStyle/>
        <a:p>
          <a:endParaRPr lang="en-US"/>
        </a:p>
      </dgm:t>
    </dgm:pt>
    <dgm:pt modelId="{D7DF39E3-13CE-4D76-B590-4906174A85B8}" type="pres">
      <dgm:prSet presAssocID="{A309FAD3-AF9B-46A1-8926-8AF331272353}" presName="sp" presStyleCnt="0"/>
      <dgm:spPr/>
    </dgm:pt>
    <dgm:pt modelId="{87DFCFE6-9B90-47AF-83AF-EEB2022DD396}" type="pres">
      <dgm:prSet presAssocID="{A0A80D4A-B546-4B2C-8713-FF734325C048}" presName="arrowAndChildren" presStyleCnt="0"/>
      <dgm:spPr/>
    </dgm:pt>
    <dgm:pt modelId="{B399FEE5-286A-4B74-AA29-B394ACA374B5}" type="pres">
      <dgm:prSet presAssocID="{A0A80D4A-B546-4B2C-8713-FF734325C048}" presName="parentTextArrow" presStyleLbl="node1" presStyleIdx="4" presStyleCnt="6"/>
      <dgm:spPr/>
      <dgm:t>
        <a:bodyPr/>
        <a:lstStyle/>
        <a:p>
          <a:endParaRPr lang="en-US"/>
        </a:p>
      </dgm:t>
    </dgm:pt>
    <dgm:pt modelId="{CB59B367-6B3E-4BB2-9101-FDB5CC30353B}" type="pres">
      <dgm:prSet presAssocID="{AC526A23-D2F7-4C49-B71E-C2D9F1C9308A}" presName="sp" presStyleCnt="0"/>
      <dgm:spPr/>
    </dgm:pt>
    <dgm:pt modelId="{55E56159-38DD-4AF5-AD8C-0F511751C074}" type="pres">
      <dgm:prSet presAssocID="{0CFBD908-4970-4CCB-ABC5-F042CA966544}" presName="arrowAndChildren" presStyleCnt="0"/>
      <dgm:spPr/>
    </dgm:pt>
    <dgm:pt modelId="{A2055444-A794-4779-9E0A-C817DE88BA3D}" type="pres">
      <dgm:prSet presAssocID="{0CFBD908-4970-4CCB-ABC5-F042CA966544}" presName="parentTextArrow" presStyleLbl="node1" presStyleIdx="5" presStyleCnt="6" custLinFactNeighborY="-265"/>
      <dgm:spPr/>
      <dgm:t>
        <a:bodyPr/>
        <a:lstStyle/>
        <a:p>
          <a:endParaRPr lang="en-US"/>
        </a:p>
      </dgm:t>
    </dgm:pt>
  </dgm:ptLst>
  <dgm:cxnLst>
    <dgm:cxn modelId="{42D28732-B430-4729-8D4D-E4D5EEEEFFEE}" type="presOf" srcId="{A062402E-6021-4827-AEB4-7E6E58CD68B0}" destId="{3382F982-B4CB-4BAE-B6FE-6D1353AA767D}" srcOrd="0" destOrd="0" presId="urn:microsoft.com/office/officeart/2005/8/layout/process4"/>
    <dgm:cxn modelId="{D46E7217-A6A2-4AE5-9479-605CD3E01447}" type="presOf" srcId="{A0A80D4A-B546-4B2C-8713-FF734325C048}" destId="{B399FEE5-286A-4B74-AA29-B394ACA374B5}" srcOrd="0" destOrd="0" presId="urn:microsoft.com/office/officeart/2005/8/layout/process4"/>
    <dgm:cxn modelId="{2F0AE57B-C4E2-49E4-9B30-935B819FC1FE}" type="presOf" srcId="{9C62867C-A10A-4C89-859C-7523C4655ED2}" destId="{557CE514-43DD-4F1C-BB51-2935812CAE95}" srcOrd="0" destOrd="0" presId="urn:microsoft.com/office/officeart/2005/8/layout/process4"/>
    <dgm:cxn modelId="{A14ECFC6-D2E3-46A5-8179-4AE7B6C9B4E2}" type="presOf" srcId="{D2CF3697-EB05-4AE0-B755-7B73119E8501}" destId="{8EBD227B-4355-4151-B036-EC74B5550B46}" srcOrd="0" destOrd="0" presId="urn:microsoft.com/office/officeart/2005/8/layout/process4"/>
    <dgm:cxn modelId="{9BCE3F3F-5E3B-4658-99BA-CA290D2FCFA1}" type="presOf" srcId="{0CFBD908-4970-4CCB-ABC5-F042CA966544}" destId="{A2055444-A794-4779-9E0A-C817DE88BA3D}" srcOrd="0" destOrd="0" presId="urn:microsoft.com/office/officeart/2005/8/layout/process4"/>
    <dgm:cxn modelId="{C6DCC076-851F-4D2E-AF0B-60D88785B9CF}" srcId="{F7FA3ED3-B052-4744-B867-5A109B39AC6C}" destId="{9C62867C-A10A-4C89-859C-7523C4655ED2}" srcOrd="5" destOrd="0" parTransId="{BE8AD547-94B9-484F-BEDD-1010B3572BD1}" sibTransId="{FCF4FDCA-8B0D-4E68-8EA1-726123156561}"/>
    <dgm:cxn modelId="{6349CE1F-C9D7-4E6A-AFDA-36D46FD57CD1}" type="presOf" srcId="{F7FA3ED3-B052-4744-B867-5A109B39AC6C}" destId="{9FC475FD-AC7A-4A69-A080-BCC6C8C64C72}" srcOrd="0" destOrd="0" presId="urn:microsoft.com/office/officeart/2005/8/layout/process4"/>
    <dgm:cxn modelId="{4DC320AD-9017-4365-A740-159C9BD18B73}" srcId="{F7FA3ED3-B052-4744-B867-5A109B39AC6C}" destId="{A062402E-6021-4827-AEB4-7E6E58CD68B0}" srcOrd="3" destOrd="0" parTransId="{EB84A9DF-0763-4C4B-995D-7F03AFA536F2}" sibTransId="{48F2A97A-1FFB-4AD1-9E5E-33494E84EED9}"/>
    <dgm:cxn modelId="{BE1E71EE-316B-477D-BAB6-BCA907B2C348}" srcId="{F7FA3ED3-B052-4744-B867-5A109B39AC6C}" destId="{A0A80D4A-B546-4B2C-8713-FF734325C048}" srcOrd="1" destOrd="0" parTransId="{8A150B01-C1CB-48C6-BAAD-60C48BF2AA58}" sibTransId="{A309FAD3-AF9B-46A1-8926-8AF331272353}"/>
    <dgm:cxn modelId="{E8E7CA3C-1763-40C9-96BE-A50F6D9530E1}" srcId="{F7FA3ED3-B052-4744-B867-5A109B39AC6C}" destId="{B96E32C1-E129-4CA5-96C5-D99EE02258D2}" srcOrd="4" destOrd="0" parTransId="{62E341AA-48D5-43E4-B872-04DE08B27E78}" sibTransId="{05C624E2-C378-48D8-8A70-EDC4A5A76DC3}"/>
    <dgm:cxn modelId="{AB405971-576C-4F0C-B427-D2781E58A577}" srcId="{F7FA3ED3-B052-4744-B867-5A109B39AC6C}" destId="{D2CF3697-EB05-4AE0-B755-7B73119E8501}" srcOrd="2" destOrd="0" parTransId="{1D058AD5-F059-47F5-9D93-03416B542660}" sibTransId="{376DF649-1105-41AD-A1DC-24AEB81466AA}"/>
    <dgm:cxn modelId="{461067C4-911F-45CE-AB88-BF701A4432BD}" srcId="{F7FA3ED3-B052-4744-B867-5A109B39AC6C}" destId="{0CFBD908-4970-4CCB-ABC5-F042CA966544}" srcOrd="0" destOrd="0" parTransId="{12268C64-F5A2-431E-9A2F-A0FCBA19F56F}" sibTransId="{AC526A23-D2F7-4C49-B71E-C2D9F1C9308A}"/>
    <dgm:cxn modelId="{BD62090F-34A9-4427-8E87-D681D96E1F23}" type="presOf" srcId="{B96E32C1-E129-4CA5-96C5-D99EE02258D2}" destId="{38411646-C386-4C5A-ACC7-0E558C1DB246}" srcOrd="0" destOrd="0" presId="urn:microsoft.com/office/officeart/2005/8/layout/process4"/>
    <dgm:cxn modelId="{6B0DA267-13BD-4DD0-ADF6-33F7F9090C5E}" type="presParOf" srcId="{9FC475FD-AC7A-4A69-A080-BCC6C8C64C72}" destId="{8561F106-CFC0-4FF0-A6C3-0B9314880977}" srcOrd="0" destOrd="0" presId="urn:microsoft.com/office/officeart/2005/8/layout/process4"/>
    <dgm:cxn modelId="{40A49275-2515-451F-8971-6596019FBABE}" type="presParOf" srcId="{8561F106-CFC0-4FF0-A6C3-0B9314880977}" destId="{557CE514-43DD-4F1C-BB51-2935812CAE95}" srcOrd="0" destOrd="0" presId="urn:microsoft.com/office/officeart/2005/8/layout/process4"/>
    <dgm:cxn modelId="{E7BAD1A3-EF8D-4930-92DC-8143A73DFCCA}" type="presParOf" srcId="{9FC475FD-AC7A-4A69-A080-BCC6C8C64C72}" destId="{69586C4D-62BB-4B33-83B7-0DDD86B77AA8}" srcOrd="1" destOrd="0" presId="urn:microsoft.com/office/officeart/2005/8/layout/process4"/>
    <dgm:cxn modelId="{802AC157-A498-4A91-ADAD-6F4B266A3E82}" type="presParOf" srcId="{9FC475FD-AC7A-4A69-A080-BCC6C8C64C72}" destId="{4FC859AC-BADF-4E88-952F-D2FFD34D3EC4}" srcOrd="2" destOrd="0" presId="urn:microsoft.com/office/officeart/2005/8/layout/process4"/>
    <dgm:cxn modelId="{8A1F5862-7F28-4212-A96E-4AB5640D0344}" type="presParOf" srcId="{4FC859AC-BADF-4E88-952F-D2FFD34D3EC4}" destId="{38411646-C386-4C5A-ACC7-0E558C1DB246}" srcOrd="0" destOrd="0" presId="urn:microsoft.com/office/officeart/2005/8/layout/process4"/>
    <dgm:cxn modelId="{AC64549B-68AD-4682-BEC3-B0B982B549FE}" type="presParOf" srcId="{9FC475FD-AC7A-4A69-A080-BCC6C8C64C72}" destId="{49316538-8897-48DC-A7B3-3047399115E6}" srcOrd="3" destOrd="0" presId="urn:microsoft.com/office/officeart/2005/8/layout/process4"/>
    <dgm:cxn modelId="{4EE821C5-48D9-43D1-B2E0-5A578D801692}" type="presParOf" srcId="{9FC475FD-AC7A-4A69-A080-BCC6C8C64C72}" destId="{39E54903-4487-4E4A-8273-A0CFDE43D29B}" srcOrd="4" destOrd="0" presId="urn:microsoft.com/office/officeart/2005/8/layout/process4"/>
    <dgm:cxn modelId="{70CC5E35-7319-4049-B383-A02D4DF544BB}" type="presParOf" srcId="{39E54903-4487-4E4A-8273-A0CFDE43D29B}" destId="{3382F982-B4CB-4BAE-B6FE-6D1353AA767D}" srcOrd="0" destOrd="0" presId="urn:microsoft.com/office/officeart/2005/8/layout/process4"/>
    <dgm:cxn modelId="{9677BF17-FE72-4D8B-9813-7346675D92CF}" type="presParOf" srcId="{9FC475FD-AC7A-4A69-A080-BCC6C8C64C72}" destId="{50655DE6-333A-467D-871B-ECEE23557C0E}" srcOrd="5" destOrd="0" presId="urn:microsoft.com/office/officeart/2005/8/layout/process4"/>
    <dgm:cxn modelId="{13D69C55-6783-43C6-9D2D-7E70C2DB5BD1}" type="presParOf" srcId="{9FC475FD-AC7A-4A69-A080-BCC6C8C64C72}" destId="{34A34EE1-A5D4-439D-9990-A7693796EC4C}" srcOrd="6" destOrd="0" presId="urn:microsoft.com/office/officeart/2005/8/layout/process4"/>
    <dgm:cxn modelId="{DA6E0EC9-F3E2-483C-9CF2-751E3781D19D}" type="presParOf" srcId="{34A34EE1-A5D4-439D-9990-A7693796EC4C}" destId="{8EBD227B-4355-4151-B036-EC74B5550B46}" srcOrd="0" destOrd="0" presId="urn:microsoft.com/office/officeart/2005/8/layout/process4"/>
    <dgm:cxn modelId="{6EA4FA06-A6F6-4B23-AB30-C2EF51CB4DB1}" type="presParOf" srcId="{9FC475FD-AC7A-4A69-A080-BCC6C8C64C72}" destId="{D7DF39E3-13CE-4D76-B590-4906174A85B8}" srcOrd="7" destOrd="0" presId="urn:microsoft.com/office/officeart/2005/8/layout/process4"/>
    <dgm:cxn modelId="{A22873AA-EC18-4795-BB2D-ED3FDBFE3396}" type="presParOf" srcId="{9FC475FD-AC7A-4A69-A080-BCC6C8C64C72}" destId="{87DFCFE6-9B90-47AF-83AF-EEB2022DD396}" srcOrd="8" destOrd="0" presId="urn:microsoft.com/office/officeart/2005/8/layout/process4"/>
    <dgm:cxn modelId="{2F8CEDDE-B481-40F7-822B-DCF0562696F4}" type="presParOf" srcId="{87DFCFE6-9B90-47AF-83AF-EEB2022DD396}" destId="{B399FEE5-286A-4B74-AA29-B394ACA374B5}" srcOrd="0" destOrd="0" presId="urn:microsoft.com/office/officeart/2005/8/layout/process4"/>
    <dgm:cxn modelId="{8B3CDA69-E279-40B5-BE35-7BEF7B5288E1}" type="presParOf" srcId="{9FC475FD-AC7A-4A69-A080-BCC6C8C64C72}" destId="{CB59B367-6B3E-4BB2-9101-FDB5CC30353B}" srcOrd="9" destOrd="0" presId="urn:microsoft.com/office/officeart/2005/8/layout/process4"/>
    <dgm:cxn modelId="{8976B955-3E8B-429A-8B2D-297E99EFB02E}" type="presParOf" srcId="{9FC475FD-AC7A-4A69-A080-BCC6C8C64C72}" destId="{55E56159-38DD-4AF5-AD8C-0F511751C074}" srcOrd="10" destOrd="0" presId="urn:microsoft.com/office/officeart/2005/8/layout/process4"/>
    <dgm:cxn modelId="{0C5B7916-627E-4D78-A781-5A98AD3D0227}" type="presParOf" srcId="{55E56159-38DD-4AF5-AD8C-0F511751C074}" destId="{A2055444-A794-4779-9E0A-C817DE88BA3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BAB3F-CBB5-48E7-8D8F-537F87FE71D1}"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0F8571DF-6130-4FB4-9EB9-ACCCD7134027}">
      <dgm:prSet phldrT="[Text]" custT="1"/>
      <dgm:spPr/>
      <dgm:t>
        <a:bodyPr/>
        <a:lstStyle/>
        <a:p>
          <a:r>
            <a:rPr lang="en-US" sz="2400" dirty="0" smtClean="0"/>
            <a:t>Is the cost a recruitment cost?</a:t>
          </a:r>
          <a:endParaRPr lang="en-US" sz="2400" dirty="0"/>
        </a:p>
      </dgm:t>
    </dgm:pt>
    <dgm:pt modelId="{967027BA-5882-4716-B769-740493761DE6}" type="parTrans" cxnId="{C5BDD2B3-D372-4328-84B2-25E8983A92B7}">
      <dgm:prSet/>
      <dgm:spPr/>
      <dgm:t>
        <a:bodyPr/>
        <a:lstStyle/>
        <a:p>
          <a:endParaRPr lang="en-US"/>
        </a:p>
      </dgm:t>
    </dgm:pt>
    <dgm:pt modelId="{C8D3B80C-5116-4FF2-B994-ED949795C506}" type="sibTrans" cxnId="{C5BDD2B3-D372-4328-84B2-25E8983A92B7}">
      <dgm:prSet/>
      <dgm:spPr/>
      <dgm:t>
        <a:bodyPr/>
        <a:lstStyle/>
        <a:p>
          <a:endParaRPr lang="en-US"/>
        </a:p>
      </dgm:t>
    </dgm:pt>
    <dgm:pt modelId="{6A2CF589-47C3-4597-9B7E-5DF4248C5A69}">
      <dgm:prSet/>
      <dgm:spPr/>
      <dgm:t>
        <a:bodyPr/>
        <a:lstStyle/>
        <a:p>
          <a:r>
            <a:rPr lang="en-US" dirty="0" smtClean="0"/>
            <a:t>Is the PTA to be used subject to Federal-Wide Research Terms and Conditions and/or the Uniform Guidance?</a:t>
          </a:r>
        </a:p>
      </dgm:t>
    </dgm:pt>
    <dgm:pt modelId="{581C84ED-8CF6-475B-B16A-823E219294AB}" type="parTrans" cxnId="{8C8B12E4-D823-4324-936D-1BC910BBB74A}">
      <dgm:prSet/>
      <dgm:spPr/>
      <dgm:t>
        <a:bodyPr/>
        <a:lstStyle/>
        <a:p>
          <a:endParaRPr lang="en-US"/>
        </a:p>
      </dgm:t>
    </dgm:pt>
    <dgm:pt modelId="{548858C0-C3F5-4B8D-82A3-985F6880ACAD}" type="sibTrans" cxnId="{8C8B12E4-D823-4324-936D-1BC910BBB74A}">
      <dgm:prSet/>
      <dgm:spPr/>
      <dgm:t>
        <a:bodyPr/>
        <a:lstStyle/>
        <a:p>
          <a:endParaRPr lang="en-US"/>
        </a:p>
      </dgm:t>
    </dgm:pt>
    <dgm:pt modelId="{A189E23E-ACA8-4E1E-BE35-048E890315C9}">
      <dgm:prSet/>
      <dgm:spPr/>
      <dgm:t>
        <a:bodyPr/>
        <a:lstStyle/>
        <a:p>
          <a:r>
            <a:rPr lang="en-US" dirty="0" smtClean="0"/>
            <a:t>Is the cost specifically referenced in the award budget?</a:t>
          </a:r>
        </a:p>
      </dgm:t>
    </dgm:pt>
    <dgm:pt modelId="{8D3F512E-F1BE-41D1-B1FF-617C511C7D77}" type="parTrans" cxnId="{A912A7FF-4EFA-487F-9F83-794045DFF514}">
      <dgm:prSet/>
      <dgm:spPr/>
      <dgm:t>
        <a:bodyPr/>
        <a:lstStyle/>
        <a:p>
          <a:endParaRPr lang="en-US"/>
        </a:p>
      </dgm:t>
    </dgm:pt>
    <dgm:pt modelId="{C834758D-0B10-4527-A059-E689CF719D7A}" type="sibTrans" cxnId="{A912A7FF-4EFA-487F-9F83-794045DFF514}">
      <dgm:prSet/>
      <dgm:spPr/>
      <dgm:t>
        <a:bodyPr/>
        <a:lstStyle/>
        <a:p>
          <a:endParaRPr lang="en-US"/>
        </a:p>
      </dgm:t>
    </dgm:pt>
    <dgm:pt modelId="{760C1415-9472-4C3D-A207-CA22907B733E}">
      <dgm:prSet/>
      <dgm:spPr/>
      <dgm:t>
        <a:bodyPr/>
        <a:lstStyle/>
        <a:p>
          <a:r>
            <a:rPr lang="en-US" dirty="0" smtClean="0"/>
            <a:t>Has the PI received written approval for the cost from the agency?</a:t>
          </a:r>
        </a:p>
      </dgm:t>
    </dgm:pt>
    <dgm:pt modelId="{447D9F32-AB58-4881-BEE9-85B037A4F314}" type="parTrans" cxnId="{BEC0154C-B5F5-49F6-84AE-1C254E42A842}">
      <dgm:prSet/>
      <dgm:spPr/>
      <dgm:t>
        <a:bodyPr/>
        <a:lstStyle/>
        <a:p>
          <a:endParaRPr lang="en-US"/>
        </a:p>
      </dgm:t>
    </dgm:pt>
    <dgm:pt modelId="{9A66E7F5-23C8-496B-BACB-DC045D330A81}" type="sibTrans" cxnId="{BEC0154C-B5F5-49F6-84AE-1C254E42A842}">
      <dgm:prSet/>
      <dgm:spPr/>
      <dgm:t>
        <a:bodyPr/>
        <a:lstStyle/>
        <a:p>
          <a:endParaRPr lang="en-US"/>
        </a:p>
      </dgm:t>
    </dgm:pt>
    <dgm:pt modelId="{C849871D-AF49-4CC1-867B-FA6F80A1580C}" type="pres">
      <dgm:prSet presAssocID="{2E9BAB3F-CBB5-48E7-8D8F-537F87FE71D1}" presName="linear" presStyleCnt="0">
        <dgm:presLayoutVars>
          <dgm:animLvl val="lvl"/>
          <dgm:resizeHandles val="exact"/>
        </dgm:presLayoutVars>
      </dgm:prSet>
      <dgm:spPr/>
      <dgm:t>
        <a:bodyPr/>
        <a:lstStyle/>
        <a:p>
          <a:endParaRPr lang="en-US"/>
        </a:p>
      </dgm:t>
    </dgm:pt>
    <dgm:pt modelId="{E9B93853-F041-4F9B-AA2D-17C361A4009E}" type="pres">
      <dgm:prSet presAssocID="{0F8571DF-6130-4FB4-9EB9-ACCCD7134027}" presName="parentText" presStyleLbl="node1" presStyleIdx="0" presStyleCnt="4" custLinFactNeighborX="9138">
        <dgm:presLayoutVars>
          <dgm:chMax val="0"/>
          <dgm:bulletEnabled val="1"/>
        </dgm:presLayoutVars>
      </dgm:prSet>
      <dgm:spPr/>
      <dgm:t>
        <a:bodyPr/>
        <a:lstStyle/>
        <a:p>
          <a:endParaRPr lang="en-US"/>
        </a:p>
      </dgm:t>
    </dgm:pt>
    <dgm:pt modelId="{885F7AAC-4482-4D49-B97B-B1D6FB00D12F}" type="pres">
      <dgm:prSet presAssocID="{C8D3B80C-5116-4FF2-B994-ED949795C506}" presName="spacer" presStyleCnt="0"/>
      <dgm:spPr/>
    </dgm:pt>
    <dgm:pt modelId="{3940A457-0763-43DE-A976-B40BD922E304}" type="pres">
      <dgm:prSet presAssocID="{6A2CF589-47C3-4597-9B7E-5DF4248C5A69}" presName="parentText" presStyleLbl="node1" presStyleIdx="1" presStyleCnt="4">
        <dgm:presLayoutVars>
          <dgm:chMax val="0"/>
          <dgm:bulletEnabled val="1"/>
        </dgm:presLayoutVars>
      </dgm:prSet>
      <dgm:spPr/>
      <dgm:t>
        <a:bodyPr/>
        <a:lstStyle/>
        <a:p>
          <a:endParaRPr lang="en-US"/>
        </a:p>
      </dgm:t>
    </dgm:pt>
    <dgm:pt modelId="{82C29212-B539-41A3-B335-4CA3A9498E15}" type="pres">
      <dgm:prSet presAssocID="{548858C0-C3F5-4B8D-82A3-985F6880ACAD}" presName="spacer" presStyleCnt="0"/>
      <dgm:spPr/>
    </dgm:pt>
    <dgm:pt modelId="{92B2C323-AEAD-4621-8C4A-5753158FA7ED}" type="pres">
      <dgm:prSet presAssocID="{A189E23E-ACA8-4E1E-BE35-048E890315C9}" presName="parentText" presStyleLbl="node1" presStyleIdx="2" presStyleCnt="4">
        <dgm:presLayoutVars>
          <dgm:chMax val="0"/>
          <dgm:bulletEnabled val="1"/>
        </dgm:presLayoutVars>
      </dgm:prSet>
      <dgm:spPr/>
      <dgm:t>
        <a:bodyPr/>
        <a:lstStyle/>
        <a:p>
          <a:endParaRPr lang="en-US"/>
        </a:p>
      </dgm:t>
    </dgm:pt>
    <dgm:pt modelId="{CB6FF07D-6A32-4727-BF92-CB221119B9B8}" type="pres">
      <dgm:prSet presAssocID="{C834758D-0B10-4527-A059-E689CF719D7A}" presName="spacer" presStyleCnt="0"/>
      <dgm:spPr/>
    </dgm:pt>
    <dgm:pt modelId="{49710096-DF41-425A-A87D-43585E7DD415}" type="pres">
      <dgm:prSet presAssocID="{760C1415-9472-4C3D-A207-CA22907B733E}" presName="parentText" presStyleLbl="node1" presStyleIdx="3" presStyleCnt="4">
        <dgm:presLayoutVars>
          <dgm:chMax val="0"/>
          <dgm:bulletEnabled val="1"/>
        </dgm:presLayoutVars>
      </dgm:prSet>
      <dgm:spPr/>
      <dgm:t>
        <a:bodyPr/>
        <a:lstStyle/>
        <a:p>
          <a:endParaRPr lang="en-US"/>
        </a:p>
      </dgm:t>
    </dgm:pt>
  </dgm:ptLst>
  <dgm:cxnLst>
    <dgm:cxn modelId="{A912A7FF-4EFA-487F-9F83-794045DFF514}" srcId="{2E9BAB3F-CBB5-48E7-8D8F-537F87FE71D1}" destId="{A189E23E-ACA8-4E1E-BE35-048E890315C9}" srcOrd="2" destOrd="0" parTransId="{8D3F512E-F1BE-41D1-B1FF-617C511C7D77}" sibTransId="{C834758D-0B10-4527-A059-E689CF719D7A}"/>
    <dgm:cxn modelId="{8C8B12E4-D823-4324-936D-1BC910BBB74A}" srcId="{2E9BAB3F-CBB5-48E7-8D8F-537F87FE71D1}" destId="{6A2CF589-47C3-4597-9B7E-5DF4248C5A69}" srcOrd="1" destOrd="0" parTransId="{581C84ED-8CF6-475B-B16A-823E219294AB}" sibTransId="{548858C0-C3F5-4B8D-82A3-985F6880ACAD}"/>
    <dgm:cxn modelId="{701182DE-BC75-47AB-A89C-9B36CAFF98EA}" type="presOf" srcId="{2E9BAB3F-CBB5-48E7-8D8F-537F87FE71D1}" destId="{C849871D-AF49-4CC1-867B-FA6F80A1580C}" srcOrd="0" destOrd="0" presId="urn:microsoft.com/office/officeart/2005/8/layout/vList2"/>
    <dgm:cxn modelId="{8F92E0D6-C4A3-4A62-94B8-4AF1D5EE2119}" type="presOf" srcId="{A189E23E-ACA8-4E1E-BE35-048E890315C9}" destId="{92B2C323-AEAD-4621-8C4A-5753158FA7ED}" srcOrd="0" destOrd="0" presId="urn:microsoft.com/office/officeart/2005/8/layout/vList2"/>
    <dgm:cxn modelId="{BEC0154C-B5F5-49F6-84AE-1C254E42A842}" srcId="{2E9BAB3F-CBB5-48E7-8D8F-537F87FE71D1}" destId="{760C1415-9472-4C3D-A207-CA22907B733E}" srcOrd="3" destOrd="0" parTransId="{447D9F32-AB58-4881-BEE9-85B037A4F314}" sibTransId="{9A66E7F5-23C8-496B-BACB-DC045D330A81}"/>
    <dgm:cxn modelId="{788923A8-BBEB-4467-8DAB-886881F4CA42}" type="presOf" srcId="{760C1415-9472-4C3D-A207-CA22907B733E}" destId="{49710096-DF41-425A-A87D-43585E7DD415}" srcOrd="0" destOrd="0" presId="urn:microsoft.com/office/officeart/2005/8/layout/vList2"/>
    <dgm:cxn modelId="{EB247A6A-D8FD-44A3-99BC-49F871DAE1E5}" type="presOf" srcId="{6A2CF589-47C3-4597-9B7E-5DF4248C5A69}" destId="{3940A457-0763-43DE-A976-B40BD922E304}" srcOrd="0" destOrd="0" presId="urn:microsoft.com/office/officeart/2005/8/layout/vList2"/>
    <dgm:cxn modelId="{C5BDD2B3-D372-4328-84B2-25E8983A92B7}" srcId="{2E9BAB3F-CBB5-48E7-8D8F-537F87FE71D1}" destId="{0F8571DF-6130-4FB4-9EB9-ACCCD7134027}" srcOrd="0" destOrd="0" parTransId="{967027BA-5882-4716-B769-740493761DE6}" sibTransId="{C8D3B80C-5116-4FF2-B994-ED949795C506}"/>
    <dgm:cxn modelId="{2D582046-8ABC-40B5-88ED-2759B110AAF6}" type="presOf" srcId="{0F8571DF-6130-4FB4-9EB9-ACCCD7134027}" destId="{E9B93853-F041-4F9B-AA2D-17C361A4009E}" srcOrd="0" destOrd="0" presId="urn:microsoft.com/office/officeart/2005/8/layout/vList2"/>
    <dgm:cxn modelId="{546A6067-0970-449A-B735-098D0F1075CC}" type="presParOf" srcId="{C849871D-AF49-4CC1-867B-FA6F80A1580C}" destId="{E9B93853-F041-4F9B-AA2D-17C361A4009E}" srcOrd="0" destOrd="0" presId="urn:microsoft.com/office/officeart/2005/8/layout/vList2"/>
    <dgm:cxn modelId="{651F34BE-B272-454F-8BEE-FA848C86A030}" type="presParOf" srcId="{C849871D-AF49-4CC1-867B-FA6F80A1580C}" destId="{885F7AAC-4482-4D49-B97B-B1D6FB00D12F}" srcOrd="1" destOrd="0" presId="urn:microsoft.com/office/officeart/2005/8/layout/vList2"/>
    <dgm:cxn modelId="{C990BF3F-9EA4-420E-AD23-562E00A466A6}" type="presParOf" srcId="{C849871D-AF49-4CC1-867B-FA6F80A1580C}" destId="{3940A457-0763-43DE-A976-B40BD922E304}" srcOrd="2" destOrd="0" presId="urn:microsoft.com/office/officeart/2005/8/layout/vList2"/>
    <dgm:cxn modelId="{3BD7C68F-5DD2-4D3C-BA7C-10EFD399E604}" type="presParOf" srcId="{C849871D-AF49-4CC1-867B-FA6F80A1580C}" destId="{82C29212-B539-41A3-B335-4CA3A9498E15}" srcOrd="3" destOrd="0" presId="urn:microsoft.com/office/officeart/2005/8/layout/vList2"/>
    <dgm:cxn modelId="{7B6A2C17-6028-4E71-B290-77E77E91C7E1}" type="presParOf" srcId="{C849871D-AF49-4CC1-867B-FA6F80A1580C}" destId="{92B2C323-AEAD-4621-8C4A-5753158FA7ED}" srcOrd="4" destOrd="0" presId="urn:microsoft.com/office/officeart/2005/8/layout/vList2"/>
    <dgm:cxn modelId="{7B520254-1241-4278-B2CE-BEBDE84311AF}" type="presParOf" srcId="{C849871D-AF49-4CC1-867B-FA6F80A1580C}" destId="{CB6FF07D-6A32-4727-BF92-CB221119B9B8}" srcOrd="5" destOrd="0" presId="urn:microsoft.com/office/officeart/2005/8/layout/vList2"/>
    <dgm:cxn modelId="{902D8650-121D-4EFE-8D1A-E4AA5B497E41}" type="presParOf" srcId="{C849871D-AF49-4CC1-867B-FA6F80A1580C}" destId="{49710096-DF41-425A-A87D-43585E7DD4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736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7363"/>
          </a:xfrm>
          <a:prstGeom prst="rect">
            <a:avLst/>
          </a:prstGeom>
        </p:spPr>
        <p:txBody>
          <a:bodyPr vert="horz" lIns="91751" tIns="45875" rIns="91751" bIns="45875" rtlCol="0"/>
          <a:lstStyle>
            <a:lvl1pPr algn="r">
              <a:defRPr sz="1200"/>
            </a:lvl1pPr>
          </a:lstStyle>
          <a:p>
            <a:fld id="{DD0CE446-E6FE-4E36-9F17-D755EBA4C892}" type="datetimeFigureOut">
              <a:rPr lang="en-US" smtClean="0"/>
              <a:t>10/20/2015</a:t>
            </a:fld>
            <a:endParaRPr lang="en-US"/>
          </a:p>
        </p:txBody>
      </p:sp>
      <p:sp>
        <p:nvSpPr>
          <p:cNvPr id="4" name="Footer Placeholder 3"/>
          <p:cNvSpPr>
            <a:spLocks noGrp="1"/>
          </p:cNvSpPr>
          <p:nvPr>
            <p:ph type="ftr" sz="quarter" idx="2"/>
          </p:nvPr>
        </p:nvSpPr>
        <p:spPr>
          <a:xfrm>
            <a:off x="0" y="8841738"/>
            <a:ext cx="3057053" cy="46736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7363"/>
          </a:xfrm>
          <a:prstGeom prst="rect">
            <a:avLst/>
          </a:prstGeom>
        </p:spPr>
        <p:txBody>
          <a:bodyPr vert="horz" lIns="91751" tIns="45875" rIns="91751" bIns="45875" rtlCol="0" anchor="b"/>
          <a:lstStyle>
            <a:lvl1pPr algn="r">
              <a:defRPr sz="1200"/>
            </a:lvl1pPr>
          </a:lstStyle>
          <a:p>
            <a:fld id="{AE4C63CE-7067-49DA-9C64-FB3B81546974}" type="slidenum">
              <a:rPr lang="en-US" smtClean="0"/>
              <a:t>‹#›</a:t>
            </a:fld>
            <a:endParaRPr lang="en-US"/>
          </a:p>
        </p:txBody>
      </p:sp>
    </p:spTree>
    <p:extLst>
      <p:ext uri="{BB962C8B-B14F-4D97-AF65-F5344CB8AC3E}">
        <p14:creationId xmlns:p14="http://schemas.microsoft.com/office/powerpoint/2010/main" val="380088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4" tIns="46747" rIns="93494" bIns="46747"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4" tIns="46747" rIns="93494" bIns="46747" rtlCol="0"/>
          <a:lstStyle>
            <a:lvl1pPr algn="r">
              <a:defRPr sz="1200"/>
            </a:lvl1pPr>
          </a:lstStyle>
          <a:p>
            <a:fld id="{5087F0BC-3011-4092-890D-DF60DA56A737}" type="datetimeFigureOut">
              <a:rPr lang="en-US" smtClean="0"/>
              <a:t>10/20/2015</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4" tIns="46747" rIns="93494" bIns="46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94" tIns="46747" rIns="93494" bIns="46747"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4" tIns="46747" rIns="93494" bIns="46747" rtlCol="0" anchor="b"/>
          <a:lstStyle>
            <a:lvl1pPr algn="r">
              <a:defRPr sz="1200"/>
            </a:lvl1pPr>
          </a:lstStyle>
          <a:p>
            <a:fld id="{6E904C28-0481-4583-B0CA-61D85948CE17}" type="slidenum">
              <a:rPr lang="en-US" smtClean="0"/>
              <a:t>‹#›</a:t>
            </a:fld>
            <a:endParaRPr lang="en-US"/>
          </a:p>
        </p:txBody>
      </p:sp>
    </p:spTree>
    <p:extLst>
      <p:ext uri="{BB962C8B-B14F-4D97-AF65-F5344CB8AC3E}">
        <p14:creationId xmlns:p14="http://schemas.microsoft.com/office/powerpoint/2010/main" val="196661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p:spPr>
        <p:txBody>
          <a:bodyPr/>
          <a:lstStyle/>
          <a:p>
            <a:fld id="{7DE843A9-011D-436A-B818-1D6D4A3F818C}" type="slidenum">
              <a:rPr lang="en-US"/>
              <a:pPr/>
              <a:t>8</a:t>
            </a:fld>
            <a:endParaRPr lang="en-US"/>
          </a:p>
        </p:txBody>
      </p:sp>
      <p:sp>
        <p:nvSpPr>
          <p:cNvPr id="74755" name="Rectangle 1"/>
          <p:cNvSpPr txBox="1">
            <a:spLocks noGrp="1" noRot="1" noChangeAspect="1" noChangeArrowheads="1" noTextEdit="1"/>
          </p:cNvSpPr>
          <p:nvPr>
            <p:ph type="sldImg"/>
          </p:nvPr>
        </p:nvSpPr>
        <p:spPr>
          <a:xfrm>
            <a:off x="1198563" y="698500"/>
            <a:ext cx="4656137" cy="3490913"/>
          </a:xfrm>
          <a:solidFill>
            <a:srgbClr val="FFFFFF"/>
          </a:solidFill>
          <a:ln/>
        </p:spPr>
      </p:sp>
      <p:sp>
        <p:nvSpPr>
          <p:cNvPr id="74756" name="Text Box 2"/>
          <p:cNvSpPr txBox="1">
            <a:spLocks noGrp="1" noChangeArrowheads="1"/>
          </p:cNvSpPr>
          <p:nvPr>
            <p:ph type="body" idx="1"/>
          </p:nvPr>
        </p:nvSpPr>
        <p:spPr>
          <a:xfrm>
            <a:off x="705965" y="4422459"/>
            <a:ext cx="5641333" cy="4188778"/>
          </a:xfrm>
          <a:noFill/>
          <a:ln/>
        </p:spPr>
        <p:txBody>
          <a:bodyPr/>
          <a:lstStyle/>
          <a:p>
            <a:pPr>
              <a:spcBef>
                <a:spcPts val="452"/>
              </a:spcBef>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r>
              <a:rPr lang="en-US" smtClean="0">
                <a:latin typeface="Calibri" pitchFamily="32" charset="0"/>
                <a:ea typeface="MS PGothic" pitchFamily="32" charset="-128"/>
              </a:rPr>
              <a:t>Add OSU logo </a:t>
            </a:r>
          </a:p>
        </p:txBody>
      </p:sp>
      <p:sp>
        <p:nvSpPr>
          <p:cNvPr id="74757" name="Text Box 3"/>
          <p:cNvSpPr txBox="1">
            <a:spLocks noChangeArrowheads="1"/>
          </p:cNvSpPr>
          <p:nvPr/>
        </p:nvSpPr>
        <p:spPr bwMode="auto">
          <a:xfrm>
            <a:off x="3994614" y="8841738"/>
            <a:ext cx="3057053" cy="465773"/>
          </a:xfrm>
          <a:prstGeom prst="rect">
            <a:avLst/>
          </a:prstGeom>
          <a:noFill/>
          <a:ln w="9525">
            <a:noFill/>
            <a:round/>
            <a:headEnd/>
            <a:tailEnd/>
          </a:ln>
        </p:spPr>
        <p:txBody>
          <a:bodyPr lIns="93557" tIns="46598" rIns="93557" bIns="46598" anchor="b"/>
          <a:lstStyle/>
          <a:p>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fld id="{724E1629-C87A-4CE2-9A03-48060360C6B3}" type="slidenum">
              <a:rPr lang="en-US" b="0">
                <a:solidFill>
                  <a:srgbClr val="000000"/>
                </a:solidFill>
                <a:cs typeface="Arial" charset="0"/>
              </a:rPr>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t>8</a:t>
            </a:fld>
            <a:endParaRPr lang="en-US" b="0">
              <a:solidFill>
                <a:srgbClr val="000000"/>
              </a:solidFill>
              <a:cs typeface="Arial" charset="0"/>
            </a:endParaRPr>
          </a:p>
        </p:txBody>
      </p:sp>
    </p:spTree>
    <p:extLst>
      <p:ext uri="{BB962C8B-B14F-4D97-AF65-F5344CB8AC3E}">
        <p14:creationId xmlns:p14="http://schemas.microsoft.com/office/powerpoint/2010/main" val="302373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ln/>
        </p:spPr>
        <p:txBody>
          <a:bodyPr/>
          <a:lstStyle/>
          <a:p>
            <a:fld id="{31DBA3B4-7353-4B7C-9392-ECEA807B0E22}" type="slidenum">
              <a:rPr lang="en-US"/>
              <a:pPr/>
              <a:t>9</a:t>
            </a:fld>
            <a:endParaRPr lang="en-US"/>
          </a:p>
        </p:txBody>
      </p:sp>
      <p:sp>
        <p:nvSpPr>
          <p:cNvPr id="76803" name="Rectangle 1"/>
          <p:cNvSpPr txBox="1">
            <a:spLocks noGrp="1" noRot="1" noChangeAspect="1" noChangeArrowheads="1" noTextEdit="1"/>
          </p:cNvSpPr>
          <p:nvPr>
            <p:ph type="sldImg"/>
          </p:nvPr>
        </p:nvSpPr>
        <p:spPr>
          <a:xfrm>
            <a:off x="1198563" y="698500"/>
            <a:ext cx="4656137" cy="3490913"/>
          </a:xfrm>
          <a:solidFill>
            <a:srgbClr val="FFFFFF"/>
          </a:solidFill>
          <a:ln/>
        </p:spPr>
      </p:sp>
      <p:sp>
        <p:nvSpPr>
          <p:cNvPr id="76804" name="Rectangle 2"/>
          <p:cNvSpPr txBox="1">
            <a:spLocks noGrp="1" noChangeArrowheads="1"/>
          </p:cNvSpPr>
          <p:nvPr>
            <p:ph type="body" idx="1"/>
          </p:nvPr>
        </p:nvSpPr>
        <p:spPr>
          <a:xfrm>
            <a:off x="705965" y="4422459"/>
            <a:ext cx="5641333" cy="4188778"/>
          </a:xfrm>
          <a:noFill/>
          <a:ln/>
        </p:spPr>
        <p:txBody>
          <a:bodyPr wrap="none" anchor="ctr"/>
          <a:lstStyle/>
          <a:p>
            <a:endParaRPr lang="en-US" smtClean="0"/>
          </a:p>
        </p:txBody>
      </p:sp>
      <p:sp>
        <p:nvSpPr>
          <p:cNvPr id="76805" name="Text Box 3"/>
          <p:cNvSpPr txBox="1">
            <a:spLocks noChangeArrowheads="1"/>
          </p:cNvSpPr>
          <p:nvPr/>
        </p:nvSpPr>
        <p:spPr bwMode="auto">
          <a:xfrm>
            <a:off x="3994614" y="8841738"/>
            <a:ext cx="3057053" cy="465773"/>
          </a:xfrm>
          <a:prstGeom prst="rect">
            <a:avLst/>
          </a:prstGeom>
          <a:noFill/>
          <a:ln w="9525">
            <a:noFill/>
            <a:round/>
            <a:headEnd/>
            <a:tailEnd/>
          </a:ln>
        </p:spPr>
        <p:txBody>
          <a:bodyPr lIns="93557" tIns="46598" rIns="93557" bIns="46598" anchor="b"/>
          <a:lstStyle/>
          <a:p>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fld id="{2A950F7E-6418-468A-901B-D7781A590B62}" type="slidenum">
              <a:rPr lang="en-US" b="0">
                <a:solidFill>
                  <a:srgbClr val="000000"/>
                </a:solidFill>
                <a:cs typeface="Arial" charset="0"/>
              </a:rPr>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t>9</a:t>
            </a:fld>
            <a:endParaRPr lang="en-US" b="0">
              <a:solidFill>
                <a:srgbClr val="000000"/>
              </a:solidFill>
              <a:cs typeface="Arial" charset="0"/>
            </a:endParaRPr>
          </a:p>
        </p:txBody>
      </p:sp>
    </p:spTree>
    <p:extLst>
      <p:ext uri="{BB962C8B-B14F-4D97-AF65-F5344CB8AC3E}">
        <p14:creationId xmlns:p14="http://schemas.microsoft.com/office/powerpoint/2010/main" val="195753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4C28-0481-4583-B0CA-61D85948CE17}" type="slidenum">
              <a:rPr lang="en-US" smtClean="0"/>
              <a:pPr/>
              <a:t>10</a:t>
            </a:fld>
            <a:endParaRPr lang="en-US"/>
          </a:p>
        </p:txBody>
      </p:sp>
    </p:spTree>
    <p:extLst>
      <p:ext uri="{BB962C8B-B14F-4D97-AF65-F5344CB8AC3E}">
        <p14:creationId xmlns:p14="http://schemas.microsoft.com/office/powerpoint/2010/main" val="254956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ln/>
        </p:spPr>
        <p:txBody>
          <a:bodyPr/>
          <a:lstStyle/>
          <a:p>
            <a:fld id="{31DBA3B4-7353-4B7C-9392-ECEA807B0E22}" type="slidenum">
              <a:rPr lang="en-US"/>
              <a:pPr/>
              <a:t>11</a:t>
            </a:fld>
            <a:endParaRPr lang="en-US"/>
          </a:p>
        </p:txBody>
      </p:sp>
      <p:sp>
        <p:nvSpPr>
          <p:cNvPr id="76803" name="Rectangle 1"/>
          <p:cNvSpPr txBox="1">
            <a:spLocks noGrp="1" noRot="1" noChangeAspect="1" noChangeArrowheads="1" noTextEdit="1"/>
          </p:cNvSpPr>
          <p:nvPr>
            <p:ph type="sldImg"/>
          </p:nvPr>
        </p:nvSpPr>
        <p:spPr>
          <a:xfrm>
            <a:off x="1198563" y="698500"/>
            <a:ext cx="4656137" cy="3490913"/>
          </a:xfrm>
          <a:solidFill>
            <a:srgbClr val="FFFFFF"/>
          </a:solidFill>
          <a:ln/>
        </p:spPr>
      </p:sp>
      <p:sp>
        <p:nvSpPr>
          <p:cNvPr id="76804" name="Rectangle 2"/>
          <p:cNvSpPr txBox="1">
            <a:spLocks noGrp="1" noChangeArrowheads="1"/>
          </p:cNvSpPr>
          <p:nvPr>
            <p:ph type="body" idx="1"/>
          </p:nvPr>
        </p:nvSpPr>
        <p:spPr>
          <a:xfrm>
            <a:off x="705965" y="4422459"/>
            <a:ext cx="5641333" cy="4188778"/>
          </a:xfrm>
          <a:noFill/>
          <a:ln/>
        </p:spPr>
        <p:txBody>
          <a:bodyPr wrap="none" anchor="ctr"/>
          <a:lstStyle/>
          <a:p>
            <a:endParaRPr lang="en-US" dirty="0" smtClean="0"/>
          </a:p>
        </p:txBody>
      </p:sp>
      <p:sp>
        <p:nvSpPr>
          <p:cNvPr id="76805" name="Text Box 3"/>
          <p:cNvSpPr txBox="1">
            <a:spLocks noChangeArrowheads="1"/>
          </p:cNvSpPr>
          <p:nvPr/>
        </p:nvSpPr>
        <p:spPr bwMode="auto">
          <a:xfrm>
            <a:off x="3994614" y="8841738"/>
            <a:ext cx="3057053" cy="465773"/>
          </a:xfrm>
          <a:prstGeom prst="rect">
            <a:avLst/>
          </a:prstGeom>
          <a:noFill/>
          <a:ln w="9525">
            <a:noFill/>
            <a:round/>
            <a:headEnd/>
            <a:tailEnd/>
          </a:ln>
        </p:spPr>
        <p:txBody>
          <a:bodyPr lIns="93557" tIns="46598" rIns="93557" bIns="46598" anchor="b"/>
          <a:lstStyle/>
          <a:p>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fld id="{2A950F7E-6418-468A-901B-D7781A590B62}" type="slidenum">
              <a:rPr lang="en-US" b="0">
                <a:solidFill>
                  <a:srgbClr val="000000"/>
                </a:solidFill>
                <a:cs typeface="Arial" charset="0"/>
              </a:rPr>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t>11</a:t>
            </a:fld>
            <a:endParaRPr lang="en-US" b="0">
              <a:solidFill>
                <a:srgbClr val="000000"/>
              </a:solidFill>
              <a:cs typeface="Arial" charset="0"/>
            </a:endParaRPr>
          </a:p>
        </p:txBody>
      </p:sp>
    </p:spTree>
    <p:extLst>
      <p:ext uri="{BB962C8B-B14F-4D97-AF65-F5344CB8AC3E}">
        <p14:creationId xmlns:p14="http://schemas.microsoft.com/office/powerpoint/2010/main" val="103179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4C28-0481-4583-B0CA-61D85948CE17}" type="slidenum">
              <a:rPr lang="en-US" smtClean="0"/>
              <a:pPr/>
              <a:t>12</a:t>
            </a:fld>
            <a:endParaRPr lang="en-US"/>
          </a:p>
        </p:txBody>
      </p:sp>
    </p:spTree>
    <p:extLst>
      <p:ext uri="{BB962C8B-B14F-4D97-AF65-F5344CB8AC3E}">
        <p14:creationId xmlns:p14="http://schemas.microsoft.com/office/powerpoint/2010/main" val="173496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4C28-0481-4583-B0CA-61D85948CE17}" type="slidenum">
              <a:rPr lang="en-US" smtClean="0"/>
              <a:pPr/>
              <a:t>13</a:t>
            </a:fld>
            <a:endParaRPr lang="en-US"/>
          </a:p>
        </p:txBody>
      </p:sp>
    </p:spTree>
    <p:extLst>
      <p:ext uri="{BB962C8B-B14F-4D97-AF65-F5344CB8AC3E}">
        <p14:creationId xmlns:p14="http://schemas.microsoft.com/office/powerpoint/2010/main" val="26549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4C28-0481-4583-B0CA-61D85948CE17}" type="slidenum">
              <a:rPr lang="en-US" smtClean="0"/>
              <a:pPr/>
              <a:t>14</a:t>
            </a:fld>
            <a:endParaRPr lang="en-US"/>
          </a:p>
        </p:txBody>
      </p:sp>
    </p:spTree>
    <p:extLst>
      <p:ext uri="{BB962C8B-B14F-4D97-AF65-F5344CB8AC3E}">
        <p14:creationId xmlns:p14="http://schemas.microsoft.com/office/powerpoint/2010/main" val="41636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ln/>
        </p:spPr>
        <p:txBody>
          <a:bodyPr/>
          <a:lstStyle/>
          <a:p>
            <a:fld id="{31DBA3B4-7353-4B7C-9392-ECEA807B0E22}" type="slidenum">
              <a:rPr lang="en-US"/>
              <a:pPr/>
              <a:t>15</a:t>
            </a:fld>
            <a:endParaRPr lang="en-US"/>
          </a:p>
        </p:txBody>
      </p:sp>
      <p:sp>
        <p:nvSpPr>
          <p:cNvPr id="76803" name="Rectangle 1"/>
          <p:cNvSpPr txBox="1">
            <a:spLocks noGrp="1" noRot="1" noChangeAspect="1" noChangeArrowheads="1" noTextEdit="1"/>
          </p:cNvSpPr>
          <p:nvPr>
            <p:ph type="sldImg"/>
          </p:nvPr>
        </p:nvSpPr>
        <p:spPr>
          <a:xfrm>
            <a:off x="1198563" y="698500"/>
            <a:ext cx="4656137" cy="3490913"/>
          </a:xfrm>
          <a:solidFill>
            <a:srgbClr val="FFFFFF"/>
          </a:solidFill>
          <a:ln/>
        </p:spPr>
      </p:sp>
      <p:sp>
        <p:nvSpPr>
          <p:cNvPr id="76804" name="Rectangle 2"/>
          <p:cNvSpPr txBox="1">
            <a:spLocks noGrp="1" noChangeArrowheads="1"/>
          </p:cNvSpPr>
          <p:nvPr>
            <p:ph type="body" idx="1"/>
          </p:nvPr>
        </p:nvSpPr>
        <p:spPr>
          <a:xfrm>
            <a:off x="705965" y="4422459"/>
            <a:ext cx="5641333" cy="4188778"/>
          </a:xfrm>
          <a:noFill/>
          <a:ln/>
        </p:spPr>
        <p:txBody>
          <a:bodyPr wrap="none" anchor="ctr"/>
          <a:lstStyle/>
          <a:p>
            <a:endParaRPr lang="en-US" smtClean="0"/>
          </a:p>
        </p:txBody>
      </p:sp>
      <p:sp>
        <p:nvSpPr>
          <p:cNvPr id="76805" name="Text Box 3"/>
          <p:cNvSpPr txBox="1">
            <a:spLocks noChangeArrowheads="1"/>
          </p:cNvSpPr>
          <p:nvPr/>
        </p:nvSpPr>
        <p:spPr bwMode="auto">
          <a:xfrm>
            <a:off x="3994614" y="8841738"/>
            <a:ext cx="3057053" cy="465773"/>
          </a:xfrm>
          <a:prstGeom prst="rect">
            <a:avLst/>
          </a:prstGeom>
          <a:noFill/>
          <a:ln w="9525">
            <a:noFill/>
            <a:round/>
            <a:headEnd/>
            <a:tailEnd/>
          </a:ln>
        </p:spPr>
        <p:txBody>
          <a:bodyPr lIns="93557" tIns="46598" rIns="93557" bIns="46598" anchor="b"/>
          <a:lstStyle/>
          <a:p>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fld id="{2A950F7E-6418-468A-901B-D7781A590B62}" type="slidenum">
              <a:rPr lang="en-US" b="0">
                <a:solidFill>
                  <a:srgbClr val="000000"/>
                </a:solidFill>
                <a:cs typeface="Arial" charset="0"/>
              </a:rPr>
              <a:pPr algn="r" eaLnBrk="0" hangingPunct="0">
                <a:tabLst>
                  <a:tab pos="0" algn="l"/>
                  <a:tab pos="458754" algn="l"/>
                  <a:tab pos="917509" algn="l"/>
                  <a:tab pos="1376263" algn="l"/>
                  <a:tab pos="1835018" algn="l"/>
                  <a:tab pos="2293772" algn="l"/>
                  <a:tab pos="2752527" algn="l"/>
                  <a:tab pos="3211281" algn="l"/>
                  <a:tab pos="3670036" algn="l"/>
                  <a:tab pos="4128790" algn="l"/>
                  <a:tab pos="4587545" algn="l"/>
                  <a:tab pos="5046299" algn="l"/>
                  <a:tab pos="5505054" algn="l"/>
                  <a:tab pos="5963808" algn="l"/>
                  <a:tab pos="6422563" algn="l"/>
                  <a:tab pos="6881317" algn="l"/>
                  <a:tab pos="7340072" algn="l"/>
                  <a:tab pos="7798826" algn="l"/>
                  <a:tab pos="8257581" algn="l"/>
                  <a:tab pos="8716335" algn="l"/>
                  <a:tab pos="9175090" algn="l"/>
                </a:tabLst>
              </a:pPr>
              <a:t>15</a:t>
            </a:fld>
            <a:endParaRPr lang="en-US" b="0">
              <a:solidFill>
                <a:srgbClr val="000000"/>
              </a:solidFill>
              <a:cs typeface="Arial" charset="0"/>
            </a:endParaRPr>
          </a:p>
        </p:txBody>
      </p:sp>
    </p:spTree>
    <p:extLst>
      <p:ext uri="{BB962C8B-B14F-4D97-AF65-F5344CB8AC3E}">
        <p14:creationId xmlns:p14="http://schemas.microsoft.com/office/powerpoint/2010/main" val="199717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5112AE3-33F5-CB4A-8F18-4A2C376179C1}" type="datetimeFigureOut">
              <a:rPr lang="en-US"/>
              <a:pPr>
                <a:defRPr/>
              </a:pPr>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49100C-E46F-1741-9046-9C10E26E9E1F}" type="slidenum">
              <a:rPr lang="en-US"/>
              <a:pPr>
                <a:defRPr/>
              </a:pPr>
              <a:t>‹#›</a:t>
            </a:fld>
            <a:endParaRPr lang="en-US"/>
          </a:p>
        </p:txBody>
      </p:sp>
    </p:spTree>
    <p:extLst>
      <p:ext uri="{BB962C8B-B14F-4D97-AF65-F5344CB8AC3E}">
        <p14:creationId xmlns:p14="http://schemas.microsoft.com/office/powerpoint/2010/main" val="2900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AD29855-D0BF-0C47-95BA-497FAF79D83E}" type="datetimeFigureOut">
              <a:rPr lang="en-US"/>
              <a:pPr>
                <a:defRPr/>
              </a:pPr>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C803D-01C2-3141-BF9F-21544A82DFB4}" type="slidenum">
              <a:rPr lang="en-US"/>
              <a:pPr>
                <a:defRPr/>
              </a:pPr>
              <a:t>‹#›</a:t>
            </a:fld>
            <a:endParaRPr lang="en-US"/>
          </a:p>
        </p:txBody>
      </p:sp>
    </p:spTree>
    <p:extLst>
      <p:ext uri="{BB962C8B-B14F-4D97-AF65-F5344CB8AC3E}">
        <p14:creationId xmlns:p14="http://schemas.microsoft.com/office/powerpoint/2010/main" val="35684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F68B94-9A51-B54D-9E90-4C531983117A}" type="datetimeFigureOut">
              <a:rPr lang="en-US"/>
              <a:pPr>
                <a:defRPr/>
              </a:pPr>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B134554-C3D8-0E49-9E77-80598B4CBADE}" type="slidenum">
              <a:rPr lang="en-US"/>
              <a:pPr>
                <a:defRPr/>
              </a:pPr>
              <a:t>‹#›</a:t>
            </a:fld>
            <a:endParaRPr lang="en-US"/>
          </a:p>
        </p:txBody>
      </p:sp>
    </p:spTree>
    <p:extLst>
      <p:ext uri="{BB962C8B-B14F-4D97-AF65-F5344CB8AC3E}">
        <p14:creationId xmlns:p14="http://schemas.microsoft.com/office/powerpoint/2010/main" val="151792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F040D6-BCD8-2342-9FA5-A37AB6D38B92}" type="datetimeFigureOut">
              <a:rPr lang="en-US"/>
              <a:pPr>
                <a:defRPr/>
              </a:pPr>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007FB2-0B93-1440-B316-F7D077EA6BD9}" type="slidenum">
              <a:rPr lang="en-US"/>
              <a:pPr>
                <a:defRPr/>
              </a:pPr>
              <a:t>‹#›</a:t>
            </a:fld>
            <a:endParaRPr lang="en-US"/>
          </a:p>
        </p:txBody>
      </p:sp>
    </p:spTree>
    <p:extLst>
      <p:ext uri="{BB962C8B-B14F-4D97-AF65-F5344CB8AC3E}">
        <p14:creationId xmlns:p14="http://schemas.microsoft.com/office/powerpoint/2010/main" val="122751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A513D6-B863-1F4E-B254-78445707283B}" type="datetimeFigureOut">
              <a:rPr lang="en-US"/>
              <a:pPr>
                <a:defRPr/>
              </a:pPr>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09ABE6-2591-534D-804A-AA2321DD1FDF}" type="slidenum">
              <a:rPr lang="en-US"/>
              <a:pPr>
                <a:defRPr/>
              </a:pPr>
              <a:t>‹#›</a:t>
            </a:fld>
            <a:endParaRPr lang="en-US"/>
          </a:p>
        </p:txBody>
      </p:sp>
    </p:spTree>
    <p:extLst>
      <p:ext uri="{BB962C8B-B14F-4D97-AF65-F5344CB8AC3E}">
        <p14:creationId xmlns:p14="http://schemas.microsoft.com/office/powerpoint/2010/main" val="1074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55E3F2-7A94-D144-AE3E-C350078456B8}" type="datetimeFigureOut">
              <a:rPr lang="en-US"/>
              <a:pPr>
                <a:defRPr/>
              </a:pPr>
              <a:t>10/20/2015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2FAF06-2ECC-0542-AEF2-0C72032D3865}" type="slidenum">
              <a:rPr lang="en-US"/>
              <a:pPr>
                <a:defRPr/>
              </a:pPr>
              <a:t>‹#›</a:t>
            </a:fld>
            <a:endParaRPr lang="en-US"/>
          </a:p>
        </p:txBody>
      </p:sp>
    </p:spTree>
    <p:extLst>
      <p:ext uri="{BB962C8B-B14F-4D97-AF65-F5344CB8AC3E}">
        <p14:creationId xmlns:p14="http://schemas.microsoft.com/office/powerpoint/2010/main" val="117285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DF3A5A-49D2-124B-822B-D0A61136BEBA}" type="datetimeFigureOut">
              <a:rPr lang="en-US"/>
              <a:pPr>
                <a:defRPr/>
              </a:pPr>
              <a:t>10/20/2015</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42CEB2-ABCE-0C4D-9008-F1E2A5CADA67}" type="slidenum">
              <a:rPr lang="en-US"/>
              <a:pPr>
                <a:defRPr/>
              </a:pPr>
              <a:t>‹#›</a:t>
            </a:fld>
            <a:endParaRPr lang="en-US"/>
          </a:p>
        </p:txBody>
      </p:sp>
    </p:spTree>
    <p:extLst>
      <p:ext uri="{BB962C8B-B14F-4D97-AF65-F5344CB8AC3E}">
        <p14:creationId xmlns:p14="http://schemas.microsoft.com/office/powerpoint/2010/main" val="185897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688B70-DE7E-484D-9649-53DD626C5424}" type="datetimeFigureOut">
              <a:rPr lang="en-US"/>
              <a:pPr>
                <a:defRPr/>
              </a:pPr>
              <a:t>10/20/2015</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6B8B50-CD79-DC41-AC08-5CB27CEFC99F}" type="slidenum">
              <a:rPr lang="en-US"/>
              <a:pPr>
                <a:defRPr/>
              </a:pPr>
              <a:t>‹#›</a:t>
            </a:fld>
            <a:endParaRPr lang="en-US"/>
          </a:p>
        </p:txBody>
      </p:sp>
    </p:spTree>
    <p:extLst>
      <p:ext uri="{BB962C8B-B14F-4D97-AF65-F5344CB8AC3E}">
        <p14:creationId xmlns:p14="http://schemas.microsoft.com/office/powerpoint/2010/main" val="392465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2536C30-3091-FD4A-92B6-8C1F33D17235}" type="datetimeFigureOut">
              <a:rPr lang="en-US"/>
              <a:pPr>
                <a:defRPr/>
              </a:pPr>
              <a:t>10/20/2015</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2F3C21-AC88-014D-8E4F-1842E2844B39}" type="slidenum">
              <a:rPr lang="en-US"/>
              <a:pPr>
                <a:defRPr/>
              </a:pPr>
              <a:t>‹#›</a:t>
            </a:fld>
            <a:endParaRPr lang="en-US"/>
          </a:p>
        </p:txBody>
      </p:sp>
    </p:spTree>
    <p:extLst>
      <p:ext uri="{BB962C8B-B14F-4D97-AF65-F5344CB8AC3E}">
        <p14:creationId xmlns:p14="http://schemas.microsoft.com/office/powerpoint/2010/main" val="204628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56D172-0DF9-1B45-B7DC-702877866F64}" type="datetimeFigureOut">
              <a:rPr lang="en-US"/>
              <a:pPr>
                <a:defRPr/>
              </a:pPr>
              <a:t>10/20/2015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E70C11-08F6-C245-996C-67C089C8904D}" type="slidenum">
              <a:rPr lang="en-US"/>
              <a:pPr>
                <a:defRPr/>
              </a:pPr>
              <a:t>‹#›</a:t>
            </a:fld>
            <a:endParaRPr lang="en-US"/>
          </a:p>
        </p:txBody>
      </p:sp>
    </p:spTree>
    <p:extLst>
      <p:ext uri="{BB962C8B-B14F-4D97-AF65-F5344CB8AC3E}">
        <p14:creationId xmlns:p14="http://schemas.microsoft.com/office/powerpoint/2010/main" val="29305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715EFD-0AC6-B449-A2DA-D28D79027907}" type="datetimeFigureOut">
              <a:rPr lang="en-US"/>
              <a:pPr>
                <a:defRPr/>
              </a:pPr>
              <a:t>10/20/2015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1AD24F-1CA9-1C40-A2AF-210F0E20D345}" type="slidenum">
              <a:rPr lang="en-US"/>
              <a:pPr>
                <a:defRPr/>
              </a:pPr>
              <a:t>‹#›</a:t>
            </a:fld>
            <a:endParaRPr lang="en-US"/>
          </a:p>
        </p:txBody>
      </p:sp>
    </p:spTree>
    <p:extLst>
      <p:ext uri="{BB962C8B-B14F-4D97-AF65-F5344CB8AC3E}">
        <p14:creationId xmlns:p14="http://schemas.microsoft.com/office/powerpoint/2010/main" val="20489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researchadministration.caltech.edu/ex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researchadministration.caltech.edu/export/shipme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nsf.gov/pubs/policydocs/pappguide/nsf14001/aag_5.jsp#V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grants.nih.gov/grants/policy/nihgps_2013/nihgps_ch7.htm#selected_cost_item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hyperlink" Target="http://researchadministration.caltech.edu/train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2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smtClean="0">
                <a:solidFill>
                  <a:srgbClr val="FF9933"/>
                </a:solidFill>
                <a:effectLst>
                  <a:outerShdw blurRad="50800" dist="38100" dir="5400000" algn="t" rotWithShape="0">
                    <a:prstClr val="black">
                      <a:alpha val="40000"/>
                    </a:prstClr>
                  </a:outerShdw>
                </a:effectLst>
              </a:rPr>
              <a:t>Research Administration Forum</a:t>
            </a:r>
            <a:endParaRPr lang="en-US" sz="4000" dirty="0">
              <a:solidFill>
                <a:srgbClr val="FF9933"/>
              </a:solidFill>
              <a:effectLst>
                <a:outerShdw blurRad="50800" dist="38100" dir="5400000" algn="t" rotWithShape="0">
                  <a:prstClr val="black">
                    <a:alpha val="40000"/>
                  </a:prstClr>
                </a:outerShdw>
              </a:effectLst>
            </a:endParaRPr>
          </a:p>
        </p:txBody>
      </p:sp>
      <p:sp>
        <p:nvSpPr>
          <p:cNvPr id="5" name="Subtitle 4"/>
          <p:cNvSpPr>
            <a:spLocks noGrp="1"/>
          </p:cNvSpPr>
          <p:nvPr>
            <p:ph type="subTitle" idx="1"/>
          </p:nvPr>
        </p:nvSpPr>
        <p:spPr>
          <a:xfrm>
            <a:off x="1371600" y="2865437"/>
            <a:ext cx="6400800" cy="1752600"/>
          </a:xfrm>
        </p:spPr>
        <p:txBody>
          <a:bodyPr/>
          <a:lstStyle/>
          <a:p>
            <a:r>
              <a:rPr lang="en-US" dirty="0" smtClean="0">
                <a:solidFill>
                  <a:schemeClr val="bg1">
                    <a:lumMod val="85000"/>
                  </a:schemeClr>
                </a:solidFill>
                <a:effectLst>
                  <a:outerShdw blurRad="50800" dist="38100" dir="10800000" algn="r" rotWithShape="0">
                    <a:prstClr val="black">
                      <a:alpha val="40000"/>
                    </a:prstClr>
                  </a:outerShdw>
                </a:effectLst>
              </a:rPr>
              <a:t>October 20, 2015</a:t>
            </a:r>
            <a:endParaRPr lang="en-US" dirty="0">
              <a:solidFill>
                <a:schemeClr val="bg1">
                  <a:lumMod val="85000"/>
                </a:schemeClr>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34121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Account Structure &amp; Services</a:t>
            </a:r>
            <a:endParaRPr lang="en-US" dirty="0">
              <a:solidFill>
                <a:schemeClr val="accent4"/>
              </a:solidFill>
            </a:endParaRPr>
          </a:p>
        </p:txBody>
      </p:sp>
      <p:graphicFrame>
        <p:nvGraphicFramePr>
          <p:cNvPr id="22" name="Content Placeholder 21"/>
          <p:cNvGraphicFramePr>
            <a:graphicFrameLocks noGrp="1"/>
          </p:cNvGraphicFramePr>
          <p:nvPr>
            <p:ph idx="1"/>
            <p:extLst/>
          </p:nvPr>
        </p:nvGraphicFramePr>
        <p:xfrm>
          <a:off x="22875" y="1230594"/>
          <a:ext cx="8460508" cy="534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8" descr="blue-staff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187641" y="1621285"/>
            <a:ext cx="457200" cy="1246188"/>
          </a:xfrm>
          <a:prstGeom prst="rect">
            <a:avLst/>
          </a:prstGeom>
        </p:spPr>
      </p:pic>
      <p:pic>
        <p:nvPicPr>
          <p:cNvPr id="8" name="Content Placeholder 8" descr="blue-staff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705952" y="1621285"/>
            <a:ext cx="457200" cy="1246188"/>
          </a:xfrm>
          <a:prstGeom prst="rect">
            <a:avLst/>
          </a:prstGeom>
        </p:spPr>
      </p:pic>
      <p:pic>
        <p:nvPicPr>
          <p:cNvPr id="9" name="Content Placeholder 8" descr="blue-staff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2241615" y="1621285"/>
            <a:ext cx="457200" cy="1246188"/>
          </a:xfrm>
          <a:prstGeom prst="rect">
            <a:avLst/>
          </a:prstGeom>
        </p:spPr>
      </p:pic>
      <p:pic>
        <p:nvPicPr>
          <p:cNvPr id="10" name="Content Placeholder 8" descr="blue-staff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2759926" y="1615751"/>
            <a:ext cx="457200" cy="1246188"/>
          </a:xfrm>
          <a:prstGeom prst="rect">
            <a:avLst/>
          </a:prstGeom>
        </p:spPr>
      </p:pic>
      <p:pic>
        <p:nvPicPr>
          <p:cNvPr id="11" name="Picture 10" descr="green-staff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0781" y="4619359"/>
            <a:ext cx="45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een-staff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8776" y="4619359"/>
            <a:ext cx="45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staff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9602" y="4614017"/>
            <a:ext cx="45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reen-staff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2786" y="4614017"/>
            <a:ext cx="45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green-staff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6412" y="4614017"/>
            <a:ext cx="45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84513" y="2861939"/>
            <a:ext cx="2733184" cy="307777"/>
          </a:xfrm>
          <a:prstGeom prst="rect">
            <a:avLst/>
          </a:prstGeom>
        </p:spPr>
        <p:txBody>
          <a:bodyPr wrap="none">
            <a:spAutoFit/>
          </a:bodyPr>
          <a:lstStyle/>
          <a:p>
            <a:r>
              <a:rPr lang="en-US" altLang="en-US" sz="1400" dirty="0">
                <a:solidFill>
                  <a:srgbClr val="0071BC"/>
                </a:solidFill>
                <a:latin typeface="Myriad Pro"/>
                <a:ea typeface="Myriad Pro"/>
                <a:cs typeface="Myriad Pro"/>
              </a:rPr>
              <a:t>Domestic &amp; International Agents</a:t>
            </a:r>
          </a:p>
        </p:txBody>
      </p:sp>
      <p:sp>
        <p:nvSpPr>
          <p:cNvPr id="16" name="Rectangle 15"/>
          <p:cNvSpPr/>
          <p:nvPr/>
        </p:nvSpPr>
        <p:spPr>
          <a:xfrm>
            <a:off x="1110544" y="5911388"/>
            <a:ext cx="2034468" cy="307777"/>
          </a:xfrm>
          <a:prstGeom prst="rect">
            <a:avLst/>
          </a:prstGeom>
        </p:spPr>
        <p:txBody>
          <a:bodyPr wrap="none">
            <a:spAutoFit/>
          </a:bodyPr>
          <a:lstStyle/>
          <a:p>
            <a:r>
              <a:rPr lang="en-US" altLang="en-US" sz="1400" dirty="0">
                <a:solidFill>
                  <a:srgbClr val="009245"/>
                </a:solidFill>
                <a:latin typeface="Myriad Pro"/>
                <a:ea typeface="Myriad Pro"/>
                <a:cs typeface="Myriad Pro"/>
              </a:rPr>
              <a:t>CTP Online Help Desk </a:t>
            </a:r>
          </a:p>
        </p:txBody>
      </p:sp>
    </p:spTree>
    <p:extLst>
      <p:ext uri="{BB962C8B-B14F-4D97-AF65-F5344CB8AC3E}">
        <p14:creationId xmlns:p14="http://schemas.microsoft.com/office/powerpoint/2010/main" val="136009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28600" y="0"/>
            <a:ext cx="8229600" cy="792163"/>
          </a:xfrm>
          <a:prstGeom prst="rect">
            <a:avLst/>
          </a:prstGeom>
          <a:noFill/>
          <a:ln w="9525">
            <a:noFill/>
            <a:round/>
            <a:headEnd/>
            <a:tailEnd/>
          </a:ln>
        </p:spPr>
        <p:txBody>
          <a:bodyPr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chemeClr val="accent4"/>
                </a:solidFill>
              </a:rPr>
              <a:t>Fee Structure</a:t>
            </a:r>
            <a:endParaRPr lang="en-US" sz="3200" dirty="0">
              <a:solidFill>
                <a:srgbClr val="000000"/>
              </a:solidFill>
              <a:latin typeface="Calibri" pitchFamily="32" charset="0"/>
              <a:ea typeface="Microsoft YaHei" charset="-122"/>
            </a:endParaRPr>
          </a:p>
        </p:txBody>
      </p:sp>
      <p:sp>
        <p:nvSpPr>
          <p:cNvPr id="65539" name="Text Box 2"/>
          <p:cNvSpPr txBox="1">
            <a:spLocks noChangeArrowheads="1"/>
          </p:cNvSpPr>
          <p:nvPr/>
        </p:nvSpPr>
        <p:spPr bwMode="auto">
          <a:xfrm>
            <a:off x="4081463" y="6248400"/>
            <a:ext cx="2133600" cy="365125"/>
          </a:xfrm>
          <a:prstGeom prst="rect">
            <a:avLst/>
          </a:prstGeom>
          <a:noFill/>
          <a:ln w="9525">
            <a:noFill/>
            <a:round/>
            <a:headEnd/>
            <a:tailEnd/>
          </a:ln>
        </p:spPr>
        <p:txBody>
          <a:bodyPr lIns="90000" tIns="46800" rIns="90000" bIns="46800" anchor="ctr"/>
          <a:lstStyle/>
          <a:p>
            <a:pPr algn="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rgbClr val="FFFFFF"/>
                </a:solidFill>
                <a:latin typeface="Calibri" pitchFamily="32" charset="0"/>
              </a:rPr>
              <a:t>Page </a:t>
            </a:r>
            <a:fld id="{74F1E29E-BF28-4CCC-A44F-B9918C0EA479}" type="slidenum">
              <a:rPr lang="en-US" b="0">
                <a:solidFill>
                  <a:srgbClr val="FFFFFF"/>
                </a:solidFill>
                <a:latin typeface="Calibri" pitchFamily="32" charset="0"/>
              </a:rPr>
              <a:pPr algn="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b="0">
              <a:solidFill>
                <a:srgbClr val="FFFFFF"/>
              </a:solidFill>
              <a:latin typeface="Calibri" pitchFamily="32" charset="0"/>
            </a:endParaRPr>
          </a:p>
        </p:txBody>
      </p:sp>
      <p:sp>
        <p:nvSpPr>
          <p:cNvPr id="65542" name="Line 6"/>
          <p:cNvSpPr>
            <a:spLocks noChangeShapeType="1"/>
          </p:cNvSpPr>
          <p:nvPr/>
        </p:nvSpPr>
        <p:spPr bwMode="auto">
          <a:xfrm>
            <a:off x="-76200" y="914400"/>
            <a:ext cx="9236075" cy="1588"/>
          </a:xfrm>
          <a:prstGeom prst="line">
            <a:avLst/>
          </a:prstGeom>
          <a:noFill/>
          <a:ln w="57240" cap="sq">
            <a:solidFill>
              <a:srgbClr val="E78503"/>
            </a:solidFill>
            <a:miter lim="800000"/>
            <a:headEnd/>
            <a:tailEnd/>
          </a:ln>
          <a:effectLst>
            <a:outerShdw dist="23040" dir="5400000" algn="ctr" rotWithShape="0">
              <a:srgbClr val="000000">
                <a:alpha val="35036"/>
              </a:srgbClr>
            </a:outerShdw>
          </a:effectLst>
        </p:spPr>
        <p:txBody>
          <a:bodyPr/>
          <a:lstStyle/>
          <a:p>
            <a:pPr>
              <a:defRPr/>
            </a:pPr>
            <a:endParaRPr lang="en-US"/>
          </a:p>
        </p:txBody>
      </p:sp>
      <p:graphicFrame>
        <p:nvGraphicFramePr>
          <p:cNvPr id="6" name="Table 5"/>
          <p:cNvGraphicFramePr>
            <a:graphicFrameLocks noGrp="1"/>
          </p:cNvGraphicFramePr>
          <p:nvPr>
            <p:extLst/>
          </p:nvPr>
        </p:nvGraphicFramePr>
        <p:xfrm>
          <a:off x="666572" y="1239223"/>
          <a:ext cx="7817265" cy="4685941"/>
        </p:xfrm>
        <a:graphic>
          <a:graphicData uri="http://schemas.openxmlformats.org/drawingml/2006/table">
            <a:tbl>
              <a:tblPr firstRow="1" firstCol="1" bandRow="1" bandCol="1">
                <a:effectLst>
                  <a:outerShdw blurRad="50800" dist="50800" dir="5400000" algn="ctr" rotWithShape="0">
                    <a:schemeClr val="bg1"/>
                  </a:outerShdw>
                </a:effectLst>
              </a:tblPr>
              <a:tblGrid>
                <a:gridCol w="4869529"/>
                <a:gridCol w="1473868"/>
                <a:gridCol w="1473868"/>
              </a:tblGrid>
              <a:tr h="1004131">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 </a:t>
                      </a:r>
                      <a:endParaRPr lang="en-US" sz="1400" dirty="0">
                        <a:effectLst/>
                        <a:latin typeface="Calibri"/>
                        <a:ea typeface="Calibri"/>
                        <a:cs typeface="Times New Roman"/>
                      </a:endParaRPr>
                    </a:p>
                    <a:p>
                      <a:pPr marL="0" marR="0" algn="ctr">
                        <a:lnSpc>
                          <a:spcPct val="115000"/>
                        </a:lnSpc>
                        <a:spcBef>
                          <a:spcPts val="0"/>
                        </a:spcBef>
                        <a:spcAft>
                          <a:spcPts val="0"/>
                        </a:spcAft>
                      </a:pPr>
                      <a:endParaRPr lang="en-US" sz="1400" b="1" dirty="0" smtClean="0">
                        <a:solidFill>
                          <a:srgbClr val="000000"/>
                        </a:solidFill>
                        <a:effectLst/>
                        <a:latin typeface="Calibri"/>
                        <a:ea typeface="Calibri"/>
                        <a:cs typeface="Calibri"/>
                      </a:endParaRPr>
                    </a:p>
                    <a:p>
                      <a:pPr marL="0" marR="0" algn="ctr">
                        <a:lnSpc>
                          <a:spcPct val="115000"/>
                        </a:lnSpc>
                        <a:spcBef>
                          <a:spcPts val="0"/>
                        </a:spcBef>
                        <a:spcAft>
                          <a:spcPts val="0"/>
                        </a:spcAft>
                      </a:pPr>
                      <a:r>
                        <a:rPr lang="en-US" sz="1400" b="1" dirty="0" smtClean="0">
                          <a:solidFill>
                            <a:srgbClr val="000000"/>
                          </a:solidFill>
                          <a:effectLst/>
                          <a:latin typeface="Calibri"/>
                          <a:ea typeface="Calibri"/>
                          <a:cs typeface="Calibri"/>
                        </a:rPr>
                        <a:t>Service </a:t>
                      </a:r>
                      <a:r>
                        <a:rPr lang="en-US" sz="1400" b="1" dirty="0">
                          <a:solidFill>
                            <a:srgbClr val="000000"/>
                          </a:solidFill>
                          <a:effectLst/>
                          <a:latin typeface="Calibri"/>
                          <a:ea typeface="Calibri"/>
                          <a:cs typeface="Calibri"/>
                        </a:rPr>
                        <a:t>Requested</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Calibri"/>
                        </a:rPr>
                        <a:t>For Service Booked through Concur</a:t>
                      </a:r>
                      <a:endParaRPr lang="en-US" sz="14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For </a:t>
                      </a:r>
                      <a:r>
                        <a:rPr lang="en-US" sz="1400" b="1" dirty="0" smtClean="0">
                          <a:solidFill>
                            <a:srgbClr val="000000"/>
                          </a:solidFill>
                          <a:effectLst/>
                          <a:latin typeface="Calibri"/>
                          <a:ea typeface="Calibri"/>
                          <a:cs typeface="Calibri"/>
                        </a:rPr>
                        <a:t>Service </a:t>
                      </a:r>
                      <a:r>
                        <a:rPr lang="en-US" sz="1400" b="1" dirty="0">
                          <a:solidFill>
                            <a:srgbClr val="000000"/>
                          </a:solidFill>
                          <a:effectLst/>
                          <a:latin typeface="Calibri"/>
                          <a:ea typeface="Calibri"/>
                          <a:cs typeface="Calibri"/>
                        </a:rPr>
                        <a:t>Booked through </a:t>
                      </a:r>
                      <a:r>
                        <a:rPr lang="en-US" sz="1400" b="1" dirty="0" smtClean="0">
                          <a:solidFill>
                            <a:srgbClr val="000000"/>
                          </a:solidFill>
                          <a:effectLst/>
                          <a:latin typeface="Calibri"/>
                          <a:ea typeface="Calibri"/>
                          <a:cs typeface="Calibri"/>
                        </a:rPr>
                        <a:t>Full Service</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4710">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Issue </a:t>
                      </a:r>
                      <a:r>
                        <a:rPr lang="en-US" sz="1400" dirty="0">
                          <a:solidFill>
                            <a:srgbClr val="000000"/>
                          </a:solidFill>
                          <a:effectLst/>
                          <a:latin typeface="Calibri"/>
                          <a:ea typeface="Calibri"/>
                          <a:cs typeface="Calibri"/>
                        </a:rPr>
                        <a:t>a domestic airline ticket</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$7.00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$20.00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Issue an international airline ticket</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$7.00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a:t>
                      </a:r>
                      <a:r>
                        <a:rPr lang="en-US" sz="1400" dirty="0" smtClean="0">
                          <a:solidFill>
                            <a:srgbClr val="000000"/>
                          </a:solidFill>
                          <a:effectLst/>
                          <a:latin typeface="Calibri"/>
                          <a:ea typeface="Calibri"/>
                          <a:cs typeface="Calibri"/>
                        </a:rPr>
                        <a:t>22.00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Make a domestic hotel reservation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 </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Make an international hotel reservation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Make a domestic car rental reservation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Make an international car rental reservation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effectLst/>
                          <a:latin typeface="Calibri"/>
                          <a:ea typeface="Calibri"/>
                          <a:cs typeface="Calibri"/>
                        </a:rPr>
                        <a:t>NO CHARGE</a:t>
                      </a:r>
                      <a:endParaRPr lang="en-US" sz="1400" b="1">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Void an airline ticket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Cancel an airline reservation </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Refund an airline ticket</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NO CHARGE</a:t>
                      </a:r>
                      <a:endParaRPr lang="en-US" sz="1400" b="1"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r h="334710">
                <a:tc>
                  <a:txBody>
                    <a:bodyPr/>
                    <a:lstStyle/>
                    <a:p>
                      <a:pPr marL="0" marR="0">
                        <a:lnSpc>
                          <a:spcPct val="115000"/>
                        </a:lnSpc>
                        <a:spcBef>
                          <a:spcPts val="0"/>
                        </a:spcBef>
                        <a:spcAft>
                          <a:spcPts val="0"/>
                        </a:spcAft>
                      </a:pPr>
                      <a:r>
                        <a:rPr lang="en-US" sz="1400">
                          <a:solidFill>
                            <a:srgbClr val="000000"/>
                          </a:solidFill>
                          <a:effectLst/>
                          <a:latin typeface="Calibri"/>
                          <a:ea typeface="Calibri"/>
                          <a:cs typeface="Calibri"/>
                        </a:rPr>
                        <a:t>Reissue a domestic airline ticket </a:t>
                      </a:r>
                      <a:endParaRPr lang="en-US" sz="14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$7.00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$20.00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0">
                <a:tc>
                  <a:txBody>
                    <a:bodyPr/>
                    <a:lstStyle/>
                    <a:p>
                      <a:pPr marL="0" marR="0">
                        <a:lnSpc>
                          <a:spcPct val="115000"/>
                        </a:lnSpc>
                        <a:spcBef>
                          <a:spcPts val="0"/>
                        </a:spcBef>
                        <a:spcAft>
                          <a:spcPts val="0"/>
                        </a:spcAft>
                      </a:pPr>
                      <a:r>
                        <a:rPr lang="en-US" sz="1400" dirty="0">
                          <a:solidFill>
                            <a:srgbClr val="000000"/>
                          </a:solidFill>
                          <a:effectLst/>
                          <a:latin typeface="Calibri"/>
                          <a:ea typeface="Calibri"/>
                          <a:cs typeface="Calibri"/>
                        </a:rPr>
                        <a:t>Reissue an international airline ticket</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$7.00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c>
                  <a:txBody>
                    <a:bodyPr/>
                    <a:lstStyle/>
                    <a:p>
                      <a:pPr marL="0" marR="0">
                        <a:lnSpc>
                          <a:spcPct val="115000"/>
                        </a:lnSpc>
                        <a:spcBef>
                          <a:spcPts val="0"/>
                        </a:spcBef>
                        <a:spcAft>
                          <a:spcPts val="0"/>
                        </a:spcAft>
                      </a:pPr>
                      <a:r>
                        <a:rPr lang="en-US" sz="1400" dirty="0" smtClean="0">
                          <a:solidFill>
                            <a:srgbClr val="000000"/>
                          </a:solidFill>
                          <a:effectLst/>
                          <a:latin typeface="Calibri"/>
                          <a:ea typeface="Calibri"/>
                          <a:cs typeface="Calibri"/>
                        </a:rPr>
                        <a:t>$25.00</a:t>
                      </a:r>
                      <a:endParaRPr lang="en-US" sz="14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6600"/>
                      </a:fgClr>
                      <a:bgClr>
                        <a:schemeClr val="bg1"/>
                      </a:bgClr>
                    </a:pattFill>
                  </a:tcPr>
                </a:tc>
              </a:tr>
            </a:tbl>
          </a:graphicData>
        </a:graphic>
      </p:graphicFrame>
    </p:spTree>
    <p:extLst>
      <p:ext uri="{BB962C8B-B14F-4D97-AF65-F5344CB8AC3E}">
        <p14:creationId xmlns:p14="http://schemas.microsoft.com/office/powerpoint/2010/main" val="1275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7769"/>
          </a:xfrm>
        </p:spPr>
        <p:txBody>
          <a:bodyPr/>
          <a:lstStyle/>
          <a:p>
            <a:r>
              <a:rPr lang="en-US" dirty="0" smtClean="0">
                <a:solidFill>
                  <a:schemeClr val="accent4"/>
                </a:solidFill>
              </a:rPr>
              <a:t>Why use CTP</a:t>
            </a:r>
            <a:endParaRPr lang="en-US" dirty="0">
              <a:solidFill>
                <a:schemeClr val="accent4"/>
              </a:solidFill>
            </a:endParaRPr>
          </a:p>
        </p:txBody>
      </p:sp>
      <p:sp>
        <p:nvSpPr>
          <p:cNvPr id="3" name="Content Placeholder 2"/>
          <p:cNvSpPr>
            <a:spLocks noGrp="1"/>
          </p:cNvSpPr>
          <p:nvPr>
            <p:ph idx="1"/>
          </p:nvPr>
        </p:nvSpPr>
        <p:spPr>
          <a:xfrm>
            <a:off x="341746" y="1200726"/>
            <a:ext cx="8460508" cy="4747491"/>
          </a:xfrm>
        </p:spPr>
        <p:txBody>
          <a:bodyPr>
            <a:normAutofit lnSpcReduction="10000"/>
          </a:bodyPr>
          <a:lstStyle/>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Higher-Ed experienced </a:t>
            </a:r>
            <a:r>
              <a:rPr lang="en-US" dirty="0">
                <a:solidFill>
                  <a:prstClr val="black"/>
                </a:solidFill>
                <a:latin typeface="Times New Roman" pitchFamily="18" charset="0"/>
                <a:cs typeface="Times New Roman" pitchFamily="18" charset="0"/>
              </a:rPr>
              <a:t>Travel Team</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smtClean="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Customized agent training include</a:t>
            </a:r>
          </a:p>
          <a:p>
            <a:pPr marL="919162" lvl="1" indent="-457200">
              <a:spcBef>
                <a:spcPts val="0"/>
              </a:spcBef>
              <a:buSzPct val="80000"/>
              <a:buFont typeface="Wingdings" panose="05000000000000000000" pitchFamily="2"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Fly America Act</a:t>
            </a:r>
          </a:p>
          <a:p>
            <a:pPr marL="919162" lvl="1" indent="-457200">
              <a:spcBef>
                <a:spcPts val="0"/>
              </a:spcBef>
              <a:buSzPct val="80000"/>
              <a:buFont typeface="Wingdings" panose="05000000000000000000" pitchFamily="2"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Grant Funds</a:t>
            </a:r>
          </a:p>
          <a:p>
            <a:pPr marL="919162" lvl="1" indent="-457200">
              <a:spcBef>
                <a:spcPts val="0"/>
              </a:spcBef>
              <a:buSzPct val="80000"/>
              <a:buFont typeface="Wingdings" panose="05000000000000000000" pitchFamily="2"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Research</a:t>
            </a:r>
          </a:p>
          <a:p>
            <a:pPr marL="919162" lvl="1" indent="-457200">
              <a:spcBef>
                <a:spcPts val="0"/>
              </a:spcBef>
              <a:buSzPct val="80000"/>
              <a:buFont typeface="Wingdings" panose="05000000000000000000" pitchFamily="2"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smtClean="0">
                <a:solidFill>
                  <a:prstClr val="black"/>
                </a:solidFill>
                <a:latin typeface="Times New Roman" pitchFamily="18" charset="0"/>
                <a:cs typeface="Times New Roman" pitchFamily="18" charset="0"/>
              </a:rPr>
              <a:t>Institute Travel Policy</a:t>
            </a:r>
          </a:p>
          <a:p>
            <a:pPr marL="461962" lvl="1" indent="0">
              <a:spcBef>
                <a:spcPts val="0"/>
              </a:spcBef>
              <a:buSzPct val="8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a:solidFill>
                  <a:prstClr val="black"/>
                </a:solidFill>
                <a:latin typeface="Times New Roman" pitchFamily="18" charset="0"/>
                <a:cs typeface="Times New Roman" pitchFamily="18" charset="0"/>
              </a:rPr>
              <a:t>VIP Services available </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dirty="0">
                <a:solidFill>
                  <a:prstClr val="black"/>
                </a:solidFill>
                <a:latin typeface="Times New Roman" pitchFamily="18" charset="0"/>
                <a:cs typeface="Times New Roman" pitchFamily="18" charset="0"/>
              </a:rPr>
              <a:t>Group Travel Specialists</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endParaRPr lang="en-US" dirty="0" smtClean="0"/>
          </a:p>
          <a:p>
            <a:endParaRPr lang="en-US" dirty="0" smtClean="0"/>
          </a:p>
        </p:txBody>
      </p:sp>
      <p:pic>
        <p:nvPicPr>
          <p:cNvPr id="4" name="Picture 3" descr="iStock_000031475652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600" y="3477296"/>
            <a:ext cx="2919172" cy="1995094"/>
          </a:xfrm>
          <a:prstGeom prst="rect">
            <a:avLst/>
          </a:prstGeom>
        </p:spPr>
      </p:pic>
    </p:spTree>
    <p:extLst>
      <p:ext uri="{BB962C8B-B14F-4D97-AF65-F5344CB8AC3E}">
        <p14:creationId xmlns:p14="http://schemas.microsoft.com/office/powerpoint/2010/main" val="131318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7769"/>
          </a:xfrm>
        </p:spPr>
        <p:txBody>
          <a:bodyPr/>
          <a:lstStyle/>
          <a:p>
            <a:r>
              <a:rPr lang="en-US" dirty="0" smtClean="0">
                <a:solidFill>
                  <a:schemeClr val="accent4"/>
                </a:solidFill>
              </a:rPr>
              <a:t>Why use a Travel Agency</a:t>
            </a:r>
            <a:endParaRPr lang="en-US" dirty="0">
              <a:solidFill>
                <a:schemeClr val="accent4"/>
              </a:solidFill>
            </a:endParaRPr>
          </a:p>
        </p:txBody>
      </p:sp>
      <p:sp>
        <p:nvSpPr>
          <p:cNvPr id="3" name="Content Placeholder 2"/>
          <p:cNvSpPr>
            <a:spLocks noGrp="1"/>
          </p:cNvSpPr>
          <p:nvPr>
            <p:ph idx="1"/>
          </p:nvPr>
        </p:nvSpPr>
        <p:spPr>
          <a:xfrm>
            <a:off x="341746" y="1645569"/>
            <a:ext cx="8460508" cy="4747491"/>
          </a:xfrm>
        </p:spPr>
        <p:txBody>
          <a:bodyPr>
            <a:normAutofit fontScale="92500" lnSpcReduction="20000"/>
          </a:bodyPr>
          <a:lstStyle/>
          <a:p>
            <a:pPr marL="4762" indent="0">
              <a:spcBef>
                <a:spcPts val="0"/>
              </a:spcBef>
              <a:buSzPct val="8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b="1" dirty="0">
                <a:solidFill>
                  <a:prstClr val="black"/>
                </a:solidFill>
                <a:latin typeface="Arial Narrow Bold"/>
                <a:cs typeface="Arial Narrow Bold"/>
              </a:rPr>
              <a:t>PROGRAM CONSOLIDATION DRIVES SAVINGS</a:t>
            </a:r>
            <a:r>
              <a:rPr lang="en-US" sz="2400" b="1" dirty="0" smtClean="0">
                <a:solidFill>
                  <a:prstClr val="black"/>
                </a:solidFill>
                <a:latin typeface="Arial Narrow Bold"/>
                <a:cs typeface="Arial Narrow Bold"/>
              </a:rPr>
              <a:t>:</a:t>
            </a:r>
          </a:p>
          <a:p>
            <a:pPr marL="4762" indent="0">
              <a:spcBef>
                <a:spcPts val="0"/>
              </a:spcBef>
              <a:buSzPct val="80000"/>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smtClean="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smtClean="0">
                <a:solidFill>
                  <a:prstClr val="black"/>
                </a:solidFill>
                <a:latin typeface="Times New Roman" pitchFamily="18" charset="0"/>
                <a:cs typeface="Times New Roman" pitchFamily="18" charset="0"/>
              </a:rPr>
              <a:t>Vendor </a:t>
            </a:r>
            <a:r>
              <a:rPr lang="en-US" sz="2400" dirty="0">
                <a:solidFill>
                  <a:prstClr val="black"/>
                </a:solidFill>
                <a:latin typeface="Times New Roman" pitchFamily="18" charset="0"/>
                <a:cs typeface="Times New Roman" pitchFamily="18" charset="0"/>
              </a:rPr>
              <a:t>negotiations</a:t>
            </a:r>
          </a:p>
          <a:p>
            <a:pPr marL="747712" lvl="1" indent="-342900">
              <a:spcBef>
                <a:spcPts val="0"/>
              </a:spcBef>
              <a:buSzPct val="70000"/>
              <a:buFont typeface="Wingdings"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000" dirty="0">
                <a:solidFill>
                  <a:prstClr val="black"/>
                </a:solidFill>
                <a:latin typeface="Times New Roman" pitchFamily="18" charset="0"/>
                <a:cs typeface="Times New Roman" pitchFamily="18" charset="0"/>
              </a:rPr>
              <a:t>Airlines</a:t>
            </a:r>
          </a:p>
          <a:p>
            <a:pPr marL="747712" lvl="1" indent="-342900">
              <a:spcBef>
                <a:spcPts val="0"/>
              </a:spcBef>
              <a:buSzPct val="70000"/>
              <a:buFont typeface="Wingdings"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000" dirty="0">
                <a:solidFill>
                  <a:prstClr val="black"/>
                </a:solidFill>
                <a:latin typeface="Times New Roman" pitchFamily="18" charset="0"/>
                <a:cs typeface="Times New Roman" pitchFamily="18" charset="0"/>
              </a:rPr>
              <a:t>Hotels</a:t>
            </a:r>
          </a:p>
          <a:p>
            <a:pPr marL="747712" lvl="1" indent="-342900">
              <a:spcBef>
                <a:spcPts val="0"/>
              </a:spcBef>
              <a:buSzPct val="70000"/>
              <a:buFont typeface="Wingdings"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000" dirty="0">
                <a:solidFill>
                  <a:prstClr val="black"/>
                </a:solidFill>
                <a:latin typeface="Times New Roman" pitchFamily="18" charset="0"/>
                <a:cs typeface="Times New Roman" pitchFamily="18" charset="0"/>
              </a:rPr>
              <a:t>Rental Car</a:t>
            </a:r>
          </a:p>
          <a:p>
            <a:pPr marL="747712" lvl="1" indent="-342900">
              <a:spcBef>
                <a:spcPts val="0"/>
              </a:spcBef>
              <a:buSzPct val="70000"/>
              <a:buFont typeface="Wingdings" charset="2"/>
              <a:buChar char="Ø"/>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000" dirty="0">
                <a:solidFill>
                  <a:prstClr val="black"/>
                </a:solidFill>
                <a:latin typeface="Times New Roman" pitchFamily="18" charset="0"/>
                <a:cs typeface="Times New Roman" pitchFamily="18" charset="0"/>
              </a:rPr>
              <a:t>Parking</a:t>
            </a:r>
          </a:p>
          <a:p>
            <a:pPr marL="4762" indent="0">
              <a:spcBef>
                <a:spcPts val="0"/>
              </a:spcBef>
              <a:buSzPct val="80000"/>
              <a:buFont typeface="Arial"/>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a:solidFill>
                  <a:prstClr val="black"/>
                </a:solidFill>
                <a:latin typeface="Times New Roman" pitchFamily="18" charset="0"/>
                <a:cs typeface="Times New Roman" pitchFamily="18" charset="0"/>
              </a:rPr>
              <a:t>Group travel discounts</a:t>
            </a:r>
          </a:p>
          <a:p>
            <a:pPr marL="4762" indent="0">
              <a:spcBef>
                <a:spcPts val="0"/>
              </a:spcBef>
              <a:buSzPct val="80000"/>
              <a:buFont typeface="Arial"/>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a:solidFill>
                  <a:prstClr val="black"/>
                </a:solidFill>
                <a:latin typeface="Times New Roman" pitchFamily="18" charset="0"/>
                <a:cs typeface="Times New Roman" pitchFamily="18" charset="0"/>
              </a:rPr>
              <a:t>Travel policy compliance</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a:solidFill>
                  <a:prstClr val="black"/>
                </a:solidFill>
                <a:latin typeface="Times New Roman" pitchFamily="18" charset="0"/>
                <a:cs typeface="Times New Roman" pitchFamily="18" charset="0"/>
              </a:rPr>
              <a:t>Online booking adoption</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a:solidFill>
                  <a:prstClr val="black"/>
                </a:solidFill>
                <a:latin typeface="Times New Roman" pitchFamily="18" charset="0"/>
                <a:cs typeface="Times New Roman" pitchFamily="18" charset="0"/>
              </a:rPr>
              <a:t>Reduced staff time spent on travel</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sz="2400"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r>
              <a:rPr lang="en-US" sz="2400" dirty="0">
                <a:solidFill>
                  <a:prstClr val="black"/>
                </a:solidFill>
                <a:latin typeface="Times New Roman" pitchFamily="18" charset="0"/>
                <a:cs typeface="Times New Roman" pitchFamily="18" charset="0"/>
              </a:rPr>
              <a:t>Improved expense reporting</a:t>
            </a: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pPr marL="347662">
              <a:spcBef>
                <a:spcPts val="0"/>
              </a:spcBef>
              <a:buSzPct val="800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pPr>
            <a:endParaRPr lang="en-US" dirty="0">
              <a:solidFill>
                <a:prstClr val="black"/>
              </a:solidFill>
              <a:latin typeface="Times New Roman" pitchFamily="18" charset="0"/>
              <a:cs typeface="Times New Roman" pitchFamily="18" charset="0"/>
            </a:endParaRPr>
          </a:p>
          <a:p>
            <a:endParaRPr lang="en-US" dirty="0" smtClean="0"/>
          </a:p>
          <a:p>
            <a:endParaRPr lang="en-US" dirty="0" smtClean="0"/>
          </a:p>
        </p:txBody>
      </p:sp>
      <p:pic>
        <p:nvPicPr>
          <p:cNvPr id="5" name="Picture 4" descr="iStock_000013367746Large.jpg"/>
          <p:cNvPicPr>
            <a:picLocks noChangeAspect="1"/>
          </p:cNvPicPr>
          <p:nvPr/>
        </p:nvPicPr>
        <p:blipFill rotWithShape="1">
          <a:blip r:embed="rId3">
            <a:extLst>
              <a:ext uri="{28A0092B-C50C-407E-A947-70E740481C1C}">
                <a14:useLocalDpi xmlns:a14="http://schemas.microsoft.com/office/drawing/2010/main" val="0"/>
              </a:ext>
            </a:extLst>
          </a:blip>
          <a:srcRect l="14399" t="16481" r="14322" b="16654"/>
          <a:stretch/>
        </p:blipFill>
        <p:spPr>
          <a:xfrm>
            <a:off x="4489622" y="2292862"/>
            <a:ext cx="3974220" cy="2649352"/>
          </a:xfrm>
          <a:prstGeom prst="rect">
            <a:avLst/>
          </a:prstGeom>
        </p:spPr>
      </p:pic>
    </p:spTree>
    <p:extLst>
      <p:ext uri="{BB962C8B-B14F-4D97-AF65-F5344CB8AC3E}">
        <p14:creationId xmlns:p14="http://schemas.microsoft.com/office/powerpoint/2010/main" val="29100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7769"/>
          </a:xfrm>
        </p:spPr>
        <p:txBody>
          <a:bodyPr/>
          <a:lstStyle/>
          <a:p>
            <a:r>
              <a:rPr lang="en-US" dirty="0" smtClean="0">
                <a:solidFill>
                  <a:schemeClr val="accent4"/>
                </a:solidFill>
              </a:rPr>
              <a:t>Some of the services CTP offers</a:t>
            </a:r>
            <a:endParaRPr lang="en-US" dirty="0">
              <a:solidFill>
                <a:schemeClr val="accent4"/>
              </a:solidFill>
            </a:endParaRPr>
          </a:p>
        </p:txBody>
      </p:sp>
      <p:sp>
        <p:nvSpPr>
          <p:cNvPr id="3" name="Content Placeholder 2"/>
          <p:cNvSpPr>
            <a:spLocks noGrp="1"/>
          </p:cNvSpPr>
          <p:nvPr>
            <p:ph idx="1"/>
          </p:nvPr>
        </p:nvSpPr>
        <p:spPr>
          <a:xfrm>
            <a:off x="341746" y="1736185"/>
            <a:ext cx="8460508" cy="4747491"/>
          </a:xfrm>
        </p:spPr>
        <p:txBody>
          <a:bodyPr>
            <a:normAutofit/>
          </a:bodyPr>
          <a:lstStyle/>
          <a:p>
            <a:r>
              <a:rPr lang="en-US" sz="2600" dirty="0" smtClean="0"/>
              <a:t>Significantly lower booking fees/ No fees for car and hotel bookings</a:t>
            </a:r>
          </a:p>
          <a:p>
            <a:r>
              <a:rPr lang="en-US" sz="2600" dirty="0" smtClean="0"/>
              <a:t>Only place where negotiated airline/hotel and car discounts are applied</a:t>
            </a:r>
          </a:p>
          <a:p>
            <a:r>
              <a:rPr lang="en-US" sz="2600" dirty="0" smtClean="0"/>
              <a:t>Guaranteed competitive fares</a:t>
            </a:r>
          </a:p>
          <a:p>
            <a:r>
              <a:rPr lang="en-US" sz="2600" dirty="0" smtClean="0"/>
              <a:t>Tickets voided within 24 hours for no additional cost</a:t>
            </a:r>
          </a:p>
          <a:p>
            <a:r>
              <a:rPr lang="en-US" sz="2600" dirty="0" smtClean="0"/>
              <a:t>One stop shopping</a:t>
            </a:r>
          </a:p>
          <a:p>
            <a:r>
              <a:rPr lang="en-US" sz="2600" dirty="0" smtClean="0"/>
              <a:t>Direct Connect to Southwest Airlines</a:t>
            </a:r>
          </a:p>
          <a:p>
            <a:r>
              <a:rPr lang="en-US" sz="2600" dirty="0" smtClean="0"/>
              <a:t>Dedicated phone line and e-mail address </a:t>
            </a:r>
          </a:p>
          <a:p>
            <a:endParaRPr lang="en-US" dirty="0" smtClean="0"/>
          </a:p>
          <a:p>
            <a:endParaRPr lang="en-US" dirty="0" smtClean="0"/>
          </a:p>
        </p:txBody>
      </p:sp>
    </p:spTree>
    <p:extLst>
      <p:ext uri="{BB962C8B-B14F-4D97-AF65-F5344CB8AC3E}">
        <p14:creationId xmlns:p14="http://schemas.microsoft.com/office/powerpoint/2010/main" val="416461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28600" y="0"/>
            <a:ext cx="8229600" cy="792163"/>
          </a:xfrm>
          <a:prstGeom prst="rect">
            <a:avLst/>
          </a:prstGeom>
          <a:noFill/>
          <a:ln w="9525">
            <a:noFill/>
            <a:round/>
            <a:headEnd/>
            <a:tailEnd/>
          </a:ln>
        </p:spPr>
        <p:txBody>
          <a:bodyPr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err="1" smtClean="0">
                <a:solidFill>
                  <a:srgbClr val="000000"/>
                </a:solidFill>
                <a:latin typeface="Calibri" pitchFamily="32" charset="0"/>
                <a:ea typeface="Microsoft YaHei" charset="-122"/>
              </a:rPr>
              <a:t>CardQuest</a:t>
            </a:r>
            <a:r>
              <a:rPr lang="en-US" sz="3200" dirty="0" smtClean="0">
                <a:solidFill>
                  <a:srgbClr val="000000"/>
                </a:solidFill>
                <a:latin typeface="Calibri" pitchFamily="32" charset="0"/>
                <a:ea typeface="Microsoft YaHei" charset="-122"/>
              </a:rPr>
              <a:t> </a:t>
            </a:r>
            <a:endParaRPr lang="en-US" sz="3200" dirty="0">
              <a:solidFill>
                <a:srgbClr val="000000"/>
              </a:solidFill>
              <a:latin typeface="Calibri" pitchFamily="32" charset="0"/>
              <a:ea typeface="Microsoft YaHei" charset="-122"/>
            </a:endParaRPr>
          </a:p>
        </p:txBody>
      </p:sp>
      <p:sp>
        <p:nvSpPr>
          <p:cNvPr id="65539" name="Text Box 2"/>
          <p:cNvSpPr txBox="1">
            <a:spLocks noChangeArrowheads="1"/>
          </p:cNvSpPr>
          <p:nvPr/>
        </p:nvSpPr>
        <p:spPr bwMode="auto">
          <a:xfrm>
            <a:off x="4081463" y="6248400"/>
            <a:ext cx="2133600" cy="365125"/>
          </a:xfrm>
          <a:prstGeom prst="rect">
            <a:avLst/>
          </a:prstGeom>
          <a:noFill/>
          <a:ln w="9525">
            <a:noFill/>
            <a:round/>
            <a:headEnd/>
            <a:tailEnd/>
          </a:ln>
        </p:spPr>
        <p:txBody>
          <a:bodyPr lIns="90000" tIns="46800" rIns="90000" bIns="46800" anchor="ctr"/>
          <a:lstStyle/>
          <a:p>
            <a:pPr algn="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dirty="0">
              <a:solidFill>
                <a:srgbClr val="FFFFFF"/>
              </a:solidFill>
              <a:latin typeface="Calibri" pitchFamily="32" charset="0"/>
            </a:endParaRPr>
          </a:p>
        </p:txBody>
      </p:sp>
      <p:sp>
        <p:nvSpPr>
          <p:cNvPr id="65542" name="Line 6"/>
          <p:cNvSpPr>
            <a:spLocks noChangeShapeType="1"/>
          </p:cNvSpPr>
          <p:nvPr/>
        </p:nvSpPr>
        <p:spPr bwMode="auto">
          <a:xfrm>
            <a:off x="0" y="915988"/>
            <a:ext cx="9159875" cy="0"/>
          </a:xfrm>
          <a:prstGeom prst="line">
            <a:avLst/>
          </a:prstGeom>
          <a:noFill/>
          <a:ln w="57240" cap="sq">
            <a:solidFill>
              <a:srgbClr val="E78503"/>
            </a:solidFill>
            <a:miter lim="800000"/>
            <a:headEnd/>
            <a:tailEnd/>
          </a:ln>
          <a:effectLst>
            <a:outerShdw dist="23040" dir="5400000" algn="ctr" rotWithShape="0">
              <a:srgbClr val="000000">
                <a:alpha val="35036"/>
              </a:srgbClr>
            </a:outerShdw>
          </a:effectLst>
        </p:spPr>
        <p:txBody>
          <a:bodyPr/>
          <a:lstStyle/>
          <a:p>
            <a:pPr>
              <a:defRPr/>
            </a:pPr>
            <a:endParaRPr lang="en-US"/>
          </a:p>
        </p:txBody>
      </p:sp>
      <p:sp>
        <p:nvSpPr>
          <p:cNvPr id="7" name="TextBox 6"/>
          <p:cNvSpPr txBox="1"/>
          <p:nvPr/>
        </p:nvSpPr>
        <p:spPr>
          <a:xfrm>
            <a:off x="304800" y="1466316"/>
            <a:ext cx="1905000" cy="4708981"/>
          </a:xfrm>
          <a:prstGeom prst="rect">
            <a:avLst/>
          </a:prstGeom>
          <a:noFill/>
        </p:spPr>
        <p:txBody>
          <a:bodyPr wrap="square" rtlCol="0">
            <a:spAutoFit/>
          </a:bodyPr>
          <a:lstStyle/>
          <a:p>
            <a:r>
              <a:rPr lang="en-US" sz="2000" b="1" dirty="0" smtClean="0">
                <a:solidFill>
                  <a:schemeClr val="tx1"/>
                </a:solidFill>
                <a:latin typeface="+mj-lt"/>
              </a:rPr>
              <a:t>To log-In to Concur: </a:t>
            </a:r>
          </a:p>
          <a:p>
            <a:endParaRPr lang="en-US" sz="2000" dirty="0" smtClean="0">
              <a:solidFill>
                <a:schemeClr val="tx1"/>
              </a:solidFill>
              <a:latin typeface="+mj-lt"/>
            </a:endParaRPr>
          </a:p>
          <a:p>
            <a:r>
              <a:rPr lang="en-US" sz="2000" b="0" dirty="0" smtClean="0">
                <a:solidFill>
                  <a:schemeClr val="tx1"/>
                </a:solidFill>
                <a:latin typeface="+mj-lt"/>
              </a:rPr>
              <a:t>Access the </a:t>
            </a:r>
            <a:r>
              <a:rPr lang="en-US" sz="2000" dirty="0" smtClean="0">
                <a:latin typeface="+mj-lt"/>
              </a:rPr>
              <a:t>Institute</a:t>
            </a:r>
            <a:r>
              <a:rPr lang="en-US" sz="2000" b="0" dirty="0" smtClean="0">
                <a:solidFill>
                  <a:schemeClr val="tx1"/>
                </a:solidFill>
                <a:latin typeface="+mj-lt"/>
              </a:rPr>
              <a:t> Travel Service Page</a:t>
            </a:r>
            <a:br>
              <a:rPr lang="en-US" sz="2000" b="0" dirty="0" smtClean="0">
                <a:solidFill>
                  <a:schemeClr val="tx1"/>
                </a:solidFill>
                <a:latin typeface="+mj-lt"/>
              </a:rPr>
            </a:br>
            <a:endParaRPr lang="en-US" sz="2000" b="0" dirty="0" smtClean="0">
              <a:solidFill>
                <a:schemeClr val="tx1"/>
              </a:solidFill>
              <a:latin typeface="+mj-lt"/>
            </a:endParaRPr>
          </a:p>
          <a:p>
            <a:r>
              <a:rPr lang="en-US" sz="2000" b="0" dirty="0" smtClean="0">
                <a:solidFill>
                  <a:schemeClr val="tx1"/>
                </a:solidFill>
                <a:latin typeface="+mj-lt"/>
              </a:rPr>
              <a:t>Select </a:t>
            </a:r>
            <a:r>
              <a:rPr lang="en-US" sz="2000" b="1" dirty="0" smtClean="0">
                <a:solidFill>
                  <a:schemeClr val="tx1"/>
                </a:solidFill>
                <a:latin typeface="+mj-lt"/>
              </a:rPr>
              <a:t>Login to </a:t>
            </a:r>
            <a:r>
              <a:rPr lang="en-US" sz="2000" b="1" dirty="0" err="1" smtClean="0">
                <a:solidFill>
                  <a:schemeClr val="tx1"/>
                </a:solidFill>
                <a:latin typeface="+mj-lt"/>
              </a:rPr>
              <a:t>CardQuest</a:t>
            </a:r>
            <a:endParaRPr lang="en-US" sz="2000" b="1" dirty="0" smtClean="0">
              <a:solidFill>
                <a:schemeClr val="tx1"/>
              </a:solidFill>
              <a:latin typeface="+mj-lt"/>
            </a:endParaRPr>
          </a:p>
          <a:p>
            <a:endParaRPr lang="en-US" sz="2000" b="0" dirty="0" smtClean="0">
              <a:solidFill>
                <a:schemeClr val="tx1"/>
              </a:solidFill>
              <a:latin typeface="+mj-lt"/>
            </a:endParaRPr>
          </a:p>
          <a:p>
            <a:r>
              <a:rPr lang="en-US" sz="2000" b="0" dirty="0" smtClean="0">
                <a:solidFill>
                  <a:schemeClr val="tx1"/>
                </a:solidFill>
                <a:latin typeface="+mj-lt"/>
              </a:rPr>
              <a:t>Sign-In with your </a:t>
            </a:r>
            <a:r>
              <a:rPr lang="en-US" sz="2000" b="0" dirty="0" err="1" smtClean="0">
                <a:solidFill>
                  <a:schemeClr val="tx1"/>
                </a:solidFill>
                <a:latin typeface="+mj-lt"/>
              </a:rPr>
              <a:t>access.caltech</a:t>
            </a:r>
            <a:r>
              <a:rPr lang="en-US" sz="2000" b="0" dirty="0" smtClean="0">
                <a:solidFill>
                  <a:schemeClr val="tx1"/>
                </a:solidFill>
                <a:latin typeface="+mj-lt"/>
              </a:rPr>
              <a:t> Credentials </a:t>
            </a:r>
          </a:p>
          <a:p>
            <a:endParaRPr lang="en-US" sz="2000" dirty="0">
              <a:solidFill>
                <a:schemeClr val="tx1"/>
              </a:solidFill>
              <a:latin typeface="+mj-lt"/>
            </a:endParaRPr>
          </a:p>
        </p:txBody>
      </p:sp>
      <p:pic>
        <p:nvPicPr>
          <p:cNvPr id="10" name="Picture 9" descr="Screen Shot 09-10-15 at 04.36 PM.JPG"/>
          <p:cNvPicPr>
            <a:picLocks noChangeAspect="1"/>
          </p:cNvPicPr>
          <p:nvPr/>
        </p:nvPicPr>
        <p:blipFill>
          <a:blip r:embed="rId3" cstate="print"/>
          <a:stretch>
            <a:fillRect/>
          </a:stretch>
        </p:blipFill>
        <p:spPr>
          <a:xfrm>
            <a:off x="2380004" y="1246515"/>
            <a:ext cx="6609901" cy="4383992"/>
          </a:xfrm>
          <a:prstGeom prst="rect">
            <a:avLst/>
          </a:prstGeom>
          <a:ln w="12700">
            <a:solidFill>
              <a:srgbClr val="FF6600"/>
            </a:solidFill>
          </a:ln>
        </p:spPr>
      </p:pic>
    </p:spTree>
    <p:extLst>
      <p:ext uri="{BB962C8B-B14F-4D97-AF65-F5344CB8AC3E}">
        <p14:creationId xmlns:p14="http://schemas.microsoft.com/office/powerpoint/2010/main" val="427948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glow rad="101600">
                    <a:schemeClr val="accent1">
                      <a:satMod val="175000"/>
                      <a:alpha val="40000"/>
                    </a:schemeClr>
                  </a:glow>
                </a:effectLst>
                <a:latin typeface="+mn-lt"/>
              </a:rPr>
              <a:t>CTP Booking Incentive</a:t>
            </a:r>
            <a:endParaRPr lang="en-US" b="1" dirty="0">
              <a:effectLst>
                <a:glow rad="101600">
                  <a:schemeClr val="accent1">
                    <a:satMod val="175000"/>
                    <a:alpha val="40000"/>
                  </a:schemeClr>
                </a:glow>
              </a:effectLst>
              <a:latin typeface="+mn-lt"/>
            </a:endParaRPr>
          </a:p>
        </p:txBody>
      </p:sp>
      <p:sp>
        <p:nvSpPr>
          <p:cNvPr id="3" name="Content Placeholder 2"/>
          <p:cNvSpPr>
            <a:spLocks noGrp="1"/>
          </p:cNvSpPr>
          <p:nvPr>
            <p:ph idx="1"/>
          </p:nvPr>
        </p:nvSpPr>
        <p:spPr>
          <a:xfrm>
            <a:off x="457200" y="1719356"/>
            <a:ext cx="8229600" cy="2918548"/>
          </a:xfrm>
        </p:spPr>
        <p:txBody>
          <a:bodyPr/>
          <a:lstStyle/>
          <a:p>
            <a:r>
              <a:rPr lang="en-US" sz="2400" u="sng" dirty="0" smtClean="0"/>
              <a:t>Prize</a:t>
            </a:r>
            <a:r>
              <a:rPr lang="en-US" sz="2400" dirty="0" smtClean="0"/>
              <a:t>: A pair of airline tickets for travel within the 48 contiguous United States.</a:t>
            </a:r>
          </a:p>
          <a:p>
            <a:r>
              <a:rPr lang="en-US" sz="2400" u="sng" dirty="0" smtClean="0"/>
              <a:t>Entry</a:t>
            </a:r>
            <a:r>
              <a:rPr lang="en-US" sz="2400" dirty="0" smtClean="0"/>
              <a:t>: Each ticket purchased, either Full Service or online via Concur, will be placed in a drawing.  There will be 3 separate drawings.  </a:t>
            </a:r>
          </a:p>
          <a:p>
            <a:r>
              <a:rPr lang="en-US" sz="2400" u="sng" dirty="0" smtClean="0"/>
              <a:t>Winner</a:t>
            </a:r>
            <a:r>
              <a:rPr lang="en-US" sz="2400" dirty="0" smtClean="0"/>
              <a:t>:  The person that </a:t>
            </a:r>
            <a:r>
              <a:rPr lang="en-US" sz="2400" b="1" u="sng" dirty="0" smtClean="0"/>
              <a:t>booked</a:t>
            </a:r>
            <a:r>
              <a:rPr lang="en-US" sz="2400" dirty="0" smtClean="0"/>
              <a:t> the winning ticket.</a:t>
            </a:r>
            <a:endParaRPr lang="en-US" dirty="0" smtClean="0"/>
          </a:p>
          <a:p>
            <a:pPr marL="0" indent="0">
              <a:buNone/>
            </a:pPr>
            <a:endParaRPr lang="en-US" dirty="0" smtClean="0"/>
          </a:p>
        </p:txBody>
      </p:sp>
      <p:graphicFrame>
        <p:nvGraphicFramePr>
          <p:cNvPr id="6" name="Table 5"/>
          <p:cNvGraphicFramePr>
            <a:graphicFrameLocks noGrp="1"/>
          </p:cNvGraphicFramePr>
          <p:nvPr/>
        </p:nvGraphicFramePr>
        <p:xfrm>
          <a:off x="457200" y="4800600"/>
          <a:ext cx="8229600" cy="1508760"/>
        </p:xfrm>
        <a:graphic>
          <a:graphicData uri="http://schemas.openxmlformats.org/drawingml/2006/table">
            <a:tbl>
              <a:tblPr firstRow="1" bandRow="1">
                <a:tableStyleId>{2D5ABB26-0587-4C30-8999-92F81FD0307C}</a:tableStyleId>
              </a:tblPr>
              <a:tblGrid>
                <a:gridCol w="2743200"/>
                <a:gridCol w="2743200"/>
                <a:gridCol w="2743200"/>
              </a:tblGrid>
              <a:tr h="370840">
                <a:tc>
                  <a:txBody>
                    <a:bodyPr/>
                    <a:lstStyle/>
                    <a:p>
                      <a:pPr algn="ctr"/>
                      <a:r>
                        <a:rPr lang="en-US" sz="2000" b="1" u="sng" dirty="0" smtClean="0"/>
                        <a:t>Booking Start</a:t>
                      </a:r>
                      <a:r>
                        <a:rPr lang="en-US" sz="2000" b="1" u="sng" baseline="0" dirty="0" smtClean="0"/>
                        <a:t> Date</a:t>
                      </a:r>
                      <a:endParaRPr lang="en-US" sz="2000" b="1" u="sng" dirty="0"/>
                    </a:p>
                  </a:txBody>
                  <a:tcPr/>
                </a:tc>
                <a:tc>
                  <a:txBody>
                    <a:bodyPr/>
                    <a:lstStyle/>
                    <a:p>
                      <a:pPr algn="ctr"/>
                      <a:r>
                        <a:rPr lang="en-US" sz="2000" b="1" u="sng" dirty="0" smtClean="0"/>
                        <a:t>Booking End Date</a:t>
                      </a:r>
                      <a:endParaRPr lang="en-US" sz="2000" b="1" u="sng" dirty="0"/>
                    </a:p>
                  </a:txBody>
                  <a:tcPr/>
                </a:tc>
                <a:tc>
                  <a:txBody>
                    <a:bodyPr/>
                    <a:lstStyle/>
                    <a:p>
                      <a:pPr algn="ctr"/>
                      <a:r>
                        <a:rPr lang="en-US" sz="2000" b="1" u="sng" dirty="0" smtClean="0"/>
                        <a:t>Drawing Date</a:t>
                      </a:r>
                      <a:endParaRPr lang="en-US" sz="2000" b="1" u="sng" dirty="0"/>
                    </a:p>
                  </a:txBody>
                  <a:tcPr/>
                </a:tc>
              </a:tr>
              <a:tr h="370840">
                <a:tc>
                  <a:txBody>
                    <a:bodyPr/>
                    <a:lstStyle/>
                    <a:p>
                      <a:pPr algn="ctr"/>
                      <a:r>
                        <a:rPr lang="en-US" b="1" dirty="0" smtClean="0"/>
                        <a:t>September</a:t>
                      </a:r>
                      <a:r>
                        <a:rPr lang="en-US" b="1" baseline="0" dirty="0" smtClean="0"/>
                        <a:t> 1, 2015</a:t>
                      </a:r>
                      <a:endParaRPr lang="en-US" b="1" dirty="0"/>
                    </a:p>
                  </a:txBody>
                  <a:tcPr/>
                </a:tc>
                <a:tc>
                  <a:txBody>
                    <a:bodyPr/>
                    <a:lstStyle/>
                    <a:p>
                      <a:pPr algn="ctr"/>
                      <a:r>
                        <a:rPr lang="en-US" b="1" dirty="0" smtClean="0"/>
                        <a:t>October</a:t>
                      </a:r>
                      <a:r>
                        <a:rPr lang="en-US" b="1" baseline="0" dirty="0" smtClean="0"/>
                        <a:t> 30, 2015</a:t>
                      </a:r>
                      <a:endParaRPr lang="en-US" b="1" dirty="0"/>
                    </a:p>
                  </a:txBody>
                  <a:tcPr/>
                </a:tc>
                <a:tc>
                  <a:txBody>
                    <a:bodyPr/>
                    <a:lstStyle/>
                    <a:p>
                      <a:pPr algn="ctr"/>
                      <a:r>
                        <a:rPr lang="en-US" b="1" dirty="0" smtClean="0"/>
                        <a:t>November,</a:t>
                      </a:r>
                      <a:r>
                        <a:rPr lang="en-US" b="1" baseline="0" dirty="0" smtClean="0"/>
                        <a:t> 2, 2015</a:t>
                      </a:r>
                      <a:endParaRPr lang="en-US" b="1" dirty="0"/>
                    </a:p>
                  </a:txBody>
                  <a:tcPr/>
                </a:tc>
              </a:tr>
              <a:tr h="370840">
                <a:tc>
                  <a:txBody>
                    <a:bodyPr/>
                    <a:lstStyle/>
                    <a:p>
                      <a:pPr algn="ctr"/>
                      <a:r>
                        <a:rPr lang="en-US" b="1" dirty="0" smtClean="0"/>
                        <a:t>October 31,</a:t>
                      </a:r>
                      <a:r>
                        <a:rPr lang="en-US" b="1" baseline="0" dirty="0" smtClean="0"/>
                        <a:t> 2015</a:t>
                      </a:r>
                      <a:endParaRPr lang="en-US" b="1" dirty="0"/>
                    </a:p>
                  </a:txBody>
                  <a:tcPr/>
                </a:tc>
                <a:tc>
                  <a:txBody>
                    <a:bodyPr/>
                    <a:lstStyle/>
                    <a:p>
                      <a:pPr algn="ctr"/>
                      <a:r>
                        <a:rPr lang="en-US" b="1" dirty="0" smtClean="0"/>
                        <a:t>January 8, 2015</a:t>
                      </a:r>
                      <a:endParaRPr lang="en-US" b="1" dirty="0"/>
                    </a:p>
                  </a:txBody>
                  <a:tcPr/>
                </a:tc>
                <a:tc>
                  <a:txBody>
                    <a:bodyPr/>
                    <a:lstStyle/>
                    <a:p>
                      <a:pPr algn="ctr"/>
                      <a:r>
                        <a:rPr lang="en-US" b="1" dirty="0" smtClean="0"/>
                        <a:t>January 11, 2015</a:t>
                      </a:r>
                      <a:endParaRPr lang="en-US" b="1" dirty="0"/>
                    </a:p>
                  </a:txBody>
                  <a:tcPr/>
                </a:tc>
              </a:tr>
              <a:tr h="370840">
                <a:tc>
                  <a:txBody>
                    <a:bodyPr/>
                    <a:lstStyle/>
                    <a:p>
                      <a:pPr algn="ctr"/>
                      <a:r>
                        <a:rPr lang="en-US" b="1" smtClean="0"/>
                        <a:t>January 9, </a:t>
                      </a:r>
                      <a:r>
                        <a:rPr lang="en-US" b="1" dirty="0" smtClean="0"/>
                        <a:t>2015</a:t>
                      </a:r>
                      <a:endParaRPr lang="en-US" b="1" dirty="0"/>
                    </a:p>
                  </a:txBody>
                  <a:tcPr/>
                </a:tc>
                <a:tc>
                  <a:txBody>
                    <a:bodyPr/>
                    <a:lstStyle/>
                    <a:p>
                      <a:pPr algn="ctr"/>
                      <a:r>
                        <a:rPr lang="en-US" b="1" dirty="0" smtClean="0"/>
                        <a:t>February</a:t>
                      </a:r>
                      <a:r>
                        <a:rPr lang="en-US" b="1" baseline="0" dirty="0" smtClean="0"/>
                        <a:t> 26, 2015</a:t>
                      </a:r>
                      <a:endParaRPr lang="en-US" b="1" dirty="0"/>
                    </a:p>
                  </a:txBody>
                  <a:tcPr/>
                </a:tc>
                <a:tc>
                  <a:txBody>
                    <a:bodyPr/>
                    <a:lstStyle/>
                    <a:p>
                      <a:pPr algn="ctr"/>
                      <a:r>
                        <a:rPr lang="en-US" b="1" dirty="0" smtClean="0"/>
                        <a:t>February 29, 2015</a:t>
                      </a:r>
                      <a:endParaRPr lang="en-US" b="1" dirty="0"/>
                    </a:p>
                  </a:txBody>
                  <a:tcPr/>
                </a:tc>
              </a:tr>
            </a:tbl>
          </a:graphicData>
        </a:graphic>
      </p:graphicFrame>
    </p:spTree>
    <p:extLst>
      <p:ext uri="{BB962C8B-B14F-4D97-AF65-F5344CB8AC3E}">
        <p14:creationId xmlns:p14="http://schemas.microsoft.com/office/powerpoint/2010/main" val="172586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Export Compliance </a:t>
            </a:r>
            <a:r>
              <a:rPr lang="en-US" sz="4000" dirty="0"/>
              <a:t>Website Update</a:t>
            </a:r>
            <a:br>
              <a:rPr lang="en-US" sz="4000" dirty="0"/>
            </a:br>
            <a:r>
              <a:rPr lang="en-US" sz="2400" dirty="0">
                <a:hlinkClick r:id="rId2"/>
              </a:rPr>
              <a:t>http://researchadministration.caltech.edu/export </a:t>
            </a:r>
            <a:endParaRPr lang="en-US" sz="4000" dirty="0"/>
          </a:p>
        </p:txBody>
      </p:sp>
      <p:pic>
        <p:nvPicPr>
          <p:cNvPr id="4" name="Content Placeholder 3"/>
          <p:cNvPicPr>
            <a:picLocks noGrp="1" noChangeAspect="1"/>
          </p:cNvPicPr>
          <p:nvPr>
            <p:ph idx="1"/>
          </p:nvPr>
        </p:nvPicPr>
        <p:blipFill rotWithShape="1">
          <a:blip r:embed="rId3"/>
          <a:srcRect l="59009" t="11222" r="10361"/>
          <a:stretch/>
        </p:blipFill>
        <p:spPr>
          <a:xfrm>
            <a:off x="1342767" y="1417638"/>
            <a:ext cx="6458466" cy="5372525"/>
          </a:xfrm>
          <a:prstGeom prst="rect">
            <a:avLst/>
          </a:prstGeom>
        </p:spPr>
      </p:pic>
      <p:sp>
        <p:nvSpPr>
          <p:cNvPr id="5" name="Left Arrow 4"/>
          <p:cNvSpPr/>
          <p:nvPr/>
        </p:nvSpPr>
        <p:spPr>
          <a:xfrm>
            <a:off x="6878596" y="3101545"/>
            <a:ext cx="1178010" cy="25537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970108" y="2792627"/>
            <a:ext cx="1178011" cy="923330"/>
          </a:xfrm>
          <a:prstGeom prst="rect">
            <a:avLst/>
          </a:prstGeom>
          <a:noFill/>
        </p:spPr>
        <p:txBody>
          <a:bodyPr wrap="square" rtlCol="0">
            <a:spAutoFit/>
          </a:bodyPr>
          <a:lstStyle/>
          <a:p>
            <a:pPr algn="ctr"/>
            <a:r>
              <a:rPr lang="en-US" dirty="0" smtClean="0"/>
              <a:t>Check out the new video!</a:t>
            </a:r>
            <a:endParaRPr lang="en-US" dirty="0"/>
          </a:p>
        </p:txBody>
      </p:sp>
    </p:spTree>
    <p:extLst>
      <p:ext uri="{BB962C8B-B14F-4D97-AF65-F5344CB8AC3E}">
        <p14:creationId xmlns:p14="http://schemas.microsoft.com/office/powerpoint/2010/main" val="230244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08"/>
            <a:ext cx="8229600" cy="1562400"/>
          </a:xfrm>
        </p:spPr>
        <p:txBody>
          <a:bodyPr/>
          <a:lstStyle/>
          <a:p>
            <a:r>
              <a:rPr lang="en-US" sz="3200" dirty="0" smtClean="0"/>
              <a:t>Export Compliance </a:t>
            </a:r>
            <a:br>
              <a:rPr lang="en-US" sz="3200" dirty="0" smtClean="0"/>
            </a:br>
            <a:r>
              <a:rPr lang="en-US" sz="3200" dirty="0" smtClean="0"/>
              <a:t>International Shipments Website Update</a:t>
            </a:r>
            <a:r>
              <a:rPr lang="en-US" sz="3200" dirty="0"/>
              <a:t/>
            </a:r>
            <a:br>
              <a:rPr lang="en-US" sz="3200" dirty="0"/>
            </a:br>
            <a:r>
              <a:rPr lang="en-US" sz="2000" dirty="0">
                <a:hlinkClick r:id="rId2"/>
              </a:rPr>
              <a:t>http://researchadministration.caltech.edu/export/shipments</a:t>
            </a:r>
            <a:endParaRPr lang="en-US" sz="3200" dirty="0"/>
          </a:p>
        </p:txBody>
      </p:sp>
      <p:pic>
        <p:nvPicPr>
          <p:cNvPr id="4" name="Content Placeholder 3"/>
          <p:cNvPicPr>
            <a:picLocks noGrp="1" noChangeAspect="1"/>
          </p:cNvPicPr>
          <p:nvPr>
            <p:ph idx="1"/>
          </p:nvPr>
        </p:nvPicPr>
        <p:blipFill rotWithShape="1">
          <a:blip r:embed="rId3"/>
          <a:srcRect l="58408" t="8374" r="10160"/>
          <a:stretch/>
        </p:blipFill>
        <p:spPr>
          <a:xfrm>
            <a:off x="1309817" y="1606849"/>
            <a:ext cx="6293708" cy="5160041"/>
          </a:xfrm>
          <a:prstGeom prst="rect">
            <a:avLst/>
          </a:prstGeom>
        </p:spPr>
      </p:pic>
      <p:sp>
        <p:nvSpPr>
          <p:cNvPr id="5" name="Right Arrow 4"/>
          <p:cNvSpPr/>
          <p:nvPr/>
        </p:nvSpPr>
        <p:spPr>
          <a:xfrm>
            <a:off x="1194487" y="4337221"/>
            <a:ext cx="1136821" cy="27184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3677848"/>
            <a:ext cx="1408670" cy="923330"/>
          </a:xfrm>
          <a:prstGeom prst="rect">
            <a:avLst/>
          </a:prstGeom>
          <a:noFill/>
        </p:spPr>
        <p:txBody>
          <a:bodyPr wrap="square" rtlCol="0">
            <a:spAutoFit/>
          </a:bodyPr>
          <a:lstStyle/>
          <a:p>
            <a:pPr algn="ctr"/>
            <a:r>
              <a:rPr lang="en-US" dirty="0" smtClean="0"/>
              <a:t>Check out the shipping video!</a:t>
            </a:r>
            <a:endParaRPr lang="en-US" dirty="0"/>
          </a:p>
        </p:txBody>
      </p:sp>
    </p:spTree>
    <p:extLst>
      <p:ext uri="{BB962C8B-B14F-4D97-AF65-F5344CB8AC3E}">
        <p14:creationId xmlns:p14="http://schemas.microsoft.com/office/powerpoint/2010/main" val="24632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57"/>
            <a:ext cx="8229600" cy="1143000"/>
          </a:xfrm>
        </p:spPr>
        <p:txBody>
          <a:bodyPr/>
          <a:lstStyle/>
          <a:p>
            <a:r>
              <a:rPr lang="en-US" sz="4000" dirty="0" smtClean="0"/>
              <a:t>Post-Award Administration News</a:t>
            </a:r>
            <a:endParaRPr lang="en-US" sz="4000" dirty="0"/>
          </a:p>
        </p:txBody>
      </p:sp>
      <p:graphicFrame>
        <p:nvGraphicFramePr>
          <p:cNvPr id="4" name="Diagram 3"/>
          <p:cNvGraphicFramePr/>
          <p:nvPr>
            <p:extLst>
              <p:ext uri="{D42A27DB-BD31-4B8C-83A1-F6EECF244321}">
                <p14:modId xmlns:p14="http://schemas.microsoft.com/office/powerpoint/2010/main" val="1019118409"/>
              </p:ext>
            </p:extLst>
          </p:nvPr>
        </p:nvGraphicFramePr>
        <p:xfrm>
          <a:off x="1416908" y="17395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6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457200" y="2059459"/>
            <a:ext cx="8229600" cy="4375524"/>
          </a:xfrm>
        </p:spPr>
        <p:txBody>
          <a:bodyPr/>
          <a:lstStyle/>
          <a:p>
            <a:r>
              <a:rPr lang="en-US" sz="2800" dirty="0" smtClean="0"/>
              <a:t>Uniform Guidance Update (Dick)</a:t>
            </a:r>
          </a:p>
          <a:p>
            <a:r>
              <a:rPr lang="en-US" sz="2800" dirty="0" smtClean="0"/>
              <a:t>Proposals for Postdoctoral </a:t>
            </a:r>
            <a:r>
              <a:rPr lang="en-US" sz="2800" dirty="0" smtClean="0"/>
              <a:t>Fellowships (Dick)</a:t>
            </a:r>
            <a:endParaRPr lang="en-US" sz="2800" dirty="0" smtClean="0"/>
          </a:p>
          <a:p>
            <a:r>
              <a:rPr lang="en-US" sz="2800" dirty="0" smtClean="0"/>
              <a:t>NSF 2016 </a:t>
            </a:r>
            <a:r>
              <a:rPr lang="en-US" sz="2800" dirty="0" smtClean="0"/>
              <a:t>PAPPG (Dick)</a:t>
            </a:r>
            <a:endParaRPr lang="en-US" sz="2800" dirty="0" smtClean="0"/>
          </a:p>
          <a:p>
            <a:r>
              <a:rPr lang="en-US" sz="2800" dirty="0" smtClean="0"/>
              <a:t>Travel Services Update (Muriel)</a:t>
            </a:r>
          </a:p>
          <a:p>
            <a:r>
              <a:rPr lang="en-US" sz="2800" dirty="0"/>
              <a:t>Export Compliance Update (Adilia)</a:t>
            </a:r>
          </a:p>
          <a:p>
            <a:r>
              <a:rPr lang="en-US" sz="2800" dirty="0" smtClean="0"/>
              <a:t>Post Award Administration (Rochelle)</a:t>
            </a:r>
          </a:p>
          <a:p>
            <a:r>
              <a:rPr lang="en-US" sz="2800" dirty="0" smtClean="0"/>
              <a:t>Visa Costs (Rochelle) </a:t>
            </a:r>
          </a:p>
          <a:p>
            <a:pPr marL="0" indent="0">
              <a:buNone/>
            </a:pPr>
            <a:endParaRPr lang="en-US" dirty="0"/>
          </a:p>
        </p:txBody>
      </p:sp>
    </p:spTree>
    <p:extLst>
      <p:ext uri="{BB962C8B-B14F-4D97-AF65-F5344CB8AC3E}">
        <p14:creationId xmlns:p14="http://schemas.microsoft.com/office/powerpoint/2010/main" val="1806594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8903" y="3970669"/>
            <a:ext cx="6858000" cy="2380703"/>
          </a:xfrm>
        </p:spPr>
        <p:txBody>
          <a:bodyPr>
            <a:normAutofit fontScale="70000" lnSpcReduction="20000"/>
          </a:bodyPr>
          <a:lstStyle/>
          <a:p>
            <a:r>
              <a:rPr lang="en-US" dirty="0" smtClean="0"/>
              <a:t>Presenter: Rochelle Athey, Senior Director, Post Award Administration</a:t>
            </a:r>
          </a:p>
          <a:p>
            <a:r>
              <a:rPr lang="en-US" dirty="0" smtClean="0"/>
              <a:t>Co-authored with:</a:t>
            </a:r>
          </a:p>
          <a:p>
            <a:r>
              <a:rPr lang="en-US" dirty="0" smtClean="0"/>
              <a:t> Virginia Baker, Senior Director, Cost Studies and Property Management</a:t>
            </a:r>
          </a:p>
          <a:p>
            <a:r>
              <a:rPr lang="en-US" dirty="0"/>
              <a:t>a</a:t>
            </a:r>
            <a:r>
              <a:rPr lang="en-US" dirty="0" smtClean="0"/>
              <a:t>nd</a:t>
            </a:r>
          </a:p>
          <a:p>
            <a:r>
              <a:rPr lang="en-US" dirty="0" smtClean="0"/>
              <a:t>Ilana Smith, Director, International Offices</a:t>
            </a:r>
            <a:endParaRPr lang="en-US" dirty="0"/>
          </a:p>
        </p:txBody>
      </p:sp>
      <p:sp>
        <p:nvSpPr>
          <p:cNvPr id="5" name="Title 4"/>
          <p:cNvSpPr>
            <a:spLocks noGrp="1"/>
          </p:cNvSpPr>
          <p:nvPr>
            <p:ph type="ctrTitle"/>
          </p:nvPr>
        </p:nvSpPr>
        <p:spPr>
          <a:xfrm>
            <a:off x="1323975" y="1143001"/>
            <a:ext cx="6858000" cy="2289572"/>
          </a:xfrm>
        </p:spPr>
        <p:txBody>
          <a:bodyPr>
            <a:normAutofit fontScale="90000"/>
          </a:bodyPr>
          <a:lstStyle/>
          <a:p>
            <a:r>
              <a:rPr lang="en-US" dirty="0" smtClean="0"/>
              <a:t>Short Term Visa Costs</a:t>
            </a:r>
            <a:r>
              <a:rPr lang="en-US" dirty="0"/>
              <a:t/>
            </a:r>
            <a:br>
              <a:rPr lang="en-US" dirty="0"/>
            </a:br>
            <a:r>
              <a:rPr lang="en-US" dirty="0" smtClean="0"/>
              <a:t>Guidelines for Charging to Federal Awards and Federal Flow Through Awards</a:t>
            </a:r>
            <a:endParaRPr lang="en-US" dirty="0"/>
          </a:p>
        </p:txBody>
      </p:sp>
    </p:spTree>
    <p:extLst>
      <p:ext uri="{BB962C8B-B14F-4D97-AF65-F5344CB8AC3E}">
        <p14:creationId xmlns:p14="http://schemas.microsoft.com/office/powerpoint/2010/main" val="107829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What Are Short Term Visa Costs?</a:t>
            </a:r>
            <a:endParaRPr lang="en-US" sz="4000" dirty="0"/>
          </a:p>
        </p:txBody>
      </p:sp>
      <p:sp>
        <p:nvSpPr>
          <p:cNvPr id="3" name="Content Placeholder 2"/>
          <p:cNvSpPr>
            <a:spLocks noGrp="1"/>
          </p:cNvSpPr>
          <p:nvPr>
            <p:ph idx="1"/>
          </p:nvPr>
        </p:nvSpPr>
        <p:spPr>
          <a:xfrm>
            <a:off x="457200" y="2084173"/>
            <a:ext cx="8229600" cy="4415481"/>
          </a:xfrm>
        </p:spPr>
        <p:txBody>
          <a:bodyPr/>
          <a:lstStyle/>
          <a:p>
            <a:r>
              <a:rPr lang="en-US" sz="2200" dirty="0" smtClean="0"/>
              <a:t>Costs related to nonimmigrant petitions and applications filed with the US Citizenship and Immigration Services</a:t>
            </a:r>
          </a:p>
          <a:p>
            <a:r>
              <a:rPr lang="en-US" sz="2200" dirty="0" smtClean="0"/>
              <a:t>Costs related to nonimmigrant visa applications submitted to the US Department of State</a:t>
            </a:r>
          </a:p>
          <a:p>
            <a:r>
              <a:rPr lang="en-US" sz="2200" dirty="0" smtClean="0"/>
              <a:t>Fees for Student and Exchange Visitor Information System (SEVIS)</a:t>
            </a:r>
          </a:p>
          <a:p>
            <a:pPr marL="0" indent="0">
              <a:buNone/>
            </a:pPr>
            <a:endParaRPr lang="en-US" sz="2200" dirty="0" smtClean="0"/>
          </a:p>
          <a:p>
            <a:pPr marL="0" indent="0">
              <a:buNone/>
            </a:pPr>
            <a:r>
              <a:rPr lang="en-US" sz="2200" dirty="0" smtClean="0"/>
              <a:t>Examples:  H-1B, TN, E-3, O-1, J-1</a:t>
            </a:r>
          </a:p>
          <a:p>
            <a:pPr marL="0" indent="0">
              <a:buNone/>
            </a:pPr>
            <a:r>
              <a:rPr lang="en-US" sz="2200" dirty="0" smtClean="0"/>
              <a:t>(NOTE:  Although allowable, Caltech does not typically pay for visa applications or SEVIS fees)</a:t>
            </a:r>
            <a:endParaRPr lang="en-US" sz="2200" dirty="0"/>
          </a:p>
        </p:txBody>
      </p:sp>
    </p:spTree>
    <p:extLst>
      <p:ext uri="{BB962C8B-B14F-4D97-AF65-F5344CB8AC3E}">
        <p14:creationId xmlns:p14="http://schemas.microsoft.com/office/powerpoint/2010/main" val="383459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What Are </a:t>
            </a:r>
            <a:r>
              <a:rPr lang="en-US" sz="3600" b="1" dirty="0" smtClean="0"/>
              <a:t>Not</a:t>
            </a:r>
            <a:r>
              <a:rPr lang="en-US" sz="3600" dirty="0" smtClean="0"/>
              <a:t> Short Term Visa Costs?</a:t>
            </a:r>
            <a:endParaRPr lang="en-US" sz="3600" dirty="0"/>
          </a:p>
        </p:txBody>
      </p:sp>
      <p:sp>
        <p:nvSpPr>
          <p:cNvPr id="3" name="Content Placeholder 2"/>
          <p:cNvSpPr>
            <a:spLocks noGrp="1"/>
          </p:cNvSpPr>
          <p:nvPr>
            <p:ph idx="1"/>
          </p:nvPr>
        </p:nvSpPr>
        <p:spPr>
          <a:xfrm>
            <a:off x="457200" y="2224216"/>
            <a:ext cx="8229600" cy="4415481"/>
          </a:xfrm>
        </p:spPr>
        <p:txBody>
          <a:bodyPr/>
          <a:lstStyle/>
          <a:p>
            <a:r>
              <a:rPr lang="en-US" sz="2200" dirty="0" smtClean="0"/>
              <a:t>Costs related to labor certifications filed with the US Department of Labor</a:t>
            </a:r>
          </a:p>
          <a:p>
            <a:r>
              <a:rPr lang="en-US" sz="2200" dirty="0" smtClean="0"/>
              <a:t>Immigrant visa petitions and adjustment applications filed with the US Citizenship and Immigration Service</a:t>
            </a:r>
          </a:p>
          <a:p>
            <a:r>
              <a:rPr lang="en-US" sz="2200" dirty="0" smtClean="0"/>
              <a:t>Immigrant visa applications submitted to the US Department of State </a:t>
            </a:r>
          </a:p>
          <a:p>
            <a:r>
              <a:rPr lang="en-US" sz="2200" dirty="0" smtClean="0"/>
              <a:t>Attorney fees</a:t>
            </a:r>
          </a:p>
          <a:p>
            <a:endParaRPr lang="en-US" sz="2200" dirty="0"/>
          </a:p>
          <a:p>
            <a:pPr marL="0" indent="0">
              <a:buNone/>
            </a:pPr>
            <a:r>
              <a:rPr lang="en-US" sz="2200" dirty="0" smtClean="0"/>
              <a:t>Examples:  Form I-140, I-485</a:t>
            </a:r>
          </a:p>
          <a:p>
            <a:endParaRPr lang="en-US" dirty="0"/>
          </a:p>
        </p:txBody>
      </p:sp>
    </p:spTree>
    <p:extLst>
      <p:ext uri="{BB962C8B-B14F-4D97-AF65-F5344CB8AC3E}">
        <p14:creationId xmlns:p14="http://schemas.microsoft.com/office/powerpoint/2010/main" val="17043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96497"/>
          </a:xfrm>
        </p:spPr>
        <p:txBody>
          <a:bodyPr/>
          <a:lstStyle/>
          <a:p>
            <a:pPr algn="ctr"/>
            <a:r>
              <a:rPr lang="en-US" sz="4000" dirty="0" smtClean="0"/>
              <a:t>Allowability of Short Term Visa Costs on Federally Funded Awards</a:t>
            </a:r>
            <a:endParaRPr lang="en-US" sz="4000" dirty="0"/>
          </a:p>
        </p:txBody>
      </p:sp>
      <p:sp>
        <p:nvSpPr>
          <p:cNvPr id="3" name="Content Placeholder 2"/>
          <p:cNvSpPr>
            <a:spLocks noGrp="1"/>
          </p:cNvSpPr>
          <p:nvPr>
            <p:ph idx="1"/>
          </p:nvPr>
        </p:nvSpPr>
        <p:spPr>
          <a:xfrm>
            <a:off x="457200" y="2413686"/>
            <a:ext cx="8229600" cy="3712477"/>
          </a:xfrm>
        </p:spPr>
        <p:txBody>
          <a:bodyPr/>
          <a:lstStyle/>
          <a:p>
            <a:r>
              <a:rPr lang="en-US" sz="2400" dirty="0" smtClean="0"/>
              <a:t>Before the Uniform Guidance</a:t>
            </a:r>
          </a:p>
          <a:p>
            <a:pPr lvl="1"/>
            <a:r>
              <a:rPr lang="en-US" sz="2400" dirty="0" smtClean="0"/>
              <a:t>NSF</a:t>
            </a:r>
          </a:p>
          <a:p>
            <a:pPr lvl="1"/>
            <a:r>
              <a:rPr lang="en-US" sz="2400" dirty="0" smtClean="0"/>
              <a:t>NIH</a:t>
            </a:r>
          </a:p>
          <a:p>
            <a:pPr lvl="1"/>
            <a:r>
              <a:rPr lang="en-US" sz="2400" dirty="0" smtClean="0"/>
              <a:t>Other Federal Agencies</a:t>
            </a:r>
          </a:p>
          <a:p>
            <a:pPr marL="457200" lvl="1" indent="0">
              <a:buNone/>
            </a:pPr>
            <a:endParaRPr lang="en-US" sz="2400" dirty="0" smtClean="0"/>
          </a:p>
          <a:p>
            <a:r>
              <a:rPr lang="en-US" sz="2400" dirty="0" smtClean="0"/>
              <a:t>After the Uniform Guidance</a:t>
            </a:r>
            <a:endParaRPr lang="en-US" sz="2400" dirty="0"/>
          </a:p>
        </p:txBody>
      </p:sp>
    </p:spTree>
    <p:extLst>
      <p:ext uri="{BB962C8B-B14F-4D97-AF65-F5344CB8AC3E}">
        <p14:creationId xmlns:p14="http://schemas.microsoft.com/office/powerpoint/2010/main" val="247040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21211"/>
          </a:xfrm>
        </p:spPr>
        <p:txBody>
          <a:bodyPr>
            <a:noAutofit/>
          </a:bodyPr>
          <a:lstStyle/>
          <a:p>
            <a:pPr algn="ctr"/>
            <a:r>
              <a:rPr lang="en-US" sz="3200" dirty="0" smtClean="0"/>
              <a:t>Allowability of Short Term Visa Costs on Federally Funded Awards-</a:t>
            </a:r>
            <a:br>
              <a:rPr lang="en-US" sz="3200" dirty="0" smtClean="0"/>
            </a:br>
            <a:r>
              <a:rPr lang="en-US" sz="3200" dirty="0" smtClean="0">
                <a:solidFill>
                  <a:schemeClr val="accent1">
                    <a:lumMod val="75000"/>
                  </a:schemeClr>
                </a:solidFill>
              </a:rPr>
              <a:t> Before Uniform Guidance</a:t>
            </a:r>
            <a:endParaRPr lang="en-US" sz="3200" dirty="0">
              <a:solidFill>
                <a:schemeClr val="accent1">
                  <a:lumMod val="75000"/>
                </a:schemeClr>
              </a:solidFill>
            </a:endParaRPr>
          </a:p>
        </p:txBody>
      </p:sp>
      <p:sp>
        <p:nvSpPr>
          <p:cNvPr id="3" name="Content Placeholder 2"/>
          <p:cNvSpPr>
            <a:spLocks noGrp="1"/>
          </p:cNvSpPr>
          <p:nvPr>
            <p:ph idx="1"/>
          </p:nvPr>
        </p:nvSpPr>
        <p:spPr>
          <a:xfrm>
            <a:off x="0" y="2028825"/>
            <a:ext cx="8763000" cy="4709726"/>
          </a:xfrm>
        </p:spPr>
        <p:txBody>
          <a:bodyPr>
            <a:normAutofit/>
          </a:bodyPr>
          <a:lstStyle/>
          <a:p>
            <a:pPr marL="457200" lvl="1" indent="0">
              <a:buNone/>
            </a:pPr>
            <a:r>
              <a:rPr lang="en-US" sz="2400" b="1" dirty="0"/>
              <a:t>NSF</a:t>
            </a:r>
            <a:r>
              <a:rPr lang="en-US" sz="3400" dirty="0" smtClean="0"/>
              <a:t> - </a:t>
            </a:r>
            <a:r>
              <a:rPr lang="en-US" sz="2000" dirty="0">
                <a:hlinkClick r:id="rId2"/>
              </a:rPr>
              <a:t>http://www.nsf.gov/pubs/policydocs/pappguide/nsf14001/aag_5.jsp#VC</a:t>
            </a:r>
            <a:r>
              <a:rPr lang="en-US" sz="2000" dirty="0"/>
              <a:t> (scroll down)</a:t>
            </a:r>
          </a:p>
          <a:p>
            <a:pPr lvl="2"/>
            <a:r>
              <a:rPr lang="en-US" dirty="0" smtClean="0"/>
              <a:t>Must be critical and necessary for the conduct of the project</a:t>
            </a:r>
          </a:p>
          <a:p>
            <a:pPr lvl="2"/>
            <a:r>
              <a:rPr lang="en-US" dirty="0" smtClean="0"/>
              <a:t>Allowable under the applicable cost principles (OMB Circular A-21)</a:t>
            </a:r>
          </a:p>
          <a:p>
            <a:pPr lvl="2"/>
            <a:r>
              <a:rPr lang="en-US" dirty="0" smtClean="0"/>
              <a:t>Consistent with Caltech’s cost accounting practices and policies</a:t>
            </a:r>
          </a:p>
          <a:p>
            <a:pPr lvl="2"/>
            <a:r>
              <a:rPr lang="en-US" dirty="0" smtClean="0"/>
              <a:t>Meet the definition of “direct cost” as described in OMB Circular A-21</a:t>
            </a:r>
          </a:p>
        </p:txBody>
      </p:sp>
    </p:spTree>
    <p:extLst>
      <p:ext uri="{BB962C8B-B14F-4D97-AF65-F5344CB8AC3E}">
        <p14:creationId xmlns:p14="http://schemas.microsoft.com/office/powerpoint/2010/main" val="26596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21211"/>
          </a:xfrm>
        </p:spPr>
        <p:txBody>
          <a:bodyPr>
            <a:noAutofit/>
          </a:bodyPr>
          <a:lstStyle/>
          <a:p>
            <a:pPr algn="ctr"/>
            <a:r>
              <a:rPr lang="en-US" sz="3200" dirty="0" smtClean="0"/>
              <a:t>Allowability of Short Term Visa Costs on Federally Funded Awards-</a:t>
            </a:r>
            <a:br>
              <a:rPr lang="en-US" sz="3200" dirty="0" smtClean="0"/>
            </a:br>
            <a:r>
              <a:rPr lang="en-US" sz="3200" dirty="0" smtClean="0"/>
              <a:t> </a:t>
            </a:r>
            <a:r>
              <a:rPr lang="en-US" sz="3200" dirty="0" smtClean="0">
                <a:solidFill>
                  <a:schemeClr val="accent1">
                    <a:lumMod val="75000"/>
                  </a:schemeClr>
                </a:solidFill>
              </a:rPr>
              <a:t>Before Uniform Guidance (cont.)</a:t>
            </a:r>
            <a:endParaRPr lang="en-US" sz="3200" dirty="0">
              <a:solidFill>
                <a:schemeClr val="accent1">
                  <a:lumMod val="75000"/>
                </a:schemeClr>
              </a:solidFill>
            </a:endParaRPr>
          </a:p>
        </p:txBody>
      </p:sp>
      <p:sp>
        <p:nvSpPr>
          <p:cNvPr id="3" name="Content Placeholder 2"/>
          <p:cNvSpPr>
            <a:spLocks noGrp="1"/>
          </p:cNvSpPr>
          <p:nvPr>
            <p:ph idx="1"/>
          </p:nvPr>
        </p:nvSpPr>
        <p:spPr>
          <a:xfrm>
            <a:off x="190500" y="1820562"/>
            <a:ext cx="8763000" cy="4885037"/>
          </a:xfrm>
        </p:spPr>
        <p:txBody>
          <a:bodyPr>
            <a:normAutofit fontScale="25000" lnSpcReduction="20000"/>
          </a:bodyPr>
          <a:lstStyle/>
          <a:p>
            <a:pPr marL="457200" lvl="1" indent="0">
              <a:buNone/>
            </a:pPr>
            <a:endParaRPr lang="en-US" sz="1500" b="1" dirty="0" smtClean="0"/>
          </a:p>
          <a:p>
            <a:pPr marL="457200" lvl="1" indent="0">
              <a:buNone/>
            </a:pPr>
            <a:r>
              <a:rPr lang="en-US" sz="9600" b="1" dirty="0" smtClean="0"/>
              <a:t>NIH</a:t>
            </a:r>
            <a:r>
              <a:rPr lang="en-US" sz="9600" dirty="0" smtClean="0"/>
              <a:t> </a:t>
            </a:r>
            <a:r>
              <a:rPr lang="en-US" sz="4400" dirty="0" smtClean="0"/>
              <a:t>– </a:t>
            </a:r>
            <a:r>
              <a:rPr lang="en-US" sz="7400" dirty="0" smtClean="0"/>
              <a:t>NIH Grants Policy Statement, effective October 2013 </a:t>
            </a:r>
            <a:r>
              <a:rPr lang="en-US" sz="4400" dirty="0" smtClean="0"/>
              <a:t/>
            </a:r>
            <a:br>
              <a:rPr lang="en-US" sz="4400" dirty="0" smtClean="0"/>
            </a:br>
            <a:r>
              <a:rPr lang="en-US" sz="4400" dirty="0" smtClean="0">
                <a:hlinkClick r:id="rId2"/>
              </a:rPr>
              <a:t>Chap 7.9/1 Selected Items of Cost (scroll to bottom)</a:t>
            </a:r>
            <a:r>
              <a:rPr lang="en-US" sz="4400" dirty="0" smtClean="0"/>
              <a:t> </a:t>
            </a:r>
          </a:p>
          <a:p>
            <a:pPr marL="457200" lvl="1" indent="0">
              <a:buNone/>
            </a:pPr>
            <a:endParaRPr lang="en-US" sz="4400" dirty="0" smtClean="0"/>
          </a:p>
          <a:p>
            <a:pPr lvl="2"/>
            <a:r>
              <a:rPr lang="en-US" sz="9600" dirty="0" smtClean="0"/>
              <a:t>Caltech and individual must have an employee/employer relationship</a:t>
            </a:r>
          </a:p>
          <a:p>
            <a:pPr lvl="2"/>
            <a:r>
              <a:rPr lang="en-US" sz="9600" dirty="0" smtClean="0"/>
              <a:t>Short term visa costs associated with initial recruitment, fraud fees and fees associated with SEVIS Form I-901 are allowable </a:t>
            </a:r>
          </a:p>
          <a:p>
            <a:pPr lvl="2"/>
            <a:r>
              <a:rPr lang="en-US" sz="9600" dirty="0" smtClean="0"/>
              <a:t>Short term visa costs associated with renewals, and expedited processing fees are </a:t>
            </a:r>
            <a:r>
              <a:rPr lang="en-US" sz="9600" b="1" dirty="0" smtClean="0"/>
              <a:t>unallowable</a:t>
            </a:r>
            <a:endParaRPr lang="en-US" sz="9600" dirty="0"/>
          </a:p>
          <a:p>
            <a:pPr marL="457200" lvl="1" indent="0">
              <a:buNone/>
            </a:pPr>
            <a:endParaRPr lang="en-US" sz="5100" b="1" dirty="0" smtClean="0"/>
          </a:p>
          <a:p>
            <a:pPr marL="457200" lvl="1" indent="0">
              <a:buNone/>
            </a:pPr>
            <a:endParaRPr lang="en-US" sz="5100" b="1" dirty="0"/>
          </a:p>
          <a:p>
            <a:pPr marL="457200" lvl="1" indent="0">
              <a:buNone/>
            </a:pPr>
            <a:r>
              <a:rPr lang="en-US" sz="8000" b="1" dirty="0" smtClean="0"/>
              <a:t>Other </a:t>
            </a:r>
            <a:r>
              <a:rPr lang="en-US" sz="8000" b="1" dirty="0"/>
              <a:t>Federal Agencies </a:t>
            </a:r>
            <a:r>
              <a:rPr lang="en-US" sz="8000" dirty="0"/>
              <a:t>– short term visa costs are allowable as direct charges to those awards if they meet the other criteria for allowability and direct charges in the applicable federal guidance and the specific terms and conditions of the award.</a:t>
            </a:r>
          </a:p>
          <a:p>
            <a:pPr lvl="2">
              <a:lnSpc>
                <a:spcPct val="100000"/>
              </a:lnSpc>
            </a:pPr>
            <a:r>
              <a:rPr lang="en-US" sz="8000" dirty="0">
                <a:solidFill>
                  <a:srgbClr val="0070C0"/>
                </a:solidFill>
              </a:rPr>
              <a:t>Short term visa </a:t>
            </a:r>
            <a:r>
              <a:rPr lang="en-US" sz="8000" dirty="0" smtClean="0">
                <a:solidFill>
                  <a:srgbClr val="0070C0"/>
                </a:solidFill>
              </a:rPr>
              <a:t>expedited </a:t>
            </a:r>
            <a:r>
              <a:rPr lang="en-US" sz="8000" dirty="0">
                <a:solidFill>
                  <a:srgbClr val="0070C0"/>
                </a:solidFill>
              </a:rPr>
              <a:t>processing fees are </a:t>
            </a:r>
            <a:r>
              <a:rPr lang="en-US" sz="8000" b="1" dirty="0">
                <a:solidFill>
                  <a:srgbClr val="0070C0"/>
                </a:solidFill>
              </a:rPr>
              <a:t>unallowable</a:t>
            </a:r>
          </a:p>
          <a:p>
            <a:pPr marL="685800" lvl="2" indent="0">
              <a:buNone/>
            </a:pPr>
            <a:endParaRPr lang="en-US" dirty="0"/>
          </a:p>
        </p:txBody>
      </p:sp>
    </p:spTree>
    <p:extLst>
      <p:ext uri="{BB962C8B-B14F-4D97-AF65-F5344CB8AC3E}">
        <p14:creationId xmlns:p14="http://schemas.microsoft.com/office/powerpoint/2010/main" val="4600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10681"/>
          </a:xfrm>
        </p:spPr>
        <p:txBody>
          <a:bodyPr>
            <a:noAutofit/>
          </a:bodyPr>
          <a:lstStyle/>
          <a:p>
            <a:pPr algn="ctr"/>
            <a:r>
              <a:rPr lang="en-US" sz="3200" dirty="0" smtClean="0"/>
              <a:t>Allowability of Short Term Visa Costs on Federally Funded Awards – </a:t>
            </a:r>
            <a:br>
              <a:rPr lang="en-US" sz="3200" dirty="0" smtClean="0"/>
            </a:br>
            <a:r>
              <a:rPr lang="en-US" sz="3200" dirty="0" smtClean="0">
                <a:solidFill>
                  <a:schemeClr val="accent5">
                    <a:lumMod val="75000"/>
                  </a:schemeClr>
                </a:solidFill>
              </a:rPr>
              <a:t>After Uniform Guidance</a:t>
            </a:r>
            <a:endParaRPr lang="en-US" sz="3200" dirty="0">
              <a:solidFill>
                <a:schemeClr val="accent5">
                  <a:lumMod val="75000"/>
                </a:schemeClr>
              </a:solidFill>
            </a:endParaRPr>
          </a:p>
        </p:txBody>
      </p:sp>
      <p:sp>
        <p:nvSpPr>
          <p:cNvPr id="3" name="Content Placeholder 2"/>
          <p:cNvSpPr>
            <a:spLocks noGrp="1"/>
          </p:cNvSpPr>
          <p:nvPr>
            <p:ph idx="1"/>
          </p:nvPr>
        </p:nvSpPr>
        <p:spPr>
          <a:xfrm>
            <a:off x="171450" y="2108886"/>
            <a:ext cx="8343900" cy="4413228"/>
          </a:xfrm>
        </p:spPr>
        <p:txBody>
          <a:bodyPr>
            <a:noAutofit/>
          </a:bodyPr>
          <a:lstStyle/>
          <a:p>
            <a:pPr lvl="1"/>
            <a:r>
              <a:rPr lang="en-US" sz="2200" dirty="0" smtClean="0"/>
              <a:t>Must be a recruitment cost </a:t>
            </a:r>
          </a:p>
          <a:p>
            <a:pPr lvl="2"/>
            <a:r>
              <a:rPr lang="en-US" sz="2200" dirty="0">
                <a:solidFill>
                  <a:srgbClr val="0070C0"/>
                </a:solidFill>
              </a:rPr>
              <a:t>A recruitment is the process of finding and hiring a candidate from within or outside the organization for a job opening.  Typically, the recruitment process includes determining the requirements of a job, attracting applicants to the job, screening and selecting applicants, and hiring an applicant for the position. </a:t>
            </a:r>
            <a:endParaRPr lang="en-US" sz="2200" dirty="0" smtClean="0">
              <a:solidFill>
                <a:srgbClr val="0070C0"/>
              </a:solidFill>
            </a:endParaRPr>
          </a:p>
          <a:p>
            <a:pPr lvl="1"/>
            <a:r>
              <a:rPr lang="en-US" sz="2200" dirty="0" smtClean="0"/>
              <a:t>Critical and necessary for the conduct of the project</a:t>
            </a:r>
          </a:p>
          <a:p>
            <a:pPr lvl="1"/>
            <a:r>
              <a:rPr lang="en-US" sz="2200" dirty="0" smtClean="0"/>
              <a:t>Allowable under applicable cost principles</a:t>
            </a:r>
          </a:p>
          <a:p>
            <a:pPr lvl="1"/>
            <a:r>
              <a:rPr lang="en-US" sz="2200" dirty="0" smtClean="0"/>
              <a:t>Consistent with Caltech’s cost accounting practices and policies</a:t>
            </a:r>
          </a:p>
        </p:txBody>
      </p:sp>
    </p:spTree>
    <p:extLst>
      <p:ext uri="{BB962C8B-B14F-4D97-AF65-F5344CB8AC3E}">
        <p14:creationId xmlns:p14="http://schemas.microsoft.com/office/powerpoint/2010/main" val="14255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10681"/>
          </a:xfrm>
        </p:spPr>
        <p:txBody>
          <a:bodyPr>
            <a:noAutofit/>
          </a:bodyPr>
          <a:lstStyle/>
          <a:p>
            <a:pPr algn="ctr"/>
            <a:r>
              <a:rPr lang="en-US" sz="3200" dirty="0" smtClean="0"/>
              <a:t>Allowability of Short Term Visa Costs on Federally Funded Awards – </a:t>
            </a:r>
            <a:br>
              <a:rPr lang="en-US" sz="3200" dirty="0" smtClean="0"/>
            </a:br>
            <a:r>
              <a:rPr lang="en-US" sz="3200" dirty="0" smtClean="0">
                <a:solidFill>
                  <a:schemeClr val="accent5">
                    <a:lumMod val="75000"/>
                  </a:schemeClr>
                </a:solidFill>
              </a:rPr>
              <a:t>After Uniform Guidance (cont.)</a:t>
            </a:r>
            <a:endParaRPr lang="en-US" sz="3200" dirty="0">
              <a:solidFill>
                <a:schemeClr val="accent5">
                  <a:lumMod val="75000"/>
                </a:schemeClr>
              </a:solidFill>
            </a:endParaRPr>
          </a:p>
        </p:txBody>
      </p:sp>
      <p:sp>
        <p:nvSpPr>
          <p:cNvPr id="3" name="Content Placeholder 2"/>
          <p:cNvSpPr>
            <a:spLocks noGrp="1"/>
          </p:cNvSpPr>
          <p:nvPr>
            <p:ph idx="1"/>
          </p:nvPr>
        </p:nvSpPr>
        <p:spPr>
          <a:xfrm>
            <a:off x="171450" y="2226469"/>
            <a:ext cx="8343900" cy="4536796"/>
          </a:xfrm>
        </p:spPr>
        <p:txBody>
          <a:bodyPr>
            <a:normAutofit fontScale="32500" lnSpcReduction="20000"/>
          </a:bodyPr>
          <a:lstStyle/>
          <a:p>
            <a:pPr lvl="1"/>
            <a:r>
              <a:rPr lang="en-US" sz="6800" dirty="0" smtClean="0"/>
              <a:t>Meet the definition of a direct cost as described in 2 CFR Part 200</a:t>
            </a:r>
          </a:p>
          <a:p>
            <a:pPr lvl="1"/>
            <a:r>
              <a:rPr lang="en-US" sz="6800" dirty="0" smtClean="0"/>
              <a:t>Costs associated with renewals that did not arise from a recruitment and premium processing fees are unallowable.*</a:t>
            </a:r>
          </a:p>
          <a:p>
            <a:pPr lvl="1"/>
            <a:r>
              <a:rPr lang="en-US" sz="6800" dirty="0" smtClean="0"/>
              <a:t>When short term visa costs are associated with the relocation of a new employee and the newly hired employee resigns for reasons within the employee’s control within 12 months after hire, all relocation costs including short term visa costs become unallowable on Federal awards and must be transferred to a non-Federal PTA.</a:t>
            </a:r>
          </a:p>
          <a:p>
            <a:pPr marL="342900" lvl="1" indent="0">
              <a:buNone/>
            </a:pPr>
            <a:endParaRPr lang="en-US" sz="6800" dirty="0"/>
          </a:p>
          <a:p>
            <a:pPr marL="342900" lvl="1" indent="0">
              <a:buNone/>
            </a:pPr>
            <a:r>
              <a:rPr lang="en-US" sz="6800" dirty="0"/>
              <a:t>*Premium processing fees and renewal visa costs may be allowable if the federal agency provides written approval of such costs (specific budgeting of such costs is considered allowable)</a:t>
            </a:r>
          </a:p>
          <a:p>
            <a:endParaRPr lang="en-US" dirty="0"/>
          </a:p>
        </p:txBody>
      </p:sp>
    </p:spTree>
    <p:extLst>
      <p:ext uri="{BB962C8B-B14F-4D97-AF65-F5344CB8AC3E}">
        <p14:creationId xmlns:p14="http://schemas.microsoft.com/office/powerpoint/2010/main" val="28455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Process of Charging Short Term Visa Costs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934918"/>
              </p:ext>
            </p:extLst>
          </p:nvPr>
        </p:nvGraphicFramePr>
        <p:xfrm>
          <a:off x="531340" y="17072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7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Expenditure Types</a:t>
            </a:r>
            <a:endParaRPr lang="en-US" sz="4000" dirty="0"/>
          </a:p>
        </p:txBody>
      </p:sp>
      <p:sp>
        <p:nvSpPr>
          <p:cNvPr id="3" name="Content Placeholder 2"/>
          <p:cNvSpPr>
            <a:spLocks noGrp="1"/>
          </p:cNvSpPr>
          <p:nvPr>
            <p:ph idx="1"/>
          </p:nvPr>
        </p:nvSpPr>
        <p:spPr>
          <a:xfrm>
            <a:off x="457200" y="1364076"/>
            <a:ext cx="8229600" cy="4525963"/>
          </a:xfrm>
        </p:spPr>
        <p:txBody>
          <a:bodyPr/>
          <a:lstStyle/>
          <a:p>
            <a:r>
              <a:rPr lang="en-US" sz="2800" dirty="0" smtClean="0"/>
              <a:t>Document Fees</a:t>
            </a:r>
          </a:p>
          <a:p>
            <a:pPr lvl="1"/>
            <a:r>
              <a:rPr lang="en-US" sz="2400" dirty="0" smtClean="0"/>
              <a:t>Use to charge short-term visa fees that are allocable</a:t>
            </a:r>
          </a:p>
          <a:p>
            <a:pPr lvl="1"/>
            <a:endParaRPr lang="en-US" sz="2400" dirty="0" smtClean="0"/>
          </a:p>
          <a:p>
            <a:endParaRPr lang="en-US" sz="2800" dirty="0" smtClean="0"/>
          </a:p>
          <a:p>
            <a:r>
              <a:rPr lang="en-US" sz="2800" dirty="0" smtClean="0"/>
              <a:t>Document Fees – Unallocable</a:t>
            </a:r>
          </a:p>
          <a:p>
            <a:pPr lvl="1"/>
            <a:r>
              <a:rPr lang="en-US" sz="2400" dirty="0" smtClean="0"/>
              <a:t>Use to charge short-term visa fees that are not allocable</a:t>
            </a:r>
          </a:p>
          <a:p>
            <a:pPr lvl="2"/>
            <a:r>
              <a:rPr lang="en-US" sz="2000" dirty="0" smtClean="0"/>
              <a:t>Short-term, travel visa costs for staff that were not hired through a ‘recruitment’ as defined by Caltech</a:t>
            </a:r>
          </a:p>
          <a:p>
            <a:pPr lvl="2"/>
            <a:r>
              <a:rPr lang="en-US" sz="2000" dirty="0" smtClean="0"/>
              <a:t>Renewal visa costs</a:t>
            </a:r>
          </a:p>
          <a:p>
            <a:endParaRPr lang="en-US" sz="2800" dirty="0"/>
          </a:p>
        </p:txBody>
      </p:sp>
      <p:pic>
        <p:nvPicPr>
          <p:cNvPr id="6" name="Picture 5"/>
          <p:cNvPicPr>
            <a:picLocks noChangeAspect="1"/>
          </p:cNvPicPr>
          <p:nvPr/>
        </p:nvPicPr>
        <p:blipFill>
          <a:blip r:embed="rId2"/>
          <a:stretch>
            <a:fillRect/>
          </a:stretch>
        </p:blipFill>
        <p:spPr>
          <a:xfrm>
            <a:off x="1058664" y="5654674"/>
            <a:ext cx="5350375" cy="1042117"/>
          </a:xfrm>
          <a:prstGeom prst="rect">
            <a:avLst/>
          </a:prstGeom>
        </p:spPr>
      </p:pic>
      <p:pic>
        <p:nvPicPr>
          <p:cNvPr id="7" name="Picture 6"/>
          <p:cNvPicPr>
            <a:picLocks noChangeAspect="1"/>
          </p:cNvPicPr>
          <p:nvPr/>
        </p:nvPicPr>
        <p:blipFill>
          <a:blip r:embed="rId3"/>
          <a:stretch>
            <a:fillRect/>
          </a:stretch>
        </p:blipFill>
        <p:spPr>
          <a:xfrm>
            <a:off x="984523" y="2395574"/>
            <a:ext cx="7473326" cy="838843"/>
          </a:xfrm>
          <a:prstGeom prst="rect">
            <a:avLst/>
          </a:prstGeom>
        </p:spPr>
      </p:pic>
    </p:spTree>
    <p:extLst>
      <p:ext uri="{BB962C8B-B14F-4D97-AF65-F5344CB8AC3E}">
        <p14:creationId xmlns:p14="http://schemas.microsoft.com/office/powerpoint/2010/main" val="22520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Guidance Update</a:t>
            </a:r>
            <a:endParaRPr lang="en-US" dirty="0"/>
          </a:p>
        </p:txBody>
      </p:sp>
      <p:sp>
        <p:nvSpPr>
          <p:cNvPr id="3" name="Content Placeholder 2"/>
          <p:cNvSpPr>
            <a:spLocks noGrp="1"/>
          </p:cNvSpPr>
          <p:nvPr>
            <p:ph idx="1"/>
          </p:nvPr>
        </p:nvSpPr>
        <p:spPr>
          <a:xfrm>
            <a:off x="457200" y="1187866"/>
            <a:ext cx="8229600" cy="5306938"/>
          </a:xfrm>
        </p:spPr>
        <p:txBody>
          <a:bodyPr/>
          <a:lstStyle/>
          <a:p>
            <a:pPr marL="0" indent="0">
              <a:buNone/>
            </a:pPr>
            <a:r>
              <a:rPr lang="en-US" sz="2400" dirty="0"/>
              <a:t>FAQs Update As Of September, 2015</a:t>
            </a:r>
          </a:p>
          <a:p>
            <a:pPr marL="0" indent="0">
              <a:buNone/>
            </a:pPr>
            <a:endParaRPr lang="en-US" sz="2400" dirty="0" smtClean="0"/>
          </a:p>
          <a:p>
            <a:pPr marL="0" indent="0">
              <a:buNone/>
            </a:pPr>
            <a:r>
              <a:rPr lang="en-US" sz="2200" dirty="0" smtClean="0"/>
              <a:t>Clarification </a:t>
            </a:r>
            <a:r>
              <a:rPr lang="en-US" sz="2200" dirty="0"/>
              <a:t>of the treatment of salary costs above the NIH salary cap.  </a:t>
            </a:r>
          </a:p>
          <a:p>
            <a:r>
              <a:rPr lang="en-US" sz="2200" dirty="0" smtClean="0"/>
              <a:t>These </a:t>
            </a:r>
            <a:r>
              <a:rPr lang="en-US" sz="2200" dirty="0"/>
              <a:t>costs are not cost </a:t>
            </a:r>
            <a:r>
              <a:rPr lang="en-US" sz="2200" dirty="0" smtClean="0"/>
              <a:t>sharing</a:t>
            </a:r>
          </a:p>
          <a:p>
            <a:r>
              <a:rPr lang="en-US" sz="2200" dirty="0" smtClean="0"/>
              <a:t>However </a:t>
            </a:r>
            <a:r>
              <a:rPr lang="en-US" sz="2200" dirty="0"/>
              <a:t>the costs must be tracked and included in our indirect cost rate </a:t>
            </a:r>
            <a:r>
              <a:rPr lang="en-US" sz="2200" dirty="0" smtClean="0"/>
              <a:t>calculations</a:t>
            </a:r>
            <a:r>
              <a:rPr lang="en-US" sz="2200" dirty="0"/>
              <a:t> </a:t>
            </a:r>
            <a:endParaRPr lang="en-US" sz="2200" dirty="0" smtClean="0"/>
          </a:p>
          <a:p>
            <a:pPr marL="0" lvl="0" indent="0">
              <a:buNone/>
            </a:pPr>
            <a:endParaRPr lang="en-US" sz="2200" dirty="0"/>
          </a:p>
          <a:p>
            <a:pPr marL="0" lvl="0" indent="0">
              <a:buNone/>
            </a:pPr>
            <a:r>
              <a:rPr lang="en-US" sz="2200" dirty="0" smtClean="0"/>
              <a:t>What </a:t>
            </a:r>
            <a:r>
              <a:rPr lang="en-US" sz="2200" dirty="0"/>
              <a:t>does this mean for Caltech</a:t>
            </a:r>
            <a:r>
              <a:rPr lang="en-US" sz="2200" dirty="0" smtClean="0"/>
              <a:t>?</a:t>
            </a:r>
            <a:r>
              <a:rPr lang="en-US" sz="2200" dirty="0"/>
              <a:t> </a:t>
            </a:r>
          </a:p>
          <a:p>
            <a:r>
              <a:rPr lang="en-US" sz="2200" dirty="0"/>
              <a:t>NIH Salary Cap PTAs will still have to be created for faculty who have NIH grants and whose salary exceeds the cap.</a:t>
            </a:r>
          </a:p>
          <a:p>
            <a:r>
              <a:rPr lang="en-US" sz="2200" dirty="0"/>
              <a:t>Post Award Administration will continue to monitor these PTAs.</a:t>
            </a:r>
          </a:p>
          <a:p>
            <a:pPr marL="0" indent="0">
              <a:buNone/>
            </a:pPr>
            <a:endParaRPr lang="en-US" sz="1800" dirty="0"/>
          </a:p>
        </p:txBody>
      </p:sp>
    </p:spTree>
    <p:extLst>
      <p:ext uri="{BB962C8B-B14F-4D97-AF65-F5344CB8AC3E}">
        <p14:creationId xmlns:p14="http://schemas.microsoft.com/office/powerpoint/2010/main" val="320239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Checklist</a:t>
            </a:r>
            <a:endParaRPr lang="en-US" dirty="0"/>
          </a:p>
        </p:txBody>
      </p:sp>
      <p:sp>
        <p:nvSpPr>
          <p:cNvPr id="3" name="Content Placeholder 2"/>
          <p:cNvSpPr>
            <a:spLocks noGrp="1"/>
          </p:cNvSpPr>
          <p:nvPr>
            <p:ph idx="1"/>
          </p:nvPr>
        </p:nvSpPr>
        <p:spPr>
          <a:xfrm>
            <a:off x="457200" y="1285104"/>
            <a:ext cx="8229600" cy="626074"/>
          </a:xfrm>
        </p:spPr>
        <p:txBody>
          <a:bodyPr/>
          <a:lstStyle/>
          <a:p>
            <a:pPr marL="0" indent="0">
              <a:buNone/>
            </a:pPr>
            <a:r>
              <a:rPr lang="en-US" sz="2400" dirty="0" smtClean="0"/>
              <a:t>In development – questions will most likely include:</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56611869"/>
              </p:ext>
            </p:extLst>
          </p:nvPr>
        </p:nvGraphicFramePr>
        <p:xfrm>
          <a:off x="457200" y="1754658"/>
          <a:ext cx="8023654" cy="4736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9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551" y="2339546"/>
            <a:ext cx="8147222" cy="1815882"/>
          </a:xfrm>
          <a:prstGeom prst="rect">
            <a:avLst/>
          </a:prstGeom>
          <a:noFill/>
        </p:spPr>
        <p:txBody>
          <a:bodyPr wrap="square" rtlCol="0">
            <a:spAutoFit/>
          </a:bodyPr>
          <a:lstStyle/>
          <a:p>
            <a:pPr algn="ctr"/>
            <a:r>
              <a:rPr lang="en-US" sz="2800" dirty="0" smtClean="0"/>
              <a:t>Slides from today’s presentation will be available at our website:</a:t>
            </a:r>
          </a:p>
          <a:p>
            <a:pPr algn="ctr"/>
            <a:endParaRPr lang="en-US" sz="2800" dirty="0"/>
          </a:p>
          <a:p>
            <a:pPr algn="ctr"/>
            <a:r>
              <a:rPr lang="en-US" sz="2800" dirty="0">
                <a:hlinkClick r:id="rId2"/>
              </a:rPr>
              <a:t>http://researchadministration.caltech.edu/training</a:t>
            </a:r>
            <a:endParaRPr lang="en-US" sz="2800" dirty="0"/>
          </a:p>
        </p:txBody>
      </p:sp>
    </p:spTree>
    <p:extLst>
      <p:ext uri="{BB962C8B-B14F-4D97-AF65-F5344CB8AC3E}">
        <p14:creationId xmlns:p14="http://schemas.microsoft.com/office/powerpoint/2010/main" val="297374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Uniform Guidance Working Group</a:t>
            </a:r>
            <a:endParaRPr lang="en-US" sz="4000" dirty="0"/>
          </a:p>
        </p:txBody>
      </p:sp>
      <p:sp>
        <p:nvSpPr>
          <p:cNvPr id="3" name="Content Placeholder 2"/>
          <p:cNvSpPr>
            <a:spLocks noGrp="1"/>
          </p:cNvSpPr>
          <p:nvPr>
            <p:ph idx="1"/>
          </p:nvPr>
        </p:nvSpPr>
        <p:spPr>
          <a:xfrm>
            <a:off x="457200" y="1316052"/>
            <a:ext cx="8229600" cy="5435126"/>
          </a:xfrm>
        </p:spPr>
        <p:txBody>
          <a:bodyPr/>
          <a:lstStyle/>
          <a:p>
            <a:pPr marL="0" indent="0">
              <a:buNone/>
            </a:pPr>
            <a:r>
              <a:rPr lang="en-US" sz="2800" dirty="0" smtClean="0"/>
              <a:t>Continuing </a:t>
            </a:r>
            <a:r>
              <a:rPr lang="en-US" sz="2800" dirty="0"/>
              <a:t>the review and revision of Caltech policies and procedures dealing with research </a:t>
            </a:r>
            <a:r>
              <a:rPr lang="en-US" sz="2800" dirty="0" smtClean="0"/>
              <a:t>administration</a:t>
            </a:r>
            <a:endParaRPr lang="en-US" sz="800" dirty="0" smtClean="0"/>
          </a:p>
          <a:p>
            <a:pPr marL="0" indent="0">
              <a:buNone/>
            </a:pPr>
            <a:endParaRPr lang="en-US" sz="700" dirty="0"/>
          </a:p>
          <a:p>
            <a:pPr marL="0" indent="0">
              <a:buNone/>
            </a:pPr>
            <a:r>
              <a:rPr lang="en-US" sz="2800" dirty="0" smtClean="0"/>
              <a:t>Policies Issued</a:t>
            </a:r>
            <a:r>
              <a:rPr lang="en-US" sz="2800" dirty="0"/>
              <a:t> </a:t>
            </a:r>
            <a:endParaRPr lang="en-US" sz="2800" dirty="0" smtClean="0"/>
          </a:p>
          <a:p>
            <a:pPr marL="0" indent="0">
              <a:buNone/>
            </a:pPr>
            <a:endParaRPr lang="en-US" sz="800" dirty="0"/>
          </a:p>
          <a:p>
            <a:pPr lvl="0"/>
            <a:r>
              <a:rPr lang="en-US" sz="2400" dirty="0"/>
              <a:t>Institutional Base Salary</a:t>
            </a:r>
          </a:p>
          <a:p>
            <a:pPr lvl="0"/>
            <a:r>
              <a:rPr lang="en-US" sz="2400" dirty="0"/>
              <a:t>Charging Administrative and Clerical Costs as Direct Costs on Federal Awards</a:t>
            </a:r>
          </a:p>
          <a:p>
            <a:pPr lvl="0"/>
            <a:r>
              <a:rPr lang="en-US" sz="2400" dirty="0"/>
              <a:t>Principal Investigators on Leave:  FAQs</a:t>
            </a:r>
          </a:p>
          <a:p>
            <a:pPr lvl="0"/>
            <a:r>
              <a:rPr lang="en-US" sz="2400" dirty="0"/>
              <a:t>Cost Transfer Policy</a:t>
            </a:r>
          </a:p>
          <a:p>
            <a:pPr lvl="0"/>
            <a:r>
              <a:rPr lang="en-US" sz="2400" dirty="0"/>
              <a:t>Cost Sharing on Sponsored Projects</a:t>
            </a:r>
          </a:p>
          <a:p>
            <a:pPr lvl="0"/>
            <a:r>
              <a:rPr lang="en-US" sz="2400" dirty="0"/>
              <a:t>Recruiting Costs:  Short-Term Visa Fees</a:t>
            </a:r>
          </a:p>
          <a:p>
            <a:pPr marL="0" indent="0">
              <a:buNone/>
            </a:pPr>
            <a:endParaRPr lang="en-US" sz="2800" dirty="0"/>
          </a:p>
        </p:txBody>
      </p:sp>
    </p:spTree>
    <p:extLst>
      <p:ext uri="{BB962C8B-B14F-4D97-AF65-F5344CB8AC3E}">
        <p14:creationId xmlns:p14="http://schemas.microsoft.com/office/powerpoint/2010/main" val="33665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Proposals for Postdoctoral Fellowships</a:t>
            </a:r>
            <a:endParaRPr lang="en-US" sz="3600" dirty="0"/>
          </a:p>
        </p:txBody>
      </p:sp>
      <p:sp>
        <p:nvSpPr>
          <p:cNvPr id="3" name="Content Placeholder 2"/>
          <p:cNvSpPr>
            <a:spLocks noGrp="1"/>
          </p:cNvSpPr>
          <p:nvPr>
            <p:ph idx="1"/>
          </p:nvPr>
        </p:nvSpPr>
        <p:spPr>
          <a:xfrm>
            <a:off x="457200" y="1194486"/>
            <a:ext cx="8229600" cy="5494638"/>
          </a:xfrm>
        </p:spPr>
        <p:txBody>
          <a:bodyPr/>
          <a:lstStyle/>
          <a:p>
            <a:pPr marL="0" indent="0">
              <a:buNone/>
            </a:pPr>
            <a:r>
              <a:rPr lang="en-US" sz="2300" dirty="0" smtClean="0"/>
              <a:t>Clarification from Vice Provost for Research, </a:t>
            </a:r>
            <a:r>
              <a:rPr lang="en-US" sz="2300" dirty="0" err="1" smtClean="0"/>
              <a:t>Mory</a:t>
            </a:r>
            <a:r>
              <a:rPr lang="en-US" sz="2300" dirty="0" smtClean="0"/>
              <a:t> Gharib</a:t>
            </a:r>
          </a:p>
          <a:p>
            <a:pPr marL="0" indent="0">
              <a:buNone/>
            </a:pPr>
            <a:endParaRPr lang="en-US" sz="2300" dirty="0" smtClean="0"/>
          </a:p>
          <a:p>
            <a:pPr marL="0" indent="0">
              <a:buNone/>
            </a:pPr>
            <a:r>
              <a:rPr lang="en-US" sz="2300" dirty="0" smtClean="0"/>
              <a:t>Proposals </a:t>
            </a:r>
            <a:r>
              <a:rPr lang="en-US" sz="2300" dirty="0"/>
              <a:t>for Postdoctoral Fellowships are processed in accordance with all of Caltech’s proposal review and submission </a:t>
            </a:r>
            <a:r>
              <a:rPr lang="en-US" sz="2300" dirty="0" smtClean="0"/>
              <a:t>requirements</a:t>
            </a:r>
            <a:endParaRPr lang="en-US" sz="2300" dirty="0"/>
          </a:p>
          <a:p>
            <a:pPr lvl="0"/>
            <a:r>
              <a:rPr lang="en-US" sz="2300" dirty="0"/>
              <a:t>Identification of a Caltech faculty member to serve as the Postdoc’s sponsor/mentor</a:t>
            </a:r>
          </a:p>
          <a:p>
            <a:pPr lvl="0"/>
            <a:r>
              <a:rPr lang="en-US" sz="2300" dirty="0"/>
              <a:t>Confirmation by Division Administration that the postdoc has a current Conflict of Interests Disclosure</a:t>
            </a:r>
          </a:p>
          <a:p>
            <a:pPr lvl="0"/>
            <a:r>
              <a:rPr lang="en-US" sz="2300" dirty="0"/>
              <a:t>Division Chair signs Division Approval Form (DAF</a:t>
            </a:r>
            <a:r>
              <a:rPr lang="en-US" sz="2300" dirty="0" smtClean="0"/>
              <a:t>)</a:t>
            </a:r>
          </a:p>
          <a:p>
            <a:pPr marL="0" lvl="0" indent="0">
              <a:buNone/>
            </a:pPr>
            <a:endParaRPr lang="en-US" sz="2300" dirty="0" smtClean="0"/>
          </a:p>
          <a:p>
            <a:pPr marL="0" lvl="0" indent="0">
              <a:buNone/>
            </a:pPr>
            <a:r>
              <a:rPr lang="en-US" sz="2300" dirty="0" smtClean="0"/>
              <a:t>BUT, if the proposal is for a Postdoctoral Fellowship, the DAF doesn’t require the review and approval of the Vice Provost for Research</a:t>
            </a:r>
            <a:endParaRPr lang="en-US" sz="2300" dirty="0"/>
          </a:p>
          <a:p>
            <a:pPr marL="0" indent="0">
              <a:buNone/>
            </a:pPr>
            <a:endParaRPr lang="en-US" sz="2300" dirty="0"/>
          </a:p>
        </p:txBody>
      </p:sp>
    </p:spTree>
    <p:extLst>
      <p:ext uri="{BB962C8B-B14F-4D97-AF65-F5344CB8AC3E}">
        <p14:creationId xmlns:p14="http://schemas.microsoft.com/office/powerpoint/2010/main" val="27978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a postdoctoral fellowship?</a:t>
            </a:r>
            <a:endParaRPr lang="en-US" sz="3600" dirty="0"/>
          </a:p>
        </p:txBody>
      </p:sp>
      <p:sp>
        <p:nvSpPr>
          <p:cNvPr id="3" name="Content Placeholder 2"/>
          <p:cNvSpPr>
            <a:spLocks noGrp="1"/>
          </p:cNvSpPr>
          <p:nvPr>
            <p:ph idx="1"/>
          </p:nvPr>
        </p:nvSpPr>
        <p:spPr/>
        <p:txBody>
          <a:bodyPr/>
          <a:lstStyle/>
          <a:p>
            <a:pPr lvl="0"/>
            <a:r>
              <a:rPr lang="en-US" sz="2400" dirty="0"/>
              <a:t>Frequently called a “Fellowship”</a:t>
            </a:r>
          </a:p>
          <a:p>
            <a:pPr lvl="0"/>
            <a:r>
              <a:rPr lang="en-US" sz="2400" dirty="0"/>
              <a:t>Must have a Ph.D. and not hold a faculty position</a:t>
            </a:r>
          </a:p>
          <a:p>
            <a:pPr lvl="0"/>
            <a:r>
              <a:rPr lang="en-US" sz="2400" dirty="0"/>
              <a:t>Provides support for the postdoc, generally in the form of stipend</a:t>
            </a:r>
          </a:p>
          <a:p>
            <a:pPr lvl="0"/>
            <a:r>
              <a:rPr lang="en-US" sz="2400" dirty="0"/>
              <a:t>Very limited funds for other expenses</a:t>
            </a:r>
          </a:p>
          <a:p>
            <a:pPr lvl="0"/>
            <a:r>
              <a:rPr lang="en-US" sz="2400" dirty="0"/>
              <a:t>Does not support an independent research project</a:t>
            </a:r>
          </a:p>
          <a:p>
            <a:pPr marL="0" indent="0">
              <a:buNone/>
            </a:pPr>
            <a:endParaRPr lang="en-US" sz="2400" dirty="0" smtClean="0"/>
          </a:p>
          <a:p>
            <a:pPr marL="0" indent="0">
              <a:buNone/>
            </a:pPr>
            <a:r>
              <a:rPr lang="en-US" sz="2400" dirty="0" smtClean="0"/>
              <a:t>When in doubt, call the Office of Sponsored Research</a:t>
            </a:r>
            <a:endParaRPr lang="en-US" sz="2400" dirty="0"/>
          </a:p>
        </p:txBody>
      </p:sp>
    </p:spTree>
    <p:extLst>
      <p:ext uri="{BB962C8B-B14F-4D97-AF65-F5344CB8AC3E}">
        <p14:creationId xmlns:p14="http://schemas.microsoft.com/office/powerpoint/2010/main" val="24088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Proposal &amp; Award Policies &amp; Procedures (PAPPG)</a:t>
            </a:r>
            <a:endParaRPr lang="en-US" sz="3600" dirty="0"/>
          </a:p>
        </p:txBody>
      </p:sp>
      <p:sp>
        <p:nvSpPr>
          <p:cNvPr id="3" name="Content Placeholder 2"/>
          <p:cNvSpPr>
            <a:spLocks noGrp="1"/>
          </p:cNvSpPr>
          <p:nvPr>
            <p:ph idx="1"/>
          </p:nvPr>
        </p:nvSpPr>
        <p:spPr/>
        <p:txBody>
          <a:bodyPr/>
          <a:lstStyle/>
          <a:p>
            <a:pPr marL="0" indent="0">
              <a:buNone/>
            </a:pPr>
            <a:r>
              <a:rPr lang="en-US" sz="2400" dirty="0" smtClean="0"/>
              <a:t>New edition. Effective January 25, 2016</a:t>
            </a:r>
            <a:endParaRPr lang="en-US" sz="2400" dirty="0"/>
          </a:p>
          <a:p>
            <a:pPr marL="0" indent="0">
              <a:buNone/>
            </a:pPr>
            <a:r>
              <a:rPr lang="en-US" sz="2400" dirty="0"/>
              <a:t/>
            </a:r>
            <a:br>
              <a:rPr lang="en-US" sz="2400" dirty="0"/>
            </a:br>
            <a:r>
              <a:rPr lang="en-US" sz="2400" dirty="0" smtClean="0"/>
              <a:t>Significant changes:</a:t>
            </a:r>
          </a:p>
          <a:p>
            <a:pPr marL="0" indent="0">
              <a:buNone/>
            </a:pPr>
            <a:endParaRPr lang="en-US" sz="2400" dirty="0" smtClean="0"/>
          </a:p>
          <a:p>
            <a:pPr lvl="0"/>
            <a:r>
              <a:rPr lang="en-US" sz="2000" b="1" u="sng" dirty="0"/>
              <a:t>Uniform proposal deadline</a:t>
            </a:r>
            <a:r>
              <a:rPr lang="en-US" sz="2000" dirty="0"/>
              <a:t>:  5:00 PM submitter’s local time.  </a:t>
            </a:r>
          </a:p>
          <a:p>
            <a:pPr lvl="0"/>
            <a:r>
              <a:rPr lang="en-US" sz="2000" dirty="0"/>
              <a:t>Late proposals </a:t>
            </a:r>
            <a:r>
              <a:rPr lang="en-US" sz="2000" dirty="0" smtClean="0">
                <a:solidFill>
                  <a:srgbClr val="FF0000"/>
                </a:solidFill>
              </a:rPr>
              <a:t>will not </a:t>
            </a:r>
            <a:r>
              <a:rPr lang="en-US" sz="2000" dirty="0" smtClean="0"/>
              <a:t>be </a:t>
            </a:r>
            <a:r>
              <a:rPr lang="en-US" sz="2000" dirty="0"/>
              <a:t>accepted.  Program Officer will no longer have the ability to </a:t>
            </a:r>
            <a:r>
              <a:rPr lang="en-US" sz="2000" dirty="0" smtClean="0"/>
              <a:t>allow </a:t>
            </a:r>
            <a:r>
              <a:rPr lang="en-US" sz="2000" dirty="0"/>
              <a:t>exceptions and accept a proposal that was submitted after the 5:00 PM deadline.</a:t>
            </a:r>
          </a:p>
          <a:p>
            <a:pPr lvl="0"/>
            <a:r>
              <a:rPr lang="en-US" sz="2000" b="1" u="sng" dirty="0" err="1"/>
              <a:t>Biosketches</a:t>
            </a:r>
            <a:r>
              <a:rPr lang="en-US" sz="2000" b="1" u="sng" dirty="0"/>
              <a:t> and Current and Pending Support for Senior Personnel</a:t>
            </a:r>
            <a:r>
              <a:rPr lang="en-US" sz="2000" dirty="0"/>
              <a:t>:  Each individual’s biographical sketch and current and pending support must be uploaded as a single PDF file.</a:t>
            </a:r>
          </a:p>
          <a:p>
            <a:endParaRPr lang="en-US" sz="2400" dirty="0" smtClean="0"/>
          </a:p>
        </p:txBody>
      </p:sp>
    </p:spTree>
    <p:extLst>
      <p:ext uri="{BB962C8B-B14F-4D97-AF65-F5344CB8AC3E}">
        <p14:creationId xmlns:p14="http://schemas.microsoft.com/office/powerpoint/2010/main" val="29288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3489" name="Text Box 1"/>
          <p:cNvSpPr txBox="1">
            <a:spLocks noChangeArrowheads="1"/>
          </p:cNvSpPr>
          <p:nvPr/>
        </p:nvSpPr>
        <p:spPr bwMode="auto">
          <a:xfrm>
            <a:off x="358701" y="770546"/>
            <a:ext cx="8229600" cy="990600"/>
          </a:xfrm>
          <a:prstGeom prst="rect">
            <a:avLst/>
          </a:prstGeom>
          <a:noFill/>
          <a:ln w="9525" cap="flat">
            <a:noFill/>
            <a:round/>
            <a:headEnd/>
            <a:tailEnd/>
          </a:ln>
          <a:effectLst/>
        </p:spPr>
        <p:txBody>
          <a:bodyPr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0" dirty="0" smtClean="0">
                <a:solidFill>
                  <a:schemeClr val="tx1"/>
                </a:solidFill>
                <a:effectLst>
                  <a:outerShdw blurRad="38100" dist="38100" dir="2700000" algn="tl">
                    <a:srgbClr val="C0C0C0"/>
                  </a:outerShdw>
                </a:effectLst>
                <a:latin typeface="Times New Roman" pitchFamily="18" charset="0"/>
                <a:cs typeface="Times New Roman" pitchFamily="18" charset="0"/>
              </a:rPr>
              <a:t>Caltech’s New Travel Agency</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0" dirty="0" smtClean="0">
                <a:solidFill>
                  <a:schemeClr val="tx1"/>
                </a:solidFill>
                <a:effectLst>
                  <a:outerShdw blurRad="38100" dist="38100" dir="2700000" algn="tl">
                    <a:srgbClr val="C0C0C0"/>
                  </a:outerShdw>
                </a:effectLst>
                <a:latin typeface="Times New Roman" pitchFamily="18" charset="0"/>
                <a:cs typeface="Times New Roman" pitchFamily="18" charset="0"/>
              </a:rPr>
              <a:t>Corporate </a:t>
            </a:r>
            <a:r>
              <a:rPr lang="en-US" sz="4000" b="0" dirty="0" smtClean="0">
                <a:solidFill>
                  <a:schemeClr val="tx1"/>
                </a:solidFill>
                <a:effectLst>
                  <a:outerShdw blurRad="38100" dist="38100" dir="2700000" algn="tl">
                    <a:srgbClr val="C0C0C0"/>
                  </a:outerShdw>
                </a:effectLst>
                <a:latin typeface="Times New Roman" pitchFamily="18" charset="0"/>
                <a:cs typeface="Times New Roman" pitchFamily="18" charset="0"/>
              </a:rPr>
              <a:t>Travel</a:t>
            </a:r>
            <a:r>
              <a:rPr lang="en-US" sz="3600" b="0" dirty="0" smtClean="0">
                <a:solidFill>
                  <a:schemeClr val="tx1"/>
                </a:solidFill>
                <a:effectLst>
                  <a:outerShdw blurRad="38100" dist="38100" dir="2700000" algn="tl">
                    <a:srgbClr val="C0C0C0"/>
                  </a:outerShdw>
                </a:effectLst>
                <a:latin typeface="Times New Roman" pitchFamily="18" charset="0"/>
                <a:cs typeface="Times New Roman" pitchFamily="18" charset="0"/>
              </a:rPr>
              <a:t> Planners (CTP)</a:t>
            </a:r>
            <a:endParaRPr lang="en-US" sz="3600" b="0" dirty="0">
              <a:solidFill>
                <a:schemeClr val="tx1"/>
              </a:solidFill>
              <a:effectLst>
                <a:outerShdw blurRad="38100" dist="38100" dir="2700000" algn="tl">
                  <a:srgbClr val="C0C0C0"/>
                </a:outerShdw>
              </a:effectLst>
              <a:latin typeface="Times New Roman" pitchFamily="18" charset="0"/>
              <a:cs typeface="Times New Roman" pitchFamily="18" charset="0"/>
            </a:endParaRPr>
          </a:p>
        </p:txBody>
      </p:sp>
      <p:pic>
        <p:nvPicPr>
          <p:cNvPr id="63491" name="Picture 4"/>
          <p:cNvPicPr>
            <a:picLocks noChangeAspect="1" noChangeArrowheads="1"/>
          </p:cNvPicPr>
          <p:nvPr/>
        </p:nvPicPr>
        <p:blipFill>
          <a:blip r:embed="rId4" cstate="print"/>
          <a:srcRect/>
          <a:stretch>
            <a:fillRect/>
          </a:stretch>
        </p:blipFill>
        <p:spPr bwMode="auto">
          <a:xfrm>
            <a:off x="228600" y="5943600"/>
            <a:ext cx="1955800" cy="757238"/>
          </a:xfrm>
          <a:prstGeom prst="rect">
            <a:avLst/>
          </a:prstGeom>
          <a:noFill/>
          <a:ln w="9525">
            <a:noFill/>
            <a:miter lim="800000"/>
            <a:headEnd/>
            <a:tailEnd/>
          </a:ln>
        </p:spPr>
      </p:pic>
      <p:pic>
        <p:nvPicPr>
          <p:cNvPr id="5" name="Picture 4" descr="Screen Shot 09-18-15 at 05.59 PM.JPG"/>
          <p:cNvPicPr>
            <a:picLocks noChangeAspect="1"/>
          </p:cNvPicPr>
          <p:nvPr/>
        </p:nvPicPr>
        <p:blipFill>
          <a:blip r:embed="rId5" cstate="print"/>
          <a:srcRect l="8791" t="20000" r="9158" b="13333"/>
          <a:stretch>
            <a:fillRect/>
          </a:stretch>
        </p:blipFill>
        <p:spPr>
          <a:xfrm>
            <a:off x="6941322" y="5938838"/>
            <a:ext cx="2133600" cy="762000"/>
          </a:xfrm>
          <a:prstGeom prst="rect">
            <a:avLst/>
          </a:prstGeom>
        </p:spPr>
      </p:pic>
    </p:spTree>
    <p:extLst>
      <p:ext uri="{BB962C8B-B14F-4D97-AF65-F5344CB8AC3E}">
        <p14:creationId xmlns:p14="http://schemas.microsoft.com/office/powerpoint/2010/main" val="31953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28600" y="154989"/>
            <a:ext cx="8229600" cy="792163"/>
          </a:xfrm>
          <a:prstGeom prst="rect">
            <a:avLst/>
          </a:prstGeom>
          <a:noFill/>
          <a:ln w="9525">
            <a:noFill/>
            <a:round/>
            <a:headEnd/>
            <a:tailEnd/>
          </a:ln>
        </p:spPr>
        <p:txBody>
          <a:bodyPr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solidFill>
                  <a:srgbClr val="000000"/>
                </a:solidFill>
                <a:latin typeface="Calibri" pitchFamily="32" charset="0"/>
                <a:ea typeface="Microsoft YaHei" charset="-122"/>
              </a:rPr>
              <a:t>Collegiate Experts </a:t>
            </a:r>
          </a:p>
        </p:txBody>
      </p:sp>
      <p:sp>
        <p:nvSpPr>
          <p:cNvPr id="65539" name="Text Box 2"/>
          <p:cNvSpPr txBox="1">
            <a:spLocks noChangeArrowheads="1"/>
          </p:cNvSpPr>
          <p:nvPr/>
        </p:nvSpPr>
        <p:spPr bwMode="auto">
          <a:xfrm>
            <a:off x="4081463" y="6248400"/>
            <a:ext cx="2133600" cy="365125"/>
          </a:xfrm>
          <a:prstGeom prst="rect">
            <a:avLst/>
          </a:prstGeom>
          <a:noFill/>
          <a:ln w="9525">
            <a:noFill/>
            <a:round/>
            <a:headEnd/>
            <a:tailEnd/>
          </a:ln>
        </p:spPr>
        <p:txBody>
          <a:bodyPr lIns="90000" tIns="46800" rIns="90000" bIns="46800" anchor="ctr"/>
          <a:lstStyle/>
          <a:p>
            <a:pPr algn="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dirty="0">
              <a:solidFill>
                <a:srgbClr val="FFFFFF"/>
              </a:solidFill>
              <a:latin typeface="Calibri" pitchFamily="32" charset="0"/>
            </a:endParaRPr>
          </a:p>
        </p:txBody>
      </p:sp>
      <p:sp>
        <p:nvSpPr>
          <p:cNvPr id="65542" name="Line 6"/>
          <p:cNvSpPr>
            <a:spLocks noChangeShapeType="1"/>
          </p:cNvSpPr>
          <p:nvPr/>
        </p:nvSpPr>
        <p:spPr bwMode="auto">
          <a:xfrm>
            <a:off x="-38894" y="981313"/>
            <a:ext cx="9236075" cy="1588"/>
          </a:xfrm>
          <a:prstGeom prst="line">
            <a:avLst/>
          </a:prstGeom>
          <a:noFill/>
          <a:ln w="57240" cap="sq">
            <a:solidFill>
              <a:srgbClr val="E78503"/>
            </a:solidFill>
            <a:miter lim="800000"/>
            <a:headEnd/>
            <a:tailEnd/>
          </a:ln>
          <a:effectLst>
            <a:outerShdw dist="23040" dir="5400000" algn="ctr" rotWithShape="0">
              <a:srgbClr val="000000">
                <a:alpha val="35036"/>
              </a:srgbClr>
            </a:outerShdw>
          </a:effectLst>
        </p:spPr>
        <p:txBody>
          <a:bodyPr/>
          <a:lstStyle/>
          <a:p>
            <a:pPr>
              <a:defRPr/>
            </a:pPr>
            <a:endParaRPr lang="en-US"/>
          </a:p>
        </p:txBody>
      </p:sp>
      <p:pic>
        <p:nvPicPr>
          <p:cNvPr id="65541" name="Picture 10"/>
          <p:cNvPicPr>
            <a:picLocks noChangeAspect="1" noChangeArrowheads="1"/>
          </p:cNvPicPr>
          <p:nvPr/>
        </p:nvPicPr>
        <p:blipFill>
          <a:blip r:embed="rId3" cstate="print"/>
          <a:srcRect/>
          <a:stretch>
            <a:fillRect/>
          </a:stretch>
        </p:blipFill>
        <p:spPr bwMode="auto">
          <a:xfrm>
            <a:off x="3810000" y="4687888"/>
            <a:ext cx="1066800" cy="763587"/>
          </a:xfrm>
          <a:prstGeom prst="rect">
            <a:avLst/>
          </a:prstGeom>
          <a:noFill/>
          <a:ln w="9525">
            <a:noFill/>
            <a:round/>
            <a:headEnd/>
            <a:tailEnd/>
          </a:ln>
        </p:spPr>
      </p:pic>
      <p:pic>
        <p:nvPicPr>
          <p:cNvPr id="2" name="Picture 11"/>
          <p:cNvPicPr>
            <a:picLocks noChangeAspect="1" noChangeArrowheads="1"/>
          </p:cNvPicPr>
          <p:nvPr/>
        </p:nvPicPr>
        <p:blipFill>
          <a:blip r:embed="rId4" cstate="print"/>
          <a:srcRect/>
          <a:stretch>
            <a:fillRect/>
          </a:stretch>
        </p:blipFill>
        <p:spPr bwMode="auto">
          <a:xfrm>
            <a:off x="5527923" y="3070225"/>
            <a:ext cx="914400" cy="1041400"/>
          </a:xfrm>
          <a:prstGeom prst="rect">
            <a:avLst/>
          </a:prstGeom>
          <a:noFill/>
          <a:ln w="9525">
            <a:noFill/>
            <a:round/>
            <a:headEnd/>
            <a:tailEnd/>
          </a:ln>
        </p:spPr>
      </p:pic>
      <p:pic>
        <p:nvPicPr>
          <p:cNvPr id="65543" name="Picture 12"/>
          <p:cNvPicPr>
            <a:picLocks noChangeAspect="1" noChangeArrowheads="1"/>
          </p:cNvPicPr>
          <p:nvPr/>
        </p:nvPicPr>
        <p:blipFill>
          <a:blip r:embed="rId5" cstate="print"/>
          <a:srcRect/>
          <a:stretch>
            <a:fillRect/>
          </a:stretch>
        </p:blipFill>
        <p:spPr bwMode="auto">
          <a:xfrm>
            <a:off x="6561261" y="3101975"/>
            <a:ext cx="1219200" cy="938213"/>
          </a:xfrm>
          <a:prstGeom prst="rect">
            <a:avLst/>
          </a:prstGeom>
          <a:noFill/>
          <a:ln w="9525">
            <a:noFill/>
            <a:round/>
            <a:headEnd/>
            <a:tailEnd/>
          </a:ln>
        </p:spPr>
      </p:pic>
      <p:pic>
        <p:nvPicPr>
          <p:cNvPr id="65544" name="Picture 13"/>
          <p:cNvPicPr>
            <a:picLocks noChangeAspect="1" noChangeArrowheads="1"/>
          </p:cNvPicPr>
          <p:nvPr/>
        </p:nvPicPr>
        <p:blipFill>
          <a:blip r:embed="rId6" cstate="print"/>
          <a:srcRect/>
          <a:stretch>
            <a:fillRect/>
          </a:stretch>
        </p:blipFill>
        <p:spPr bwMode="auto">
          <a:xfrm>
            <a:off x="7848600" y="3037681"/>
            <a:ext cx="1066800" cy="1066800"/>
          </a:xfrm>
          <a:prstGeom prst="rect">
            <a:avLst/>
          </a:prstGeom>
          <a:noFill/>
          <a:ln w="9525">
            <a:noFill/>
            <a:round/>
            <a:headEnd/>
            <a:tailEnd/>
          </a:ln>
        </p:spPr>
      </p:pic>
      <p:pic>
        <p:nvPicPr>
          <p:cNvPr id="65545" name="Picture 14"/>
          <p:cNvPicPr>
            <a:picLocks noChangeAspect="1" noChangeArrowheads="1"/>
          </p:cNvPicPr>
          <p:nvPr/>
        </p:nvPicPr>
        <p:blipFill>
          <a:blip r:embed="rId7" cstate="print"/>
          <a:srcRect/>
          <a:stretch>
            <a:fillRect/>
          </a:stretch>
        </p:blipFill>
        <p:spPr bwMode="auto">
          <a:xfrm>
            <a:off x="6561261" y="1266826"/>
            <a:ext cx="1607418" cy="838200"/>
          </a:xfrm>
          <a:prstGeom prst="rect">
            <a:avLst/>
          </a:prstGeom>
          <a:noFill/>
          <a:ln w="9525">
            <a:noFill/>
            <a:round/>
            <a:headEnd/>
            <a:tailEnd/>
          </a:ln>
        </p:spPr>
      </p:pic>
      <p:pic>
        <p:nvPicPr>
          <p:cNvPr id="65546" name="Picture 15"/>
          <p:cNvPicPr>
            <a:picLocks noChangeAspect="1" noChangeArrowheads="1"/>
          </p:cNvPicPr>
          <p:nvPr/>
        </p:nvPicPr>
        <p:blipFill>
          <a:blip r:embed="rId8" cstate="print"/>
          <a:srcRect/>
          <a:stretch>
            <a:fillRect/>
          </a:stretch>
        </p:blipFill>
        <p:spPr bwMode="auto">
          <a:xfrm>
            <a:off x="2982719" y="1302970"/>
            <a:ext cx="2667000" cy="449630"/>
          </a:xfrm>
          <a:prstGeom prst="rect">
            <a:avLst/>
          </a:prstGeom>
          <a:noFill/>
          <a:ln w="9525">
            <a:noFill/>
            <a:round/>
            <a:headEnd/>
            <a:tailEnd/>
          </a:ln>
        </p:spPr>
      </p:pic>
      <p:pic>
        <p:nvPicPr>
          <p:cNvPr id="65547" name="Picture 16"/>
          <p:cNvPicPr>
            <a:picLocks noChangeAspect="1" noChangeArrowheads="1"/>
          </p:cNvPicPr>
          <p:nvPr/>
        </p:nvPicPr>
        <p:blipFill>
          <a:blip r:embed="rId9" cstate="print"/>
          <a:srcRect/>
          <a:stretch>
            <a:fillRect/>
          </a:stretch>
        </p:blipFill>
        <p:spPr bwMode="auto">
          <a:xfrm>
            <a:off x="1717675" y="3094038"/>
            <a:ext cx="838200" cy="990600"/>
          </a:xfrm>
          <a:prstGeom prst="rect">
            <a:avLst/>
          </a:prstGeom>
          <a:noFill/>
          <a:ln w="9525">
            <a:noFill/>
            <a:round/>
            <a:headEnd/>
            <a:tailEnd/>
          </a:ln>
        </p:spPr>
      </p:pic>
      <p:pic>
        <p:nvPicPr>
          <p:cNvPr id="65548" name="Picture 17"/>
          <p:cNvPicPr>
            <a:picLocks noChangeAspect="1" noChangeArrowheads="1"/>
          </p:cNvPicPr>
          <p:nvPr/>
        </p:nvPicPr>
        <p:blipFill>
          <a:blip r:embed="rId10" cstate="print"/>
          <a:srcRect/>
          <a:stretch>
            <a:fillRect/>
          </a:stretch>
        </p:blipFill>
        <p:spPr bwMode="auto">
          <a:xfrm>
            <a:off x="3058919" y="1927590"/>
            <a:ext cx="2590800" cy="730738"/>
          </a:xfrm>
          <a:prstGeom prst="rect">
            <a:avLst/>
          </a:prstGeom>
          <a:noFill/>
          <a:ln w="9525">
            <a:noFill/>
            <a:round/>
            <a:headEnd/>
            <a:tailEnd/>
          </a:ln>
        </p:spPr>
      </p:pic>
      <p:pic>
        <p:nvPicPr>
          <p:cNvPr id="65549" name="Picture 18"/>
          <p:cNvPicPr>
            <a:picLocks noChangeAspect="1" noChangeArrowheads="1"/>
          </p:cNvPicPr>
          <p:nvPr/>
        </p:nvPicPr>
        <p:blipFill>
          <a:blip r:embed="rId11" cstate="print"/>
          <a:srcRect/>
          <a:stretch>
            <a:fillRect/>
          </a:stretch>
        </p:blipFill>
        <p:spPr bwMode="auto">
          <a:xfrm>
            <a:off x="411163" y="4622800"/>
            <a:ext cx="2033587" cy="895350"/>
          </a:xfrm>
          <a:prstGeom prst="rect">
            <a:avLst/>
          </a:prstGeom>
          <a:noFill/>
          <a:ln w="9525">
            <a:noFill/>
            <a:round/>
            <a:headEnd/>
            <a:tailEnd/>
          </a:ln>
        </p:spPr>
      </p:pic>
      <p:pic>
        <p:nvPicPr>
          <p:cNvPr id="65550" name="Picture 19"/>
          <p:cNvPicPr>
            <a:picLocks noChangeAspect="1" noChangeArrowheads="1"/>
          </p:cNvPicPr>
          <p:nvPr/>
        </p:nvPicPr>
        <p:blipFill>
          <a:blip r:embed="rId12" cstate="print"/>
          <a:srcRect/>
          <a:stretch>
            <a:fillRect/>
          </a:stretch>
        </p:blipFill>
        <p:spPr bwMode="auto">
          <a:xfrm>
            <a:off x="6172200" y="4629150"/>
            <a:ext cx="1519237" cy="947738"/>
          </a:xfrm>
          <a:prstGeom prst="rect">
            <a:avLst/>
          </a:prstGeom>
          <a:noFill/>
          <a:ln w="9525">
            <a:noFill/>
            <a:round/>
            <a:headEnd/>
            <a:tailEnd/>
          </a:ln>
        </p:spPr>
      </p:pic>
      <p:pic>
        <p:nvPicPr>
          <p:cNvPr id="65551" name="Picture 20"/>
          <p:cNvPicPr>
            <a:picLocks noChangeAspect="1" noChangeArrowheads="1"/>
          </p:cNvPicPr>
          <p:nvPr/>
        </p:nvPicPr>
        <p:blipFill>
          <a:blip r:embed="rId13" cstate="print"/>
          <a:srcRect/>
          <a:stretch>
            <a:fillRect/>
          </a:stretch>
        </p:blipFill>
        <p:spPr bwMode="auto">
          <a:xfrm>
            <a:off x="398463" y="2932113"/>
            <a:ext cx="1119187" cy="1279525"/>
          </a:xfrm>
          <a:prstGeom prst="rect">
            <a:avLst/>
          </a:prstGeom>
          <a:noFill/>
          <a:ln w="9525">
            <a:noFill/>
            <a:round/>
            <a:headEnd/>
            <a:tailEnd/>
          </a:ln>
        </p:spPr>
      </p:pic>
      <p:sp>
        <p:nvSpPr>
          <p:cNvPr id="65552" name="Line 21"/>
          <p:cNvSpPr>
            <a:spLocks noChangeShapeType="1"/>
          </p:cNvSpPr>
          <p:nvPr/>
        </p:nvSpPr>
        <p:spPr bwMode="auto">
          <a:xfrm flipH="1">
            <a:off x="454025" y="2754313"/>
            <a:ext cx="8250238" cy="1587"/>
          </a:xfrm>
          <a:prstGeom prst="line">
            <a:avLst/>
          </a:prstGeom>
          <a:noFill/>
          <a:ln w="9360" cap="sq">
            <a:solidFill>
              <a:srgbClr val="7D60A0"/>
            </a:solidFill>
            <a:miter lim="800000"/>
            <a:headEnd/>
            <a:tailEnd/>
          </a:ln>
        </p:spPr>
        <p:txBody>
          <a:bodyPr/>
          <a:lstStyle/>
          <a:p>
            <a:endParaRPr lang="en-US"/>
          </a:p>
        </p:txBody>
      </p:sp>
      <p:sp>
        <p:nvSpPr>
          <p:cNvPr id="65553" name="Line 22"/>
          <p:cNvSpPr>
            <a:spLocks noChangeShapeType="1"/>
          </p:cNvSpPr>
          <p:nvPr/>
        </p:nvSpPr>
        <p:spPr bwMode="auto">
          <a:xfrm flipH="1">
            <a:off x="454025" y="4354513"/>
            <a:ext cx="8250238" cy="1587"/>
          </a:xfrm>
          <a:prstGeom prst="line">
            <a:avLst/>
          </a:prstGeom>
          <a:noFill/>
          <a:ln w="9360" cap="sq">
            <a:solidFill>
              <a:srgbClr val="7D60A0"/>
            </a:solidFill>
            <a:miter lim="800000"/>
            <a:headEnd/>
            <a:tailEnd/>
          </a:ln>
        </p:spPr>
        <p:txBody>
          <a:bodyPr/>
          <a:lstStyle/>
          <a:p>
            <a:endParaRPr lang="en-US"/>
          </a:p>
        </p:txBody>
      </p:sp>
      <p:pic>
        <p:nvPicPr>
          <p:cNvPr id="65554" name="Picture 23"/>
          <p:cNvPicPr>
            <a:picLocks noChangeAspect="1" noChangeArrowheads="1"/>
          </p:cNvPicPr>
          <p:nvPr/>
        </p:nvPicPr>
        <p:blipFill>
          <a:blip r:embed="rId14" cstate="print"/>
          <a:srcRect/>
          <a:stretch>
            <a:fillRect/>
          </a:stretch>
        </p:blipFill>
        <p:spPr bwMode="auto">
          <a:xfrm>
            <a:off x="2710614" y="2824222"/>
            <a:ext cx="2705100" cy="855663"/>
          </a:xfrm>
          <a:prstGeom prst="rect">
            <a:avLst/>
          </a:prstGeom>
          <a:noFill/>
          <a:ln w="9525">
            <a:noFill/>
            <a:round/>
            <a:headEnd/>
            <a:tailEnd/>
          </a:ln>
        </p:spPr>
      </p:pic>
      <p:pic>
        <p:nvPicPr>
          <p:cNvPr id="65555" name="Picture 24"/>
          <p:cNvPicPr>
            <a:picLocks noChangeAspect="1" noChangeArrowheads="1"/>
          </p:cNvPicPr>
          <p:nvPr/>
        </p:nvPicPr>
        <p:blipFill>
          <a:blip r:embed="rId15" cstate="print"/>
          <a:srcRect/>
          <a:stretch>
            <a:fillRect/>
          </a:stretch>
        </p:blipFill>
        <p:spPr bwMode="auto">
          <a:xfrm>
            <a:off x="7848600" y="4579144"/>
            <a:ext cx="1066800" cy="1039812"/>
          </a:xfrm>
          <a:prstGeom prst="rect">
            <a:avLst/>
          </a:prstGeom>
          <a:noFill/>
          <a:ln w="9525">
            <a:noFill/>
            <a:round/>
            <a:headEnd/>
            <a:tailEnd/>
          </a:ln>
        </p:spPr>
      </p:pic>
      <p:pic>
        <p:nvPicPr>
          <p:cNvPr id="65556" name="Picture 25"/>
          <p:cNvPicPr>
            <a:picLocks noChangeAspect="1" noChangeArrowheads="1"/>
          </p:cNvPicPr>
          <p:nvPr/>
        </p:nvPicPr>
        <p:blipFill>
          <a:blip r:embed="rId16" cstate="print"/>
          <a:srcRect/>
          <a:stretch>
            <a:fillRect/>
          </a:stretch>
        </p:blipFill>
        <p:spPr bwMode="auto">
          <a:xfrm>
            <a:off x="4785530" y="4348163"/>
            <a:ext cx="1617663" cy="1501775"/>
          </a:xfrm>
          <a:prstGeom prst="rect">
            <a:avLst/>
          </a:prstGeom>
          <a:noFill/>
          <a:ln w="9525">
            <a:noFill/>
            <a:round/>
            <a:headEnd/>
            <a:tailEnd/>
          </a:ln>
        </p:spPr>
      </p:pic>
      <p:pic>
        <p:nvPicPr>
          <p:cNvPr id="65557" name="Picture 26"/>
          <p:cNvPicPr>
            <a:picLocks noChangeAspect="1" noChangeArrowheads="1"/>
          </p:cNvPicPr>
          <p:nvPr/>
        </p:nvPicPr>
        <p:blipFill>
          <a:blip r:embed="rId17" cstate="print"/>
          <a:srcRect/>
          <a:stretch>
            <a:fillRect/>
          </a:stretch>
        </p:blipFill>
        <p:spPr bwMode="auto">
          <a:xfrm>
            <a:off x="2606675" y="4598988"/>
            <a:ext cx="1127125" cy="947738"/>
          </a:xfrm>
          <a:prstGeom prst="rect">
            <a:avLst/>
          </a:prstGeom>
          <a:noFill/>
          <a:ln w="9525">
            <a:noFill/>
            <a:round/>
            <a:headEnd/>
            <a:tailEnd/>
          </a:ln>
        </p:spPr>
      </p:pic>
      <p:pic>
        <p:nvPicPr>
          <p:cNvPr id="65559" name="Picture 28"/>
          <p:cNvPicPr>
            <a:picLocks noChangeAspect="1" noChangeArrowheads="1"/>
          </p:cNvPicPr>
          <p:nvPr/>
        </p:nvPicPr>
        <p:blipFill>
          <a:blip r:embed="rId18" cstate="print"/>
          <a:srcRect/>
          <a:stretch>
            <a:fillRect/>
          </a:stretch>
        </p:blipFill>
        <p:spPr bwMode="auto">
          <a:xfrm>
            <a:off x="2974803" y="3743454"/>
            <a:ext cx="2119313" cy="566737"/>
          </a:xfrm>
          <a:prstGeom prst="rect">
            <a:avLst/>
          </a:prstGeom>
          <a:noFill/>
          <a:ln w="9525">
            <a:noFill/>
            <a:round/>
            <a:headEnd/>
            <a:tailEnd/>
          </a:ln>
        </p:spPr>
      </p:pic>
      <p:pic>
        <p:nvPicPr>
          <p:cNvPr id="25" name="Picture 24" descr="Screen Shot 01-23-15 at 07.58 AM.PNG"/>
          <p:cNvPicPr>
            <a:picLocks noChangeAspect="1"/>
          </p:cNvPicPr>
          <p:nvPr/>
        </p:nvPicPr>
        <p:blipFill>
          <a:blip r:embed="rId19" cstate="print"/>
          <a:srcRect l="4444" t="21619" r="6680" b="13526"/>
          <a:stretch>
            <a:fillRect/>
          </a:stretch>
        </p:blipFill>
        <p:spPr>
          <a:xfrm>
            <a:off x="398463" y="1371600"/>
            <a:ext cx="2032000" cy="457200"/>
          </a:xfrm>
          <a:prstGeom prst="rect">
            <a:avLst/>
          </a:prstGeom>
        </p:spPr>
      </p:pic>
      <p:pic>
        <p:nvPicPr>
          <p:cNvPr id="26" name="Picture 25" descr="Screen Shot 01-23-15 at 07.59 AM.PNG"/>
          <p:cNvPicPr>
            <a:picLocks noChangeAspect="1"/>
          </p:cNvPicPr>
          <p:nvPr/>
        </p:nvPicPr>
        <p:blipFill>
          <a:blip r:embed="rId20" cstate="print"/>
          <a:srcRect l="3265" t="19750" r="8584" b="11124"/>
          <a:stretch>
            <a:fillRect/>
          </a:stretch>
        </p:blipFill>
        <p:spPr>
          <a:xfrm>
            <a:off x="398463" y="2071688"/>
            <a:ext cx="2057400" cy="533400"/>
          </a:xfrm>
          <a:prstGeom prst="rect">
            <a:avLst/>
          </a:prstGeom>
        </p:spPr>
      </p:pic>
      <p:pic>
        <p:nvPicPr>
          <p:cNvPr id="27" name="Picture 26" descr="Screen Shot 09-10-15 at 04.25 PM.JPG"/>
          <p:cNvPicPr>
            <a:picLocks noChangeAspect="1"/>
          </p:cNvPicPr>
          <p:nvPr/>
        </p:nvPicPr>
        <p:blipFill>
          <a:blip r:embed="rId21" cstate="print"/>
          <a:srcRect l="2632" t="20253" r="2632" b="18987"/>
          <a:stretch>
            <a:fillRect/>
          </a:stretch>
        </p:blipFill>
        <p:spPr>
          <a:xfrm>
            <a:off x="6022759" y="2209800"/>
            <a:ext cx="2743200" cy="457200"/>
          </a:xfrm>
          <a:prstGeom prst="rect">
            <a:avLst/>
          </a:prstGeom>
        </p:spPr>
      </p:pic>
    </p:spTree>
    <p:extLst>
      <p:ext uri="{BB962C8B-B14F-4D97-AF65-F5344CB8AC3E}">
        <p14:creationId xmlns:p14="http://schemas.microsoft.com/office/powerpoint/2010/main" val="199734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tech-ppt-template-option_b">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311B5732CF04B8712DC67C15377C3" ma:contentTypeVersion="2" ma:contentTypeDescription="Create a new document." ma:contentTypeScope="" ma:versionID="59ca3bab272d895cc9587157cc5fd82f">
  <xsd:schema xmlns:xsd="http://www.w3.org/2001/XMLSchema" xmlns:xs="http://www.w3.org/2001/XMLSchema" xmlns:p="http://schemas.microsoft.com/office/2006/metadata/properties" xmlns:ns1="http://schemas.microsoft.com/sharepoint/v3" xmlns:ns2="c38a1853-a253-44bb-ba9c-7d7ed0b6aa27" targetNamespace="http://schemas.microsoft.com/office/2006/metadata/properties" ma:root="true" ma:fieldsID="8f08fe4965cf1402acc1dfb4658a22f3" ns1:_="" ns2:_="">
    <xsd:import namespace="http://schemas.microsoft.com/sharepoint/v3"/>
    <xsd:import namespace="c38a1853-a253-44bb-ba9c-7d7ed0b6aa2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8a1853-a253-44bb-ba9c-7d7ed0b6aa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FD2415-ECD3-4FB5-A845-B53111E46FD4}">
  <ds:schemaRefs>
    <ds:schemaRef ds:uri="http://schemas.microsoft.com/sharepoint/v3/contenttype/forms"/>
  </ds:schemaRefs>
</ds:datastoreItem>
</file>

<file path=customXml/itemProps2.xml><?xml version="1.0" encoding="utf-8"?>
<ds:datastoreItem xmlns:ds="http://schemas.openxmlformats.org/officeDocument/2006/customXml" ds:itemID="{4B79DB66-9BE7-4673-9573-FE57E799E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8a1853-a253-44bb-ba9c-7d7ed0b6aa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B3044-63EC-4D1C-8B41-1E7660C922C5}">
  <ds:schemaRefs>
    <ds:schemaRef ds:uri="http://schemas.microsoft.com/office/2006/metadata/properties"/>
    <ds:schemaRef ds:uri="http://purl.org/dc/terms/"/>
    <ds:schemaRef ds:uri="http://www.w3.org/XML/1998/namespace"/>
    <ds:schemaRef ds:uri="http://purl.org/dc/dcmitype/"/>
    <ds:schemaRef ds:uri="http://purl.org/dc/elements/1.1/"/>
    <ds:schemaRef ds:uri="http://schemas.microsoft.com/office/2006/documentManagement/types"/>
    <ds:schemaRef ds:uri="c38a1853-a253-44bb-ba9c-7d7ed0b6aa27"/>
    <ds:schemaRef ds:uri="http://schemas.openxmlformats.org/package/2006/metadata/core-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caltech-ppt-template-option_b</Template>
  <TotalTime>56471</TotalTime>
  <Words>1411</Words>
  <Application>Microsoft Office PowerPoint</Application>
  <PresentationFormat>On-screen Show (4:3)</PresentationFormat>
  <Paragraphs>274</Paragraphs>
  <Slides>31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Microsoft YaHei</vt:lpstr>
      <vt:lpstr>ＭＳ Ｐゴシック</vt:lpstr>
      <vt:lpstr>ＭＳ Ｐゴシック</vt:lpstr>
      <vt:lpstr>Arial</vt:lpstr>
      <vt:lpstr>Arial Narrow Bold</vt:lpstr>
      <vt:lpstr>Calibri</vt:lpstr>
      <vt:lpstr>Myriad Pro</vt:lpstr>
      <vt:lpstr>Times New Roman</vt:lpstr>
      <vt:lpstr>Wingdings</vt:lpstr>
      <vt:lpstr>caltech-ppt-template-option_b</vt:lpstr>
      <vt:lpstr>Research Administration Forum</vt:lpstr>
      <vt:lpstr>Agenda</vt:lpstr>
      <vt:lpstr>Uniform Guidance Update</vt:lpstr>
      <vt:lpstr>Uniform Guidance Working Group</vt:lpstr>
      <vt:lpstr>Proposals for Postdoctoral Fellowships</vt:lpstr>
      <vt:lpstr>What is a postdoctoral fellowship?</vt:lpstr>
      <vt:lpstr>NSF Proposal &amp; Award Policies &amp; Procedures (PAPPG)</vt:lpstr>
      <vt:lpstr>PowerPoint Presentation</vt:lpstr>
      <vt:lpstr>PowerPoint Presentation</vt:lpstr>
      <vt:lpstr>Account Structure &amp; Services</vt:lpstr>
      <vt:lpstr>PowerPoint Presentation</vt:lpstr>
      <vt:lpstr>Why use CTP</vt:lpstr>
      <vt:lpstr>Why use a Travel Agency</vt:lpstr>
      <vt:lpstr>Some of the services CTP offers</vt:lpstr>
      <vt:lpstr>PowerPoint Presentation</vt:lpstr>
      <vt:lpstr>CTP Booking Incentive</vt:lpstr>
      <vt:lpstr>Export Compliance Website Update http://researchadministration.caltech.edu/export </vt:lpstr>
      <vt:lpstr>Export Compliance  International Shipments Website Update http://researchadministration.caltech.edu/export/shipments</vt:lpstr>
      <vt:lpstr>Post-Award Administration News</vt:lpstr>
      <vt:lpstr>Short Term Visa Costs Guidelines for Charging to Federal Awards and Federal Flow Through Awards</vt:lpstr>
      <vt:lpstr>What Are Short Term Visa Costs?</vt:lpstr>
      <vt:lpstr>What Are Not Short Term Visa Costs?</vt:lpstr>
      <vt:lpstr>Allowability of Short Term Visa Costs on Federally Funded Awards</vt:lpstr>
      <vt:lpstr>Allowability of Short Term Visa Costs on Federally Funded Awards-  Before Uniform Guidance</vt:lpstr>
      <vt:lpstr>Allowability of Short Term Visa Costs on Federally Funded Awards-  Before Uniform Guidance (cont.)</vt:lpstr>
      <vt:lpstr>Allowability of Short Term Visa Costs on Federally Funded Awards –  After Uniform Guidance</vt:lpstr>
      <vt:lpstr>Allowability of Short Term Visa Costs on Federally Funded Awards –  After Uniform Guidance (cont.)</vt:lpstr>
      <vt:lpstr>Process of Charging Short Term Visa Costs</vt:lpstr>
      <vt:lpstr>Expenditure Types</vt:lpstr>
      <vt:lpstr>Checklist</vt:lpstr>
      <vt:lpstr>PowerPoint Presentation</vt:lpstr>
    </vt:vector>
  </TitlesOfParts>
  <Company>Caltech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Rowand, Cynthia B.</dc:creator>
  <cp:lastModifiedBy>Walton, Mika Y.</cp:lastModifiedBy>
  <cp:revision>632</cp:revision>
  <cp:lastPrinted>2015-10-19T23:21:21Z</cp:lastPrinted>
  <dcterms:created xsi:type="dcterms:W3CDTF">2014-04-25T17:06:12Z</dcterms:created>
  <dcterms:modified xsi:type="dcterms:W3CDTF">2015-10-20T23:46:40Z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0x01010059C311B5732CF04B8712DC67C15377C3</vt:lpwstr>
  </property>
</Properties>
</file>