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70" r:id="rId2"/>
    <p:sldId id="271" r:id="rId3"/>
    <p:sldId id="287" r:id="rId4"/>
    <p:sldId id="281" r:id="rId5"/>
    <p:sldId id="282" r:id="rId6"/>
    <p:sldId id="283" r:id="rId7"/>
    <p:sldId id="284" r:id="rId8"/>
    <p:sldId id="285" r:id="rId9"/>
    <p:sldId id="286" r:id="rId10"/>
    <p:sldId id="288" r:id="rId11"/>
    <p:sldId id="267" r:id="rId12"/>
    <p:sldId id="268" r:id="rId13"/>
    <p:sldId id="269" r:id="rId14"/>
    <p:sldId id="257" r:id="rId15"/>
    <p:sldId id="258" r:id="rId16"/>
    <p:sldId id="259" r:id="rId17"/>
    <p:sldId id="266" r:id="rId18"/>
    <p:sldId id="272" r:id="rId19"/>
    <p:sldId id="273" r:id="rId20"/>
    <p:sldId id="274" r:id="rId21"/>
    <p:sldId id="275" r:id="rId22"/>
    <p:sldId id="276" r:id="rId23"/>
    <p:sldId id="277" r:id="rId24"/>
    <p:sldId id="278" r:id="rId25"/>
    <p:sldId id="279" r:id="rId26"/>
    <p:sldId id="289" r:id="rId27"/>
    <p:sldId id="291" r:id="rId28"/>
    <p:sldId id="292" r:id="rId29"/>
    <p:sldId id="293" r:id="rId30"/>
    <p:sldId id="294" r:id="rId31"/>
    <p:sldId id="290" r:id="rId32"/>
  </p:sldIdLst>
  <p:sldSz cx="9144000" cy="6858000" type="screen4x3"/>
  <p:notesSz cx="7010400" cy="92964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96" y="-4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48701B-3809-4F62-8C7D-0CCFFAA2F340}" type="doc">
      <dgm:prSet loTypeId="urn:microsoft.com/office/officeart/2005/8/layout/process1" loCatId="process" qsTypeId="urn:microsoft.com/office/officeart/2005/8/quickstyle/simple1" qsCatId="simple" csTypeId="urn:microsoft.com/office/officeart/2005/8/colors/accent1_2" csCatId="accent1" phldr="1"/>
      <dgm:spPr/>
    </dgm:pt>
    <dgm:pt modelId="{52BE0E63-AAAD-4659-B5F6-D143A2BE9680}">
      <dgm:prSet phldrT="[Text]">
        <dgm:style>
          <a:lnRef idx="1">
            <a:schemeClr val="accent3"/>
          </a:lnRef>
          <a:fillRef idx="2">
            <a:schemeClr val="accent3"/>
          </a:fillRef>
          <a:effectRef idx="1">
            <a:schemeClr val="accent3"/>
          </a:effectRef>
          <a:fontRef idx="minor">
            <a:schemeClr val="dk1"/>
          </a:fontRef>
        </dgm:style>
      </dgm:prSet>
      <dgm:spPr/>
      <dgm:t>
        <a:bodyPr/>
        <a:lstStyle/>
        <a:p>
          <a:r>
            <a:rPr lang="en-US" dirty="0" smtClean="0"/>
            <a:t>End-user has a need</a:t>
          </a:r>
          <a:endParaRPr lang="en-US" dirty="0"/>
        </a:p>
      </dgm:t>
    </dgm:pt>
    <dgm:pt modelId="{E9FCA5F8-9413-4198-8EF1-9A630A242694}" type="parTrans" cxnId="{2505144D-F17B-4FCD-852D-F219A6C5C3CE}">
      <dgm:prSet/>
      <dgm:spPr/>
      <dgm:t>
        <a:bodyPr/>
        <a:lstStyle/>
        <a:p>
          <a:endParaRPr lang="en-US"/>
        </a:p>
      </dgm:t>
    </dgm:pt>
    <dgm:pt modelId="{585A5962-07F6-4FEB-B5A8-DA421B653686}" type="sibTrans" cxnId="{2505144D-F17B-4FCD-852D-F219A6C5C3CE}">
      <dgm:prSet/>
      <dgm:spPr/>
      <dgm:t>
        <a:bodyPr/>
        <a:lstStyle/>
        <a:p>
          <a:endParaRPr lang="en-US"/>
        </a:p>
      </dgm:t>
    </dgm:pt>
    <dgm:pt modelId="{242DBE6F-F181-42C5-A453-7D002518BBA2}">
      <dgm:prSet phldrT="[Text]">
        <dgm:style>
          <a:lnRef idx="1">
            <a:schemeClr val="accent3"/>
          </a:lnRef>
          <a:fillRef idx="2">
            <a:schemeClr val="accent3"/>
          </a:fillRef>
          <a:effectRef idx="1">
            <a:schemeClr val="accent3"/>
          </a:effectRef>
          <a:fontRef idx="minor">
            <a:schemeClr val="dk1"/>
          </a:fontRef>
        </dgm:style>
      </dgm:prSet>
      <dgm:spPr/>
      <dgm:t>
        <a:bodyPr/>
        <a:lstStyle/>
        <a:p>
          <a:r>
            <a:rPr lang="en-US" dirty="0" smtClean="0"/>
            <a:t>End-user obtains quote from Supplier</a:t>
          </a:r>
          <a:endParaRPr lang="en-US" dirty="0"/>
        </a:p>
      </dgm:t>
    </dgm:pt>
    <dgm:pt modelId="{FFB8A1BF-C7B2-48F2-AE36-8D63603D1348}" type="parTrans" cxnId="{AB848CD8-AE5F-47F7-B277-7FC2367CFEE2}">
      <dgm:prSet/>
      <dgm:spPr/>
      <dgm:t>
        <a:bodyPr/>
        <a:lstStyle/>
        <a:p>
          <a:endParaRPr lang="en-US"/>
        </a:p>
      </dgm:t>
    </dgm:pt>
    <dgm:pt modelId="{21A0E3B4-F8D3-4C86-BBFC-39EB1712FF67}" type="sibTrans" cxnId="{AB848CD8-AE5F-47F7-B277-7FC2367CFEE2}">
      <dgm:prSet/>
      <dgm:spPr/>
      <dgm:t>
        <a:bodyPr/>
        <a:lstStyle/>
        <a:p>
          <a:endParaRPr lang="en-US"/>
        </a:p>
      </dgm:t>
    </dgm:pt>
    <dgm:pt modelId="{6C83088E-D6D0-458E-A2FE-33019BB0CC3A}">
      <dgm:prSet phldrT="[Text]">
        <dgm:style>
          <a:lnRef idx="1">
            <a:schemeClr val="accent3"/>
          </a:lnRef>
          <a:fillRef idx="2">
            <a:schemeClr val="accent3"/>
          </a:fillRef>
          <a:effectRef idx="1">
            <a:schemeClr val="accent3"/>
          </a:effectRef>
          <a:fontRef idx="minor">
            <a:schemeClr val="dk1"/>
          </a:fontRef>
        </dgm:style>
      </dgm:prSet>
      <dgm:spPr/>
      <dgm:t>
        <a:bodyPr/>
        <a:lstStyle/>
        <a:p>
          <a:r>
            <a:rPr lang="en-US" dirty="0" smtClean="0"/>
            <a:t>Purchasing Agent creates Purchase Order (contractual commitment) with CIT Terms and Conditions</a:t>
          </a:r>
          <a:endParaRPr lang="en-US" dirty="0"/>
        </a:p>
      </dgm:t>
    </dgm:pt>
    <dgm:pt modelId="{FDF8FDEA-EBC2-49BF-8279-8CA4670C2067}" type="parTrans" cxnId="{32901A4C-CF66-4ACE-83AE-A728E7B953C2}">
      <dgm:prSet/>
      <dgm:spPr/>
      <dgm:t>
        <a:bodyPr/>
        <a:lstStyle/>
        <a:p>
          <a:endParaRPr lang="en-US"/>
        </a:p>
      </dgm:t>
    </dgm:pt>
    <dgm:pt modelId="{869DE727-FDDF-4FEF-9FF8-016C25760C5D}" type="sibTrans" cxnId="{32901A4C-CF66-4ACE-83AE-A728E7B953C2}">
      <dgm:prSet/>
      <dgm:spPr/>
      <dgm:t>
        <a:bodyPr/>
        <a:lstStyle/>
        <a:p>
          <a:endParaRPr lang="en-US"/>
        </a:p>
      </dgm:t>
    </dgm:pt>
    <dgm:pt modelId="{C082EA51-A8E7-4905-B601-EA0656D30774}">
      <dgm:prSet>
        <dgm:style>
          <a:lnRef idx="1">
            <a:schemeClr val="accent3"/>
          </a:lnRef>
          <a:fillRef idx="2">
            <a:schemeClr val="accent3"/>
          </a:fillRef>
          <a:effectRef idx="1">
            <a:schemeClr val="accent3"/>
          </a:effectRef>
          <a:fontRef idx="minor">
            <a:schemeClr val="dk1"/>
          </a:fontRef>
        </dgm:style>
      </dgm:prSet>
      <dgm:spPr/>
      <dgm:t>
        <a:bodyPr/>
        <a:lstStyle/>
        <a:p>
          <a:r>
            <a:rPr lang="en-US" dirty="0" smtClean="0"/>
            <a:t>Department submits a “Spot Buy” Purchase Requisition</a:t>
          </a:r>
          <a:endParaRPr lang="en-US" dirty="0"/>
        </a:p>
      </dgm:t>
    </dgm:pt>
    <dgm:pt modelId="{BC55EAAA-5D61-4F60-9102-A9AFE9696526}" type="parTrans" cxnId="{919231C4-8A97-4883-9C38-6BCF4810527B}">
      <dgm:prSet/>
      <dgm:spPr/>
      <dgm:t>
        <a:bodyPr/>
        <a:lstStyle/>
        <a:p>
          <a:endParaRPr lang="en-US"/>
        </a:p>
      </dgm:t>
    </dgm:pt>
    <dgm:pt modelId="{17C52D00-D949-46F6-9D85-FAAC18D48BB1}" type="sibTrans" cxnId="{919231C4-8A97-4883-9C38-6BCF4810527B}">
      <dgm:prSet/>
      <dgm:spPr/>
      <dgm:t>
        <a:bodyPr/>
        <a:lstStyle/>
        <a:p>
          <a:endParaRPr lang="en-US"/>
        </a:p>
      </dgm:t>
    </dgm:pt>
    <dgm:pt modelId="{80E826A3-F12C-4A7A-AC24-ADCC43936970}">
      <dgm:prSet>
        <dgm:style>
          <a:lnRef idx="1">
            <a:schemeClr val="accent3"/>
          </a:lnRef>
          <a:fillRef idx="2">
            <a:schemeClr val="accent3"/>
          </a:fillRef>
          <a:effectRef idx="1">
            <a:schemeClr val="accent3"/>
          </a:effectRef>
          <a:fontRef idx="minor">
            <a:schemeClr val="dk1"/>
          </a:fontRef>
        </dgm:style>
      </dgm:prSet>
      <dgm:spPr/>
      <dgm:t>
        <a:bodyPr/>
        <a:lstStyle/>
        <a:p>
          <a:r>
            <a:rPr lang="en-US" dirty="0" smtClean="0"/>
            <a:t>End-user receives goods/services from Supplier</a:t>
          </a:r>
          <a:endParaRPr lang="en-US" dirty="0"/>
        </a:p>
      </dgm:t>
    </dgm:pt>
    <dgm:pt modelId="{F1C70AE4-DBCA-4873-A36F-414EB2F12F00}" type="parTrans" cxnId="{760F4DAF-CB02-4EDA-8B6C-521A8F2360E6}">
      <dgm:prSet/>
      <dgm:spPr/>
      <dgm:t>
        <a:bodyPr/>
        <a:lstStyle/>
        <a:p>
          <a:endParaRPr lang="en-US"/>
        </a:p>
      </dgm:t>
    </dgm:pt>
    <dgm:pt modelId="{0FF3C5C4-1F45-42EB-9188-0292C046A6EE}" type="sibTrans" cxnId="{760F4DAF-CB02-4EDA-8B6C-521A8F2360E6}">
      <dgm:prSet/>
      <dgm:spPr/>
      <dgm:t>
        <a:bodyPr/>
        <a:lstStyle/>
        <a:p>
          <a:endParaRPr lang="en-US"/>
        </a:p>
      </dgm:t>
    </dgm:pt>
    <dgm:pt modelId="{3FC06B41-3CD2-4264-8F76-D2978E1308A9}">
      <dgm:prSet>
        <dgm:style>
          <a:lnRef idx="1">
            <a:schemeClr val="accent3"/>
          </a:lnRef>
          <a:fillRef idx="2">
            <a:schemeClr val="accent3"/>
          </a:fillRef>
          <a:effectRef idx="1">
            <a:schemeClr val="accent3"/>
          </a:effectRef>
          <a:fontRef idx="minor">
            <a:schemeClr val="dk1"/>
          </a:fontRef>
        </dgm:style>
      </dgm:prSet>
      <dgm:spPr/>
      <dgm:t>
        <a:bodyPr/>
        <a:lstStyle/>
        <a:p>
          <a:r>
            <a:rPr lang="en-US" dirty="0" smtClean="0"/>
            <a:t>Accounts Payable issues payment</a:t>
          </a:r>
          <a:endParaRPr lang="en-US" dirty="0"/>
        </a:p>
      </dgm:t>
    </dgm:pt>
    <dgm:pt modelId="{8FBBCACD-2620-4CF8-86FC-3D89612EBE00}" type="parTrans" cxnId="{37A27ECB-43D1-4CCF-9906-B6E57EDA116D}">
      <dgm:prSet/>
      <dgm:spPr/>
      <dgm:t>
        <a:bodyPr/>
        <a:lstStyle/>
        <a:p>
          <a:endParaRPr lang="en-US"/>
        </a:p>
      </dgm:t>
    </dgm:pt>
    <dgm:pt modelId="{92E91CEF-25E6-4A24-AAF3-A51B89D40164}" type="sibTrans" cxnId="{37A27ECB-43D1-4CCF-9906-B6E57EDA116D}">
      <dgm:prSet/>
      <dgm:spPr/>
      <dgm:t>
        <a:bodyPr/>
        <a:lstStyle/>
        <a:p>
          <a:endParaRPr lang="en-US"/>
        </a:p>
      </dgm:t>
    </dgm:pt>
    <dgm:pt modelId="{0EA23292-85CF-446C-9FEC-CC5B67B1CFF6}">
      <dgm:prSet>
        <dgm:style>
          <a:lnRef idx="1">
            <a:schemeClr val="accent3"/>
          </a:lnRef>
          <a:fillRef idx="2">
            <a:schemeClr val="accent3"/>
          </a:fillRef>
          <a:effectRef idx="1">
            <a:schemeClr val="accent3"/>
          </a:effectRef>
          <a:fontRef idx="minor">
            <a:schemeClr val="dk1"/>
          </a:fontRef>
        </dgm:style>
      </dgm:prSet>
      <dgm:spPr/>
      <dgm:t>
        <a:bodyPr/>
        <a:lstStyle/>
        <a:p>
          <a:r>
            <a:rPr lang="en-US" dirty="0" smtClean="0"/>
            <a:t>CIT receives invoice</a:t>
          </a:r>
          <a:endParaRPr lang="en-US" dirty="0"/>
        </a:p>
      </dgm:t>
    </dgm:pt>
    <dgm:pt modelId="{E57CE9AF-C1B4-4F01-9D21-D0712113BBDB}" type="parTrans" cxnId="{41B4D409-17A2-44FD-8CFB-074D912D6A90}">
      <dgm:prSet/>
      <dgm:spPr/>
      <dgm:t>
        <a:bodyPr/>
        <a:lstStyle/>
        <a:p>
          <a:endParaRPr lang="en-US"/>
        </a:p>
      </dgm:t>
    </dgm:pt>
    <dgm:pt modelId="{8355CBD4-9E43-4999-B5CE-047F42698899}" type="sibTrans" cxnId="{41B4D409-17A2-44FD-8CFB-074D912D6A90}">
      <dgm:prSet/>
      <dgm:spPr/>
      <dgm:t>
        <a:bodyPr/>
        <a:lstStyle/>
        <a:p>
          <a:endParaRPr lang="en-US"/>
        </a:p>
      </dgm:t>
    </dgm:pt>
    <dgm:pt modelId="{CCFF43D6-67C3-4302-8F24-0962443F4F43}" type="pres">
      <dgm:prSet presAssocID="{8D48701B-3809-4F62-8C7D-0CCFFAA2F340}" presName="Name0" presStyleCnt="0">
        <dgm:presLayoutVars>
          <dgm:dir/>
          <dgm:resizeHandles val="exact"/>
        </dgm:presLayoutVars>
      </dgm:prSet>
      <dgm:spPr/>
    </dgm:pt>
    <dgm:pt modelId="{D35A6514-AA32-446C-A8A1-D52E429CEE85}" type="pres">
      <dgm:prSet presAssocID="{52BE0E63-AAAD-4659-B5F6-D143A2BE9680}" presName="node" presStyleLbl="node1" presStyleIdx="0" presStyleCnt="7">
        <dgm:presLayoutVars>
          <dgm:bulletEnabled val="1"/>
        </dgm:presLayoutVars>
      </dgm:prSet>
      <dgm:spPr/>
      <dgm:t>
        <a:bodyPr/>
        <a:lstStyle/>
        <a:p>
          <a:endParaRPr lang="en-US"/>
        </a:p>
      </dgm:t>
    </dgm:pt>
    <dgm:pt modelId="{D1E7B947-C3BC-4267-9767-38AEEF5FA5EA}" type="pres">
      <dgm:prSet presAssocID="{585A5962-07F6-4FEB-B5A8-DA421B653686}" presName="sibTrans" presStyleLbl="sibTrans2D1" presStyleIdx="0" presStyleCnt="6"/>
      <dgm:spPr/>
      <dgm:t>
        <a:bodyPr/>
        <a:lstStyle/>
        <a:p>
          <a:endParaRPr lang="en-US"/>
        </a:p>
      </dgm:t>
    </dgm:pt>
    <dgm:pt modelId="{7F998DC5-7735-433E-AFC4-88CA7FE6F2D0}" type="pres">
      <dgm:prSet presAssocID="{585A5962-07F6-4FEB-B5A8-DA421B653686}" presName="connectorText" presStyleLbl="sibTrans2D1" presStyleIdx="0" presStyleCnt="6"/>
      <dgm:spPr/>
      <dgm:t>
        <a:bodyPr/>
        <a:lstStyle/>
        <a:p>
          <a:endParaRPr lang="en-US"/>
        </a:p>
      </dgm:t>
    </dgm:pt>
    <dgm:pt modelId="{22202FA0-E787-4633-A5F8-639DB0010FC6}" type="pres">
      <dgm:prSet presAssocID="{242DBE6F-F181-42C5-A453-7D002518BBA2}" presName="node" presStyleLbl="node1" presStyleIdx="1" presStyleCnt="7">
        <dgm:presLayoutVars>
          <dgm:bulletEnabled val="1"/>
        </dgm:presLayoutVars>
      </dgm:prSet>
      <dgm:spPr/>
      <dgm:t>
        <a:bodyPr/>
        <a:lstStyle/>
        <a:p>
          <a:endParaRPr lang="en-US"/>
        </a:p>
      </dgm:t>
    </dgm:pt>
    <dgm:pt modelId="{6825C8E0-D859-4E19-A5C8-C4E6BFF2525C}" type="pres">
      <dgm:prSet presAssocID="{21A0E3B4-F8D3-4C86-BBFC-39EB1712FF67}" presName="sibTrans" presStyleLbl="sibTrans2D1" presStyleIdx="1" presStyleCnt="6"/>
      <dgm:spPr/>
      <dgm:t>
        <a:bodyPr/>
        <a:lstStyle/>
        <a:p>
          <a:endParaRPr lang="en-US"/>
        </a:p>
      </dgm:t>
    </dgm:pt>
    <dgm:pt modelId="{5C97F1AE-D25A-4C1D-BC0D-D9D61E2A939B}" type="pres">
      <dgm:prSet presAssocID="{21A0E3B4-F8D3-4C86-BBFC-39EB1712FF67}" presName="connectorText" presStyleLbl="sibTrans2D1" presStyleIdx="1" presStyleCnt="6"/>
      <dgm:spPr/>
      <dgm:t>
        <a:bodyPr/>
        <a:lstStyle/>
        <a:p>
          <a:endParaRPr lang="en-US"/>
        </a:p>
      </dgm:t>
    </dgm:pt>
    <dgm:pt modelId="{AE7A5153-FD01-4391-8965-566412CDA6D0}" type="pres">
      <dgm:prSet presAssocID="{C082EA51-A8E7-4905-B601-EA0656D30774}" presName="node" presStyleLbl="node1" presStyleIdx="2" presStyleCnt="7">
        <dgm:presLayoutVars>
          <dgm:bulletEnabled val="1"/>
        </dgm:presLayoutVars>
      </dgm:prSet>
      <dgm:spPr/>
      <dgm:t>
        <a:bodyPr/>
        <a:lstStyle/>
        <a:p>
          <a:endParaRPr lang="en-US"/>
        </a:p>
      </dgm:t>
    </dgm:pt>
    <dgm:pt modelId="{0F707A82-31A2-45CE-BF67-DDE7F4A9BDF2}" type="pres">
      <dgm:prSet presAssocID="{17C52D00-D949-46F6-9D85-FAAC18D48BB1}" presName="sibTrans" presStyleLbl="sibTrans2D1" presStyleIdx="2" presStyleCnt="6"/>
      <dgm:spPr/>
      <dgm:t>
        <a:bodyPr/>
        <a:lstStyle/>
        <a:p>
          <a:endParaRPr lang="en-US"/>
        </a:p>
      </dgm:t>
    </dgm:pt>
    <dgm:pt modelId="{5C77D36D-1D5C-4808-B30E-9EC4B0DFBAE7}" type="pres">
      <dgm:prSet presAssocID="{17C52D00-D949-46F6-9D85-FAAC18D48BB1}" presName="connectorText" presStyleLbl="sibTrans2D1" presStyleIdx="2" presStyleCnt="6"/>
      <dgm:spPr/>
      <dgm:t>
        <a:bodyPr/>
        <a:lstStyle/>
        <a:p>
          <a:endParaRPr lang="en-US"/>
        </a:p>
      </dgm:t>
    </dgm:pt>
    <dgm:pt modelId="{744C72AC-D13F-4D2D-844C-1E6A543C3CF8}" type="pres">
      <dgm:prSet presAssocID="{6C83088E-D6D0-458E-A2FE-33019BB0CC3A}" presName="node" presStyleLbl="node1" presStyleIdx="3" presStyleCnt="7">
        <dgm:presLayoutVars>
          <dgm:bulletEnabled val="1"/>
        </dgm:presLayoutVars>
      </dgm:prSet>
      <dgm:spPr/>
      <dgm:t>
        <a:bodyPr/>
        <a:lstStyle/>
        <a:p>
          <a:endParaRPr lang="en-US"/>
        </a:p>
      </dgm:t>
    </dgm:pt>
    <dgm:pt modelId="{1D261EA9-AF90-4444-99B3-244170247493}" type="pres">
      <dgm:prSet presAssocID="{869DE727-FDDF-4FEF-9FF8-016C25760C5D}" presName="sibTrans" presStyleLbl="sibTrans2D1" presStyleIdx="3" presStyleCnt="6"/>
      <dgm:spPr/>
      <dgm:t>
        <a:bodyPr/>
        <a:lstStyle/>
        <a:p>
          <a:endParaRPr lang="en-US"/>
        </a:p>
      </dgm:t>
    </dgm:pt>
    <dgm:pt modelId="{206EC8F8-71C4-4D27-959D-672F2AA3BFA6}" type="pres">
      <dgm:prSet presAssocID="{869DE727-FDDF-4FEF-9FF8-016C25760C5D}" presName="connectorText" presStyleLbl="sibTrans2D1" presStyleIdx="3" presStyleCnt="6"/>
      <dgm:spPr/>
      <dgm:t>
        <a:bodyPr/>
        <a:lstStyle/>
        <a:p>
          <a:endParaRPr lang="en-US"/>
        </a:p>
      </dgm:t>
    </dgm:pt>
    <dgm:pt modelId="{8E608063-6082-4817-AA11-A3738E3DEF22}" type="pres">
      <dgm:prSet presAssocID="{80E826A3-F12C-4A7A-AC24-ADCC43936970}" presName="node" presStyleLbl="node1" presStyleIdx="4" presStyleCnt="7">
        <dgm:presLayoutVars>
          <dgm:bulletEnabled val="1"/>
        </dgm:presLayoutVars>
      </dgm:prSet>
      <dgm:spPr/>
      <dgm:t>
        <a:bodyPr/>
        <a:lstStyle/>
        <a:p>
          <a:endParaRPr lang="en-US"/>
        </a:p>
      </dgm:t>
    </dgm:pt>
    <dgm:pt modelId="{E157986C-3875-4878-B7CF-3D7B27B73315}" type="pres">
      <dgm:prSet presAssocID="{0FF3C5C4-1F45-42EB-9188-0292C046A6EE}" presName="sibTrans" presStyleLbl="sibTrans2D1" presStyleIdx="4" presStyleCnt="6"/>
      <dgm:spPr/>
      <dgm:t>
        <a:bodyPr/>
        <a:lstStyle/>
        <a:p>
          <a:endParaRPr lang="en-US"/>
        </a:p>
      </dgm:t>
    </dgm:pt>
    <dgm:pt modelId="{29606766-013F-4B4F-881D-E8A650FEE1E7}" type="pres">
      <dgm:prSet presAssocID="{0FF3C5C4-1F45-42EB-9188-0292C046A6EE}" presName="connectorText" presStyleLbl="sibTrans2D1" presStyleIdx="4" presStyleCnt="6"/>
      <dgm:spPr/>
      <dgm:t>
        <a:bodyPr/>
        <a:lstStyle/>
        <a:p>
          <a:endParaRPr lang="en-US"/>
        </a:p>
      </dgm:t>
    </dgm:pt>
    <dgm:pt modelId="{4737807D-E305-43B6-B353-20B5930F32F8}" type="pres">
      <dgm:prSet presAssocID="{0EA23292-85CF-446C-9FEC-CC5B67B1CFF6}" presName="node" presStyleLbl="node1" presStyleIdx="5" presStyleCnt="7">
        <dgm:presLayoutVars>
          <dgm:bulletEnabled val="1"/>
        </dgm:presLayoutVars>
      </dgm:prSet>
      <dgm:spPr/>
      <dgm:t>
        <a:bodyPr/>
        <a:lstStyle/>
        <a:p>
          <a:endParaRPr lang="en-US"/>
        </a:p>
      </dgm:t>
    </dgm:pt>
    <dgm:pt modelId="{F7E30619-7138-4FF4-9A5C-D64FCD567B18}" type="pres">
      <dgm:prSet presAssocID="{8355CBD4-9E43-4999-B5CE-047F42698899}" presName="sibTrans" presStyleLbl="sibTrans2D1" presStyleIdx="5" presStyleCnt="6"/>
      <dgm:spPr/>
      <dgm:t>
        <a:bodyPr/>
        <a:lstStyle/>
        <a:p>
          <a:endParaRPr lang="en-US"/>
        </a:p>
      </dgm:t>
    </dgm:pt>
    <dgm:pt modelId="{50970E01-E7AD-4072-BBD2-25A9349DA0C2}" type="pres">
      <dgm:prSet presAssocID="{8355CBD4-9E43-4999-B5CE-047F42698899}" presName="connectorText" presStyleLbl="sibTrans2D1" presStyleIdx="5" presStyleCnt="6"/>
      <dgm:spPr/>
      <dgm:t>
        <a:bodyPr/>
        <a:lstStyle/>
        <a:p>
          <a:endParaRPr lang="en-US"/>
        </a:p>
      </dgm:t>
    </dgm:pt>
    <dgm:pt modelId="{DDACA248-B8C0-47E9-BDE0-B9F8372C4FA3}" type="pres">
      <dgm:prSet presAssocID="{3FC06B41-3CD2-4264-8F76-D2978E1308A9}" presName="node" presStyleLbl="node1" presStyleIdx="6" presStyleCnt="7">
        <dgm:presLayoutVars>
          <dgm:bulletEnabled val="1"/>
        </dgm:presLayoutVars>
      </dgm:prSet>
      <dgm:spPr/>
      <dgm:t>
        <a:bodyPr/>
        <a:lstStyle/>
        <a:p>
          <a:endParaRPr lang="en-US"/>
        </a:p>
      </dgm:t>
    </dgm:pt>
  </dgm:ptLst>
  <dgm:cxnLst>
    <dgm:cxn modelId="{F0FAE0DF-6583-4613-8780-A87EE5033A12}" type="presOf" srcId="{17C52D00-D949-46F6-9D85-FAAC18D48BB1}" destId="{5C77D36D-1D5C-4808-B30E-9EC4B0DFBAE7}" srcOrd="1" destOrd="0" presId="urn:microsoft.com/office/officeart/2005/8/layout/process1"/>
    <dgm:cxn modelId="{A7EEBB76-1890-48FA-8BC4-B9B461206651}" type="presOf" srcId="{585A5962-07F6-4FEB-B5A8-DA421B653686}" destId="{7F998DC5-7735-433E-AFC4-88CA7FE6F2D0}" srcOrd="1" destOrd="0" presId="urn:microsoft.com/office/officeart/2005/8/layout/process1"/>
    <dgm:cxn modelId="{CDCB1365-B9ED-42AD-B9A0-2744EBC71F81}" type="presOf" srcId="{6C83088E-D6D0-458E-A2FE-33019BB0CC3A}" destId="{744C72AC-D13F-4D2D-844C-1E6A543C3CF8}" srcOrd="0" destOrd="0" presId="urn:microsoft.com/office/officeart/2005/8/layout/process1"/>
    <dgm:cxn modelId="{32901A4C-CF66-4ACE-83AE-A728E7B953C2}" srcId="{8D48701B-3809-4F62-8C7D-0CCFFAA2F340}" destId="{6C83088E-D6D0-458E-A2FE-33019BB0CC3A}" srcOrd="3" destOrd="0" parTransId="{FDF8FDEA-EBC2-49BF-8279-8CA4670C2067}" sibTransId="{869DE727-FDDF-4FEF-9FF8-016C25760C5D}"/>
    <dgm:cxn modelId="{6F6EAFB9-D537-41AE-97EC-8CC6D21E3725}" type="presOf" srcId="{8355CBD4-9E43-4999-B5CE-047F42698899}" destId="{F7E30619-7138-4FF4-9A5C-D64FCD567B18}" srcOrd="0" destOrd="0" presId="urn:microsoft.com/office/officeart/2005/8/layout/process1"/>
    <dgm:cxn modelId="{37A27ECB-43D1-4CCF-9906-B6E57EDA116D}" srcId="{8D48701B-3809-4F62-8C7D-0CCFFAA2F340}" destId="{3FC06B41-3CD2-4264-8F76-D2978E1308A9}" srcOrd="6" destOrd="0" parTransId="{8FBBCACD-2620-4CF8-86FC-3D89612EBE00}" sibTransId="{92E91CEF-25E6-4A24-AAF3-A51B89D40164}"/>
    <dgm:cxn modelId="{8980D6CF-3558-4E1F-9297-C5958816EEF2}" type="presOf" srcId="{8D48701B-3809-4F62-8C7D-0CCFFAA2F340}" destId="{CCFF43D6-67C3-4302-8F24-0962443F4F43}" srcOrd="0" destOrd="0" presId="urn:microsoft.com/office/officeart/2005/8/layout/process1"/>
    <dgm:cxn modelId="{7B0D4052-9461-48BD-849C-935289E59412}" type="presOf" srcId="{17C52D00-D949-46F6-9D85-FAAC18D48BB1}" destId="{0F707A82-31A2-45CE-BF67-DDE7F4A9BDF2}" srcOrd="0" destOrd="0" presId="urn:microsoft.com/office/officeart/2005/8/layout/process1"/>
    <dgm:cxn modelId="{625CB23C-8744-48E2-BDE5-5D6B9644B2BE}" type="presOf" srcId="{8355CBD4-9E43-4999-B5CE-047F42698899}" destId="{50970E01-E7AD-4072-BBD2-25A9349DA0C2}" srcOrd="1" destOrd="0" presId="urn:microsoft.com/office/officeart/2005/8/layout/process1"/>
    <dgm:cxn modelId="{1AACD734-6441-409B-9FAB-29EB0112855F}" type="presOf" srcId="{80E826A3-F12C-4A7A-AC24-ADCC43936970}" destId="{8E608063-6082-4817-AA11-A3738E3DEF22}" srcOrd="0" destOrd="0" presId="urn:microsoft.com/office/officeart/2005/8/layout/process1"/>
    <dgm:cxn modelId="{F52A3DD1-8BDE-4AAF-869E-1FCD3A745298}" type="presOf" srcId="{242DBE6F-F181-42C5-A453-7D002518BBA2}" destId="{22202FA0-E787-4633-A5F8-639DB0010FC6}" srcOrd="0" destOrd="0" presId="urn:microsoft.com/office/officeart/2005/8/layout/process1"/>
    <dgm:cxn modelId="{9DF3B378-9FA3-4828-9031-DE275FED0244}" type="presOf" srcId="{0FF3C5C4-1F45-42EB-9188-0292C046A6EE}" destId="{E157986C-3875-4878-B7CF-3D7B27B73315}" srcOrd="0" destOrd="0" presId="urn:microsoft.com/office/officeart/2005/8/layout/process1"/>
    <dgm:cxn modelId="{9EA877C2-B5A6-4789-84C4-88039DD572EE}" type="presOf" srcId="{52BE0E63-AAAD-4659-B5F6-D143A2BE9680}" destId="{D35A6514-AA32-446C-A8A1-D52E429CEE85}" srcOrd="0" destOrd="0" presId="urn:microsoft.com/office/officeart/2005/8/layout/process1"/>
    <dgm:cxn modelId="{8C0628B5-2DBA-4119-817B-D144114A06B0}" type="presOf" srcId="{585A5962-07F6-4FEB-B5A8-DA421B653686}" destId="{D1E7B947-C3BC-4267-9767-38AEEF5FA5EA}" srcOrd="0" destOrd="0" presId="urn:microsoft.com/office/officeart/2005/8/layout/process1"/>
    <dgm:cxn modelId="{BBDB155E-F7EE-4B3E-9BE1-AB4F78CE240D}" type="presOf" srcId="{C082EA51-A8E7-4905-B601-EA0656D30774}" destId="{AE7A5153-FD01-4391-8965-566412CDA6D0}" srcOrd="0" destOrd="0" presId="urn:microsoft.com/office/officeart/2005/8/layout/process1"/>
    <dgm:cxn modelId="{AB848CD8-AE5F-47F7-B277-7FC2367CFEE2}" srcId="{8D48701B-3809-4F62-8C7D-0CCFFAA2F340}" destId="{242DBE6F-F181-42C5-A453-7D002518BBA2}" srcOrd="1" destOrd="0" parTransId="{FFB8A1BF-C7B2-48F2-AE36-8D63603D1348}" sibTransId="{21A0E3B4-F8D3-4C86-BBFC-39EB1712FF67}"/>
    <dgm:cxn modelId="{4BBF9173-5C53-4CE2-ACA7-8BF354FB876E}" type="presOf" srcId="{0FF3C5C4-1F45-42EB-9188-0292C046A6EE}" destId="{29606766-013F-4B4F-881D-E8A650FEE1E7}" srcOrd="1" destOrd="0" presId="urn:microsoft.com/office/officeart/2005/8/layout/process1"/>
    <dgm:cxn modelId="{586F8C18-8B70-4693-96CA-2F774002B1FE}" type="presOf" srcId="{21A0E3B4-F8D3-4C86-BBFC-39EB1712FF67}" destId="{5C97F1AE-D25A-4C1D-BC0D-D9D61E2A939B}" srcOrd="1" destOrd="0" presId="urn:microsoft.com/office/officeart/2005/8/layout/process1"/>
    <dgm:cxn modelId="{0DEC1393-5146-4730-96FA-BD3E4C0B67BB}" type="presOf" srcId="{3FC06B41-3CD2-4264-8F76-D2978E1308A9}" destId="{DDACA248-B8C0-47E9-BDE0-B9F8372C4FA3}" srcOrd="0" destOrd="0" presId="urn:microsoft.com/office/officeart/2005/8/layout/process1"/>
    <dgm:cxn modelId="{C4E0A40F-B11A-4280-AB69-38939688DCC2}" type="presOf" srcId="{21A0E3B4-F8D3-4C86-BBFC-39EB1712FF67}" destId="{6825C8E0-D859-4E19-A5C8-C4E6BFF2525C}" srcOrd="0" destOrd="0" presId="urn:microsoft.com/office/officeart/2005/8/layout/process1"/>
    <dgm:cxn modelId="{760F4DAF-CB02-4EDA-8B6C-521A8F2360E6}" srcId="{8D48701B-3809-4F62-8C7D-0CCFFAA2F340}" destId="{80E826A3-F12C-4A7A-AC24-ADCC43936970}" srcOrd="4" destOrd="0" parTransId="{F1C70AE4-DBCA-4873-A36F-414EB2F12F00}" sibTransId="{0FF3C5C4-1F45-42EB-9188-0292C046A6EE}"/>
    <dgm:cxn modelId="{919231C4-8A97-4883-9C38-6BCF4810527B}" srcId="{8D48701B-3809-4F62-8C7D-0CCFFAA2F340}" destId="{C082EA51-A8E7-4905-B601-EA0656D30774}" srcOrd="2" destOrd="0" parTransId="{BC55EAAA-5D61-4F60-9102-A9AFE9696526}" sibTransId="{17C52D00-D949-46F6-9D85-FAAC18D48BB1}"/>
    <dgm:cxn modelId="{9F934A2E-2D69-4A08-A176-B5FEE5A3E9C3}" type="presOf" srcId="{869DE727-FDDF-4FEF-9FF8-016C25760C5D}" destId="{1D261EA9-AF90-4444-99B3-244170247493}" srcOrd="0" destOrd="0" presId="urn:microsoft.com/office/officeart/2005/8/layout/process1"/>
    <dgm:cxn modelId="{5959A7F0-37E0-4366-A3B3-88F8D10BB742}" type="presOf" srcId="{0EA23292-85CF-446C-9FEC-CC5B67B1CFF6}" destId="{4737807D-E305-43B6-B353-20B5930F32F8}" srcOrd="0" destOrd="0" presId="urn:microsoft.com/office/officeart/2005/8/layout/process1"/>
    <dgm:cxn modelId="{311F61DE-284D-4F1A-97D8-82CE61A8EF01}" type="presOf" srcId="{869DE727-FDDF-4FEF-9FF8-016C25760C5D}" destId="{206EC8F8-71C4-4D27-959D-672F2AA3BFA6}" srcOrd="1" destOrd="0" presId="urn:microsoft.com/office/officeart/2005/8/layout/process1"/>
    <dgm:cxn modelId="{41B4D409-17A2-44FD-8CFB-074D912D6A90}" srcId="{8D48701B-3809-4F62-8C7D-0CCFFAA2F340}" destId="{0EA23292-85CF-446C-9FEC-CC5B67B1CFF6}" srcOrd="5" destOrd="0" parTransId="{E57CE9AF-C1B4-4F01-9D21-D0712113BBDB}" sibTransId="{8355CBD4-9E43-4999-B5CE-047F42698899}"/>
    <dgm:cxn modelId="{2505144D-F17B-4FCD-852D-F219A6C5C3CE}" srcId="{8D48701B-3809-4F62-8C7D-0CCFFAA2F340}" destId="{52BE0E63-AAAD-4659-B5F6-D143A2BE9680}" srcOrd="0" destOrd="0" parTransId="{E9FCA5F8-9413-4198-8EF1-9A630A242694}" sibTransId="{585A5962-07F6-4FEB-B5A8-DA421B653686}"/>
    <dgm:cxn modelId="{1F7E209B-F7F8-4B60-8AC3-B484BA0A4860}" type="presParOf" srcId="{CCFF43D6-67C3-4302-8F24-0962443F4F43}" destId="{D35A6514-AA32-446C-A8A1-D52E429CEE85}" srcOrd="0" destOrd="0" presId="urn:microsoft.com/office/officeart/2005/8/layout/process1"/>
    <dgm:cxn modelId="{C26B42EC-4DD8-4217-B8A4-F33F17DEA439}" type="presParOf" srcId="{CCFF43D6-67C3-4302-8F24-0962443F4F43}" destId="{D1E7B947-C3BC-4267-9767-38AEEF5FA5EA}" srcOrd="1" destOrd="0" presId="urn:microsoft.com/office/officeart/2005/8/layout/process1"/>
    <dgm:cxn modelId="{E3324452-1C19-4281-82A8-B56283AE75FF}" type="presParOf" srcId="{D1E7B947-C3BC-4267-9767-38AEEF5FA5EA}" destId="{7F998DC5-7735-433E-AFC4-88CA7FE6F2D0}" srcOrd="0" destOrd="0" presId="urn:microsoft.com/office/officeart/2005/8/layout/process1"/>
    <dgm:cxn modelId="{C2058C2F-04DC-4403-BA0C-DF74DAF9D60D}" type="presParOf" srcId="{CCFF43D6-67C3-4302-8F24-0962443F4F43}" destId="{22202FA0-E787-4633-A5F8-639DB0010FC6}" srcOrd="2" destOrd="0" presId="urn:microsoft.com/office/officeart/2005/8/layout/process1"/>
    <dgm:cxn modelId="{4E53E519-F07B-4C4A-A514-2870DDDC3AB2}" type="presParOf" srcId="{CCFF43D6-67C3-4302-8F24-0962443F4F43}" destId="{6825C8E0-D859-4E19-A5C8-C4E6BFF2525C}" srcOrd="3" destOrd="0" presId="urn:microsoft.com/office/officeart/2005/8/layout/process1"/>
    <dgm:cxn modelId="{35D5C31A-2675-4462-90C5-B40851D8E2C0}" type="presParOf" srcId="{6825C8E0-D859-4E19-A5C8-C4E6BFF2525C}" destId="{5C97F1AE-D25A-4C1D-BC0D-D9D61E2A939B}" srcOrd="0" destOrd="0" presId="urn:microsoft.com/office/officeart/2005/8/layout/process1"/>
    <dgm:cxn modelId="{77EDAB7F-19CD-45C2-86A0-1F7FF2A71BA7}" type="presParOf" srcId="{CCFF43D6-67C3-4302-8F24-0962443F4F43}" destId="{AE7A5153-FD01-4391-8965-566412CDA6D0}" srcOrd="4" destOrd="0" presId="urn:microsoft.com/office/officeart/2005/8/layout/process1"/>
    <dgm:cxn modelId="{783EB422-56C4-4CEA-8BF3-688EB1D79641}" type="presParOf" srcId="{CCFF43D6-67C3-4302-8F24-0962443F4F43}" destId="{0F707A82-31A2-45CE-BF67-DDE7F4A9BDF2}" srcOrd="5" destOrd="0" presId="urn:microsoft.com/office/officeart/2005/8/layout/process1"/>
    <dgm:cxn modelId="{B863578B-8559-4B5A-9D3F-15A07AA0C895}" type="presParOf" srcId="{0F707A82-31A2-45CE-BF67-DDE7F4A9BDF2}" destId="{5C77D36D-1D5C-4808-B30E-9EC4B0DFBAE7}" srcOrd="0" destOrd="0" presId="urn:microsoft.com/office/officeart/2005/8/layout/process1"/>
    <dgm:cxn modelId="{4DE5A6B3-3EC2-45C3-8C39-10B3809C774B}" type="presParOf" srcId="{CCFF43D6-67C3-4302-8F24-0962443F4F43}" destId="{744C72AC-D13F-4D2D-844C-1E6A543C3CF8}" srcOrd="6" destOrd="0" presId="urn:microsoft.com/office/officeart/2005/8/layout/process1"/>
    <dgm:cxn modelId="{A8466389-1021-490A-9347-F101E6DDE389}" type="presParOf" srcId="{CCFF43D6-67C3-4302-8F24-0962443F4F43}" destId="{1D261EA9-AF90-4444-99B3-244170247493}" srcOrd="7" destOrd="0" presId="urn:microsoft.com/office/officeart/2005/8/layout/process1"/>
    <dgm:cxn modelId="{3B313991-653A-49EE-877F-B43B644D642C}" type="presParOf" srcId="{1D261EA9-AF90-4444-99B3-244170247493}" destId="{206EC8F8-71C4-4D27-959D-672F2AA3BFA6}" srcOrd="0" destOrd="0" presId="urn:microsoft.com/office/officeart/2005/8/layout/process1"/>
    <dgm:cxn modelId="{3BD96DE6-2F9E-4B54-AE83-345C6D7F3356}" type="presParOf" srcId="{CCFF43D6-67C3-4302-8F24-0962443F4F43}" destId="{8E608063-6082-4817-AA11-A3738E3DEF22}" srcOrd="8" destOrd="0" presId="urn:microsoft.com/office/officeart/2005/8/layout/process1"/>
    <dgm:cxn modelId="{B045D228-864B-4772-8E3D-5E8C9FCA06AA}" type="presParOf" srcId="{CCFF43D6-67C3-4302-8F24-0962443F4F43}" destId="{E157986C-3875-4878-B7CF-3D7B27B73315}" srcOrd="9" destOrd="0" presId="urn:microsoft.com/office/officeart/2005/8/layout/process1"/>
    <dgm:cxn modelId="{01FA6E90-95D4-4D33-8B88-4A0D8FC4194D}" type="presParOf" srcId="{E157986C-3875-4878-B7CF-3D7B27B73315}" destId="{29606766-013F-4B4F-881D-E8A650FEE1E7}" srcOrd="0" destOrd="0" presId="urn:microsoft.com/office/officeart/2005/8/layout/process1"/>
    <dgm:cxn modelId="{C91E724A-9CE8-4653-94B9-08CADD551ED4}" type="presParOf" srcId="{CCFF43D6-67C3-4302-8F24-0962443F4F43}" destId="{4737807D-E305-43B6-B353-20B5930F32F8}" srcOrd="10" destOrd="0" presId="urn:microsoft.com/office/officeart/2005/8/layout/process1"/>
    <dgm:cxn modelId="{E9042B37-46E0-4A10-8A9E-3C6517CE5EAB}" type="presParOf" srcId="{CCFF43D6-67C3-4302-8F24-0962443F4F43}" destId="{F7E30619-7138-4FF4-9A5C-D64FCD567B18}" srcOrd="11" destOrd="0" presId="urn:microsoft.com/office/officeart/2005/8/layout/process1"/>
    <dgm:cxn modelId="{0AC5C40A-51AC-4888-8FF9-12CAEA92118B}" type="presParOf" srcId="{F7E30619-7138-4FF4-9A5C-D64FCD567B18}" destId="{50970E01-E7AD-4072-BBD2-25A9349DA0C2}" srcOrd="0" destOrd="0" presId="urn:microsoft.com/office/officeart/2005/8/layout/process1"/>
    <dgm:cxn modelId="{823351A6-C39E-420F-A44A-EC95DC200858}" type="presParOf" srcId="{CCFF43D6-67C3-4302-8F24-0962443F4F43}" destId="{DDACA248-B8C0-47E9-BDE0-B9F8372C4FA3}" srcOrd="12"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48701B-3809-4F62-8C7D-0CCFFAA2F340}" type="doc">
      <dgm:prSet loTypeId="urn:microsoft.com/office/officeart/2005/8/layout/process1" loCatId="process" qsTypeId="urn:microsoft.com/office/officeart/2005/8/quickstyle/simple1" qsCatId="simple" csTypeId="urn:microsoft.com/office/officeart/2005/8/colors/accent1_2" csCatId="accent1" phldr="1"/>
      <dgm:spPr/>
    </dgm:pt>
    <dgm:pt modelId="{52BE0E63-AAAD-4659-B5F6-D143A2BE9680}">
      <dgm:prSet phldrT="[Text]">
        <dgm:style>
          <a:lnRef idx="1">
            <a:schemeClr val="accent2"/>
          </a:lnRef>
          <a:fillRef idx="2">
            <a:schemeClr val="accent2"/>
          </a:fillRef>
          <a:effectRef idx="1">
            <a:schemeClr val="accent2"/>
          </a:effectRef>
          <a:fontRef idx="minor">
            <a:schemeClr val="dk1"/>
          </a:fontRef>
        </dgm:style>
      </dgm:prSet>
      <dgm:spPr>
        <a:gradFill flip="none" rotWithShape="0">
          <a:gsLst>
            <a:gs pos="0">
              <a:srgbClr val="FFFF66">
                <a:tint val="66000"/>
                <a:satMod val="160000"/>
              </a:srgbClr>
            </a:gs>
            <a:gs pos="50000">
              <a:srgbClr val="FFFF66">
                <a:tint val="44500"/>
                <a:satMod val="160000"/>
              </a:srgbClr>
            </a:gs>
            <a:gs pos="100000">
              <a:srgbClr val="FFFF66">
                <a:tint val="23500"/>
                <a:satMod val="160000"/>
              </a:srgbClr>
            </a:gs>
          </a:gsLst>
          <a:lin ang="16200000" scaled="1"/>
          <a:tileRect/>
        </a:gradFill>
        <a:ln>
          <a:solidFill>
            <a:srgbClr val="FFFF66"/>
          </a:solidFill>
        </a:ln>
      </dgm:spPr>
      <dgm:t>
        <a:bodyPr/>
        <a:lstStyle/>
        <a:p>
          <a:r>
            <a:rPr lang="en-US" dirty="0" smtClean="0"/>
            <a:t>End-user has a need</a:t>
          </a:r>
          <a:endParaRPr lang="en-US" dirty="0"/>
        </a:p>
      </dgm:t>
    </dgm:pt>
    <dgm:pt modelId="{E9FCA5F8-9413-4198-8EF1-9A630A242694}" type="parTrans" cxnId="{2505144D-F17B-4FCD-852D-F219A6C5C3CE}">
      <dgm:prSet/>
      <dgm:spPr/>
      <dgm:t>
        <a:bodyPr/>
        <a:lstStyle/>
        <a:p>
          <a:endParaRPr lang="en-US"/>
        </a:p>
      </dgm:t>
    </dgm:pt>
    <dgm:pt modelId="{585A5962-07F6-4FEB-B5A8-DA421B653686}" type="sibTrans" cxnId="{2505144D-F17B-4FCD-852D-F219A6C5C3CE}">
      <dgm:prSet/>
      <dgm:spPr/>
      <dgm:t>
        <a:bodyPr/>
        <a:lstStyle/>
        <a:p>
          <a:endParaRPr lang="en-US"/>
        </a:p>
      </dgm:t>
    </dgm:pt>
    <dgm:pt modelId="{242DBE6F-F181-42C5-A453-7D002518BBA2}">
      <dgm:prSet phldrT="[Text]">
        <dgm:style>
          <a:lnRef idx="1">
            <a:schemeClr val="accent2"/>
          </a:lnRef>
          <a:fillRef idx="2">
            <a:schemeClr val="accent2"/>
          </a:fillRef>
          <a:effectRef idx="1">
            <a:schemeClr val="accent2"/>
          </a:effectRef>
          <a:fontRef idx="minor">
            <a:schemeClr val="dk1"/>
          </a:fontRef>
        </dgm:style>
      </dgm:prSet>
      <dgm:spPr>
        <a:gradFill flip="none" rotWithShape="0">
          <a:gsLst>
            <a:gs pos="0">
              <a:srgbClr val="FFFF66">
                <a:tint val="66000"/>
                <a:satMod val="160000"/>
              </a:srgbClr>
            </a:gs>
            <a:gs pos="50000">
              <a:srgbClr val="FFFF66">
                <a:tint val="44500"/>
                <a:satMod val="160000"/>
              </a:srgbClr>
            </a:gs>
            <a:gs pos="100000">
              <a:srgbClr val="FFFF66">
                <a:tint val="23500"/>
                <a:satMod val="160000"/>
              </a:srgbClr>
            </a:gs>
          </a:gsLst>
          <a:lin ang="16200000" scaled="1"/>
          <a:tileRect/>
        </a:gradFill>
        <a:ln>
          <a:solidFill>
            <a:srgbClr val="FFFF66"/>
          </a:solidFill>
        </a:ln>
      </dgm:spPr>
      <dgm:t>
        <a:bodyPr/>
        <a:lstStyle/>
        <a:p>
          <a:r>
            <a:rPr lang="en-US" dirty="0" smtClean="0"/>
            <a:t>End-user takes possession of goods/services from Supplier (no contractual commitment )</a:t>
          </a:r>
          <a:endParaRPr lang="en-US" dirty="0"/>
        </a:p>
      </dgm:t>
    </dgm:pt>
    <dgm:pt modelId="{FFB8A1BF-C7B2-48F2-AE36-8D63603D1348}" type="parTrans" cxnId="{AB848CD8-AE5F-47F7-B277-7FC2367CFEE2}">
      <dgm:prSet/>
      <dgm:spPr/>
      <dgm:t>
        <a:bodyPr/>
        <a:lstStyle/>
        <a:p>
          <a:endParaRPr lang="en-US"/>
        </a:p>
      </dgm:t>
    </dgm:pt>
    <dgm:pt modelId="{21A0E3B4-F8D3-4C86-BBFC-39EB1712FF67}" type="sibTrans" cxnId="{AB848CD8-AE5F-47F7-B277-7FC2367CFEE2}">
      <dgm:prSet/>
      <dgm:spPr/>
      <dgm:t>
        <a:bodyPr/>
        <a:lstStyle/>
        <a:p>
          <a:endParaRPr lang="en-US"/>
        </a:p>
      </dgm:t>
    </dgm:pt>
    <dgm:pt modelId="{6C83088E-D6D0-458E-A2FE-33019BB0CC3A}">
      <dgm:prSet phldrT="[Text]">
        <dgm:style>
          <a:lnRef idx="1">
            <a:schemeClr val="accent2"/>
          </a:lnRef>
          <a:fillRef idx="2">
            <a:schemeClr val="accent2"/>
          </a:fillRef>
          <a:effectRef idx="1">
            <a:schemeClr val="accent2"/>
          </a:effectRef>
          <a:fontRef idx="minor">
            <a:schemeClr val="dk1"/>
          </a:fontRef>
        </dgm:style>
      </dgm:prSet>
      <dgm:spPr>
        <a:gradFill flip="none" rotWithShape="0">
          <a:gsLst>
            <a:gs pos="0">
              <a:srgbClr val="FFFF66">
                <a:tint val="66000"/>
                <a:satMod val="160000"/>
              </a:srgbClr>
            </a:gs>
            <a:gs pos="50000">
              <a:srgbClr val="FFFF66">
                <a:tint val="44500"/>
                <a:satMod val="160000"/>
              </a:srgbClr>
            </a:gs>
            <a:gs pos="100000">
              <a:srgbClr val="FFFF66">
                <a:tint val="23500"/>
                <a:satMod val="160000"/>
              </a:srgbClr>
            </a:gs>
          </a:gsLst>
          <a:lin ang="16200000" scaled="1"/>
          <a:tileRect/>
        </a:gradFill>
        <a:ln>
          <a:solidFill>
            <a:srgbClr val="FFFF66"/>
          </a:solidFill>
        </a:ln>
      </dgm:spPr>
      <dgm:t>
        <a:bodyPr/>
        <a:lstStyle/>
        <a:p>
          <a:r>
            <a:rPr lang="en-US" dirty="0" smtClean="0"/>
            <a:t>Department submits an “Invoice Attached” Purchase Requisition</a:t>
          </a:r>
          <a:endParaRPr lang="en-US" dirty="0"/>
        </a:p>
      </dgm:t>
    </dgm:pt>
    <dgm:pt modelId="{FDF8FDEA-EBC2-49BF-8279-8CA4670C2067}" type="parTrans" cxnId="{32901A4C-CF66-4ACE-83AE-A728E7B953C2}">
      <dgm:prSet/>
      <dgm:spPr/>
      <dgm:t>
        <a:bodyPr/>
        <a:lstStyle/>
        <a:p>
          <a:endParaRPr lang="en-US"/>
        </a:p>
      </dgm:t>
    </dgm:pt>
    <dgm:pt modelId="{869DE727-FDDF-4FEF-9FF8-016C25760C5D}" type="sibTrans" cxnId="{32901A4C-CF66-4ACE-83AE-A728E7B953C2}">
      <dgm:prSet/>
      <dgm:spPr/>
      <dgm:t>
        <a:bodyPr/>
        <a:lstStyle/>
        <a:p>
          <a:endParaRPr lang="en-US"/>
        </a:p>
      </dgm:t>
    </dgm:pt>
    <dgm:pt modelId="{C082EA51-A8E7-4905-B601-EA0656D30774}">
      <dgm:prSet>
        <dgm:style>
          <a:lnRef idx="1">
            <a:schemeClr val="accent2"/>
          </a:lnRef>
          <a:fillRef idx="2">
            <a:schemeClr val="accent2"/>
          </a:fillRef>
          <a:effectRef idx="1">
            <a:schemeClr val="accent2"/>
          </a:effectRef>
          <a:fontRef idx="minor">
            <a:schemeClr val="dk1"/>
          </a:fontRef>
        </dgm:style>
      </dgm:prSet>
      <dgm:spPr>
        <a:gradFill flip="none" rotWithShape="0">
          <a:gsLst>
            <a:gs pos="0">
              <a:srgbClr val="FFFF66">
                <a:tint val="66000"/>
                <a:satMod val="160000"/>
              </a:srgbClr>
            </a:gs>
            <a:gs pos="50000">
              <a:srgbClr val="FFFF66">
                <a:tint val="44500"/>
                <a:satMod val="160000"/>
              </a:srgbClr>
            </a:gs>
            <a:gs pos="100000">
              <a:srgbClr val="FFFF66">
                <a:tint val="23500"/>
                <a:satMod val="160000"/>
              </a:srgbClr>
            </a:gs>
          </a:gsLst>
          <a:lin ang="16200000" scaled="1"/>
          <a:tileRect/>
        </a:gradFill>
        <a:ln>
          <a:solidFill>
            <a:srgbClr val="FFFF66"/>
          </a:solidFill>
        </a:ln>
      </dgm:spPr>
      <dgm:t>
        <a:bodyPr/>
        <a:lstStyle/>
        <a:p>
          <a:r>
            <a:rPr lang="en-US" dirty="0" smtClean="0"/>
            <a:t>CIT receives invoice</a:t>
          </a:r>
          <a:endParaRPr lang="en-US" dirty="0"/>
        </a:p>
      </dgm:t>
    </dgm:pt>
    <dgm:pt modelId="{BC55EAAA-5D61-4F60-9102-A9AFE9696526}" type="parTrans" cxnId="{919231C4-8A97-4883-9C38-6BCF4810527B}">
      <dgm:prSet/>
      <dgm:spPr/>
      <dgm:t>
        <a:bodyPr/>
        <a:lstStyle/>
        <a:p>
          <a:endParaRPr lang="en-US"/>
        </a:p>
      </dgm:t>
    </dgm:pt>
    <dgm:pt modelId="{17C52D00-D949-46F6-9D85-FAAC18D48BB1}" type="sibTrans" cxnId="{919231C4-8A97-4883-9C38-6BCF4810527B}">
      <dgm:prSet/>
      <dgm:spPr/>
      <dgm:t>
        <a:bodyPr/>
        <a:lstStyle/>
        <a:p>
          <a:endParaRPr lang="en-US"/>
        </a:p>
      </dgm:t>
    </dgm:pt>
    <dgm:pt modelId="{80E826A3-F12C-4A7A-AC24-ADCC43936970}">
      <dgm:prSet>
        <dgm:style>
          <a:lnRef idx="1">
            <a:schemeClr val="accent2"/>
          </a:lnRef>
          <a:fillRef idx="2">
            <a:schemeClr val="accent2"/>
          </a:fillRef>
          <a:effectRef idx="1">
            <a:schemeClr val="accent2"/>
          </a:effectRef>
          <a:fontRef idx="minor">
            <a:schemeClr val="dk1"/>
          </a:fontRef>
        </dgm:style>
      </dgm:prSet>
      <dgm:spPr>
        <a:gradFill flip="none" rotWithShape="0">
          <a:gsLst>
            <a:gs pos="0">
              <a:srgbClr val="FFFF66">
                <a:tint val="66000"/>
                <a:satMod val="160000"/>
              </a:srgbClr>
            </a:gs>
            <a:gs pos="50000">
              <a:srgbClr val="FFFF66">
                <a:tint val="44500"/>
                <a:satMod val="160000"/>
              </a:srgbClr>
            </a:gs>
            <a:gs pos="100000">
              <a:srgbClr val="FFFF66">
                <a:tint val="23500"/>
                <a:satMod val="160000"/>
              </a:srgbClr>
            </a:gs>
          </a:gsLst>
          <a:lin ang="16200000" scaled="1"/>
          <a:tileRect/>
        </a:gradFill>
        <a:ln>
          <a:solidFill>
            <a:srgbClr val="FFFF66"/>
          </a:solidFill>
        </a:ln>
      </dgm:spPr>
      <dgm:t>
        <a:bodyPr/>
        <a:lstStyle/>
        <a:p>
          <a:r>
            <a:rPr lang="en-US" dirty="0" smtClean="0"/>
            <a:t>Purchasing Agent creates Purchase Order (no CIT Terms and Conditions)</a:t>
          </a:r>
          <a:endParaRPr lang="en-US" dirty="0"/>
        </a:p>
      </dgm:t>
    </dgm:pt>
    <dgm:pt modelId="{F1C70AE4-DBCA-4873-A36F-414EB2F12F00}" type="parTrans" cxnId="{760F4DAF-CB02-4EDA-8B6C-521A8F2360E6}">
      <dgm:prSet/>
      <dgm:spPr/>
      <dgm:t>
        <a:bodyPr/>
        <a:lstStyle/>
        <a:p>
          <a:endParaRPr lang="en-US"/>
        </a:p>
      </dgm:t>
    </dgm:pt>
    <dgm:pt modelId="{0FF3C5C4-1F45-42EB-9188-0292C046A6EE}" type="sibTrans" cxnId="{760F4DAF-CB02-4EDA-8B6C-521A8F2360E6}">
      <dgm:prSet/>
      <dgm:spPr/>
      <dgm:t>
        <a:bodyPr/>
        <a:lstStyle/>
        <a:p>
          <a:endParaRPr lang="en-US"/>
        </a:p>
      </dgm:t>
    </dgm:pt>
    <dgm:pt modelId="{0EA23292-85CF-446C-9FEC-CC5B67B1CFF6}">
      <dgm:prSet>
        <dgm:style>
          <a:lnRef idx="1">
            <a:schemeClr val="accent2"/>
          </a:lnRef>
          <a:fillRef idx="2">
            <a:schemeClr val="accent2"/>
          </a:fillRef>
          <a:effectRef idx="1">
            <a:schemeClr val="accent2"/>
          </a:effectRef>
          <a:fontRef idx="minor">
            <a:schemeClr val="dk1"/>
          </a:fontRef>
        </dgm:style>
      </dgm:prSet>
      <dgm:spPr>
        <a:gradFill flip="none" rotWithShape="0">
          <a:gsLst>
            <a:gs pos="0">
              <a:srgbClr val="FFFF66">
                <a:tint val="66000"/>
                <a:satMod val="160000"/>
              </a:srgbClr>
            </a:gs>
            <a:gs pos="50000">
              <a:srgbClr val="FFFF66">
                <a:tint val="44500"/>
                <a:satMod val="160000"/>
              </a:srgbClr>
            </a:gs>
            <a:gs pos="100000">
              <a:srgbClr val="FFFF66">
                <a:tint val="23500"/>
                <a:satMod val="160000"/>
              </a:srgbClr>
            </a:gs>
          </a:gsLst>
          <a:lin ang="16200000" scaled="1"/>
          <a:tileRect/>
        </a:gradFill>
        <a:ln>
          <a:solidFill>
            <a:srgbClr val="FFFF66"/>
          </a:solidFill>
        </a:ln>
      </dgm:spPr>
      <dgm:t>
        <a:bodyPr/>
        <a:lstStyle/>
        <a:p>
          <a:r>
            <a:rPr lang="en-US" dirty="0" smtClean="0"/>
            <a:t>Accounts Payable issues payment</a:t>
          </a:r>
          <a:endParaRPr lang="en-US" dirty="0"/>
        </a:p>
      </dgm:t>
    </dgm:pt>
    <dgm:pt modelId="{E57CE9AF-C1B4-4F01-9D21-D0712113BBDB}" type="parTrans" cxnId="{41B4D409-17A2-44FD-8CFB-074D912D6A90}">
      <dgm:prSet/>
      <dgm:spPr/>
      <dgm:t>
        <a:bodyPr/>
        <a:lstStyle/>
        <a:p>
          <a:endParaRPr lang="en-US"/>
        </a:p>
      </dgm:t>
    </dgm:pt>
    <dgm:pt modelId="{8355CBD4-9E43-4999-B5CE-047F42698899}" type="sibTrans" cxnId="{41B4D409-17A2-44FD-8CFB-074D912D6A90}">
      <dgm:prSet/>
      <dgm:spPr/>
      <dgm:t>
        <a:bodyPr/>
        <a:lstStyle/>
        <a:p>
          <a:endParaRPr lang="en-US"/>
        </a:p>
      </dgm:t>
    </dgm:pt>
    <dgm:pt modelId="{CCFF43D6-67C3-4302-8F24-0962443F4F43}" type="pres">
      <dgm:prSet presAssocID="{8D48701B-3809-4F62-8C7D-0CCFFAA2F340}" presName="Name0" presStyleCnt="0">
        <dgm:presLayoutVars>
          <dgm:dir/>
          <dgm:resizeHandles val="exact"/>
        </dgm:presLayoutVars>
      </dgm:prSet>
      <dgm:spPr/>
    </dgm:pt>
    <dgm:pt modelId="{D35A6514-AA32-446C-A8A1-D52E429CEE85}" type="pres">
      <dgm:prSet presAssocID="{52BE0E63-AAAD-4659-B5F6-D143A2BE9680}" presName="node" presStyleLbl="node1" presStyleIdx="0" presStyleCnt="6">
        <dgm:presLayoutVars>
          <dgm:bulletEnabled val="1"/>
        </dgm:presLayoutVars>
      </dgm:prSet>
      <dgm:spPr/>
      <dgm:t>
        <a:bodyPr/>
        <a:lstStyle/>
        <a:p>
          <a:endParaRPr lang="en-US"/>
        </a:p>
      </dgm:t>
    </dgm:pt>
    <dgm:pt modelId="{D1E7B947-C3BC-4267-9767-38AEEF5FA5EA}" type="pres">
      <dgm:prSet presAssocID="{585A5962-07F6-4FEB-B5A8-DA421B653686}" presName="sibTrans" presStyleLbl="sibTrans2D1" presStyleIdx="0" presStyleCnt="5"/>
      <dgm:spPr/>
      <dgm:t>
        <a:bodyPr/>
        <a:lstStyle/>
        <a:p>
          <a:endParaRPr lang="en-US"/>
        </a:p>
      </dgm:t>
    </dgm:pt>
    <dgm:pt modelId="{7F998DC5-7735-433E-AFC4-88CA7FE6F2D0}" type="pres">
      <dgm:prSet presAssocID="{585A5962-07F6-4FEB-B5A8-DA421B653686}" presName="connectorText" presStyleLbl="sibTrans2D1" presStyleIdx="0" presStyleCnt="5"/>
      <dgm:spPr/>
      <dgm:t>
        <a:bodyPr/>
        <a:lstStyle/>
        <a:p>
          <a:endParaRPr lang="en-US"/>
        </a:p>
      </dgm:t>
    </dgm:pt>
    <dgm:pt modelId="{22202FA0-E787-4633-A5F8-639DB0010FC6}" type="pres">
      <dgm:prSet presAssocID="{242DBE6F-F181-42C5-A453-7D002518BBA2}" presName="node" presStyleLbl="node1" presStyleIdx="1" presStyleCnt="6">
        <dgm:presLayoutVars>
          <dgm:bulletEnabled val="1"/>
        </dgm:presLayoutVars>
      </dgm:prSet>
      <dgm:spPr/>
      <dgm:t>
        <a:bodyPr/>
        <a:lstStyle/>
        <a:p>
          <a:endParaRPr lang="en-US"/>
        </a:p>
      </dgm:t>
    </dgm:pt>
    <dgm:pt modelId="{6825C8E0-D859-4E19-A5C8-C4E6BFF2525C}" type="pres">
      <dgm:prSet presAssocID="{21A0E3B4-F8D3-4C86-BBFC-39EB1712FF67}" presName="sibTrans" presStyleLbl="sibTrans2D1" presStyleIdx="1" presStyleCnt="5"/>
      <dgm:spPr/>
      <dgm:t>
        <a:bodyPr/>
        <a:lstStyle/>
        <a:p>
          <a:endParaRPr lang="en-US"/>
        </a:p>
      </dgm:t>
    </dgm:pt>
    <dgm:pt modelId="{5C97F1AE-D25A-4C1D-BC0D-D9D61E2A939B}" type="pres">
      <dgm:prSet presAssocID="{21A0E3B4-F8D3-4C86-BBFC-39EB1712FF67}" presName="connectorText" presStyleLbl="sibTrans2D1" presStyleIdx="1" presStyleCnt="5"/>
      <dgm:spPr/>
      <dgm:t>
        <a:bodyPr/>
        <a:lstStyle/>
        <a:p>
          <a:endParaRPr lang="en-US"/>
        </a:p>
      </dgm:t>
    </dgm:pt>
    <dgm:pt modelId="{AE7A5153-FD01-4391-8965-566412CDA6D0}" type="pres">
      <dgm:prSet presAssocID="{C082EA51-A8E7-4905-B601-EA0656D30774}" presName="node" presStyleLbl="node1" presStyleIdx="2" presStyleCnt="6">
        <dgm:presLayoutVars>
          <dgm:bulletEnabled val="1"/>
        </dgm:presLayoutVars>
      </dgm:prSet>
      <dgm:spPr/>
      <dgm:t>
        <a:bodyPr/>
        <a:lstStyle/>
        <a:p>
          <a:endParaRPr lang="en-US"/>
        </a:p>
      </dgm:t>
    </dgm:pt>
    <dgm:pt modelId="{0F707A82-31A2-45CE-BF67-DDE7F4A9BDF2}" type="pres">
      <dgm:prSet presAssocID="{17C52D00-D949-46F6-9D85-FAAC18D48BB1}" presName="sibTrans" presStyleLbl="sibTrans2D1" presStyleIdx="2" presStyleCnt="5"/>
      <dgm:spPr/>
      <dgm:t>
        <a:bodyPr/>
        <a:lstStyle/>
        <a:p>
          <a:endParaRPr lang="en-US"/>
        </a:p>
      </dgm:t>
    </dgm:pt>
    <dgm:pt modelId="{5C77D36D-1D5C-4808-B30E-9EC4B0DFBAE7}" type="pres">
      <dgm:prSet presAssocID="{17C52D00-D949-46F6-9D85-FAAC18D48BB1}" presName="connectorText" presStyleLbl="sibTrans2D1" presStyleIdx="2" presStyleCnt="5"/>
      <dgm:spPr/>
      <dgm:t>
        <a:bodyPr/>
        <a:lstStyle/>
        <a:p>
          <a:endParaRPr lang="en-US"/>
        </a:p>
      </dgm:t>
    </dgm:pt>
    <dgm:pt modelId="{744C72AC-D13F-4D2D-844C-1E6A543C3CF8}" type="pres">
      <dgm:prSet presAssocID="{6C83088E-D6D0-458E-A2FE-33019BB0CC3A}" presName="node" presStyleLbl="node1" presStyleIdx="3" presStyleCnt="6">
        <dgm:presLayoutVars>
          <dgm:bulletEnabled val="1"/>
        </dgm:presLayoutVars>
      </dgm:prSet>
      <dgm:spPr/>
      <dgm:t>
        <a:bodyPr/>
        <a:lstStyle/>
        <a:p>
          <a:endParaRPr lang="en-US"/>
        </a:p>
      </dgm:t>
    </dgm:pt>
    <dgm:pt modelId="{1D261EA9-AF90-4444-99B3-244170247493}" type="pres">
      <dgm:prSet presAssocID="{869DE727-FDDF-4FEF-9FF8-016C25760C5D}" presName="sibTrans" presStyleLbl="sibTrans2D1" presStyleIdx="3" presStyleCnt="5"/>
      <dgm:spPr/>
      <dgm:t>
        <a:bodyPr/>
        <a:lstStyle/>
        <a:p>
          <a:endParaRPr lang="en-US"/>
        </a:p>
      </dgm:t>
    </dgm:pt>
    <dgm:pt modelId="{206EC8F8-71C4-4D27-959D-672F2AA3BFA6}" type="pres">
      <dgm:prSet presAssocID="{869DE727-FDDF-4FEF-9FF8-016C25760C5D}" presName="connectorText" presStyleLbl="sibTrans2D1" presStyleIdx="3" presStyleCnt="5"/>
      <dgm:spPr/>
      <dgm:t>
        <a:bodyPr/>
        <a:lstStyle/>
        <a:p>
          <a:endParaRPr lang="en-US"/>
        </a:p>
      </dgm:t>
    </dgm:pt>
    <dgm:pt modelId="{8E608063-6082-4817-AA11-A3738E3DEF22}" type="pres">
      <dgm:prSet presAssocID="{80E826A3-F12C-4A7A-AC24-ADCC43936970}" presName="node" presStyleLbl="node1" presStyleIdx="4" presStyleCnt="6">
        <dgm:presLayoutVars>
          <dgm:bulletEnabled val="1"/>
        </dgm:presLayoutVars>
      </dgm:prSet>
      <dgm:spPr/>
      <dgm:t>
        <a:bodyPr/>
        <a:lstStyle/>
        <a:p>
          <a:endParaRPr lang="en-US"/>
        </a:p>
      </dgm:t>
    </dgm:pt>
    <dgm:pt modelId="{E157986C-3875-4878-B7CF-3D7B27B73315}" type="pres">
      <dgm:prSet presAssocID="{0FF3C5C4-1F45-42EB-9188-0292C046A6EE}" presName="sibTrans" presStyleLbl="sibTrans2D1" presStyleIdx="4" presStyleCnt="5"/>
      <dgm:spPr/>
      <dgm:t>
        <a:bodyPr/>
        <a:lstStyle/>
        <a:p>
          <a:endParaRPr lang="en-US"/>
        </a:p>
      </dgm:t>
    </dgm:pt>
    <dgm:pt modelId="{29606766-013F-4B4F-881D-E8A650FEE1E7}" type="pres">
      <dgm:prSet presAssocID="{0FF3C5C4-1F45-42EB-9188-0292C046A6EE}" presName="connectorText" presStyleLbl="sibTrans2D1" presStyleIdx="4" presStyleCnt="5"/>
      <dgm:spPr/>
      <dgm:t>
        <a:bodyPr/>
        <a:lstStyle/>
        <a:p>
          <a:endParaRPr lang="en-US"/>
        </a:p>
      </dgm:t>
    </dgm:pt>
    <dgm:pt modelId="{4737807D-E305-43B6-B353-20B5930F32F8}" type="pres">
      <dgm:prSet presAssocID="{0EA23292-85CF-446C-9FEC-CC5B67B1CFF6}" presName="node" presStyleLbl="node1" presStyleIdx="5" presStyleCnt="6">
        <dgm:presLayoutVars>
          <dgm:bulletEnabled val="1"/>
        </dgm:presLayoutVars>
      </dgm:prSet>
      <dgm:spPr/>
      <dgm:t>
        <a:bodyPr/>
        <a:lstStyle/>
        <a:p>
          <a:endParaRPr lang="en-US"/>
        </a:p>
      </dgm:t>
    </dgm:pt>
  </dgm:ptLst>
  <dgm:cxnLst>
    <dgm:cxn modelId="{32901A4C-CF66-4ACE-83AE-A728E7B953C2}" srcId="{8D48701B-3809-4F62-8C7D-0CCFFAA2F340}" destId="{6C83088E-D6D0-458E-A2FE-33019BB0CC3A}" srcOrd="3" destOrd="0" parTransId="{FDF8FDEA-EBC2-49BF-8279-8CA4670C2067}" sibTransId="{869DE727-FDDF-4FEF-9FF8-016C25760C5D}"/>
    <dgm:cxn modelId="{A88B2E91-F0D1-4DC3-96D2-DB148983D60B}" type="presOf" srcId="{52BE0E63-AAAD-4659-B5F6-D143A2BE9680}" destId="{D35A6514-AA32-446C-A8A1-D52E429CEE85}" srcOrd="0" destOrd="0" presId="urn:microsoft.com/office/officeart/2005/8/layout/process1"/>
    <dgm:cxn modelId="{32381CC4-AC65-49AF-986B-40175300D6DF}" type="presOf" srcId="{869DE727-FDDF-4FEF-9FF8-016C25760C5D}" destId="{1D261EA9-AF90-4444-99B3-244170247493}" srcOrd="0" destOrd="0" presId="urn:microsoft.com/office/officeart/2005/8/layout/process1"/>
    <dgm:cxn modelId="{10A840B1-E2BB-4C33-B042-9518BCB753D3}" type="presOf" srcId="{21A0E3B4-F8D3-4C86-BBFC-39EB1712FF67}" destId="{5C97F1AE-D25A-4C1D-BC0D-D9D61E2A939B}" srcOrd="1" destOrd="0" presId="urn:microsoft.com/office/officeart/2005/8/layout/process1"/>
    <dgm:cxn modelId="{ADF2ADC1-2F4A-4DCC-BF47-2E8C3E1A4369}" type="presOf" srcId="{869DE727-FDDF-4FEF-9FF8-016C25760C5D}" destId="{206EC8F8-71C4-4D27-959D-672F2AA3BFA6}" srcOrd="1" destOrd="0" presId="urn:microsoft.com/office/officeart/2005/8/layout/process1"/>
    <dgm:cxn modelId="{568C15EC-F587-4241-A869-42F84702BF98}" type="presOf" srcId="{0FF3C5C4-1F45-42EB-9188-0292C046A6EE}" destId="{29606766-013F-4B4F-881D-E8A650FEE1E7}" srcOrd="1" destOrd="0" presId="urn:microsoft.com/office/officeart/2005/8/layout/process1"/>
    <dgm:cxn modelId="{9428B27A-7B94-4CB6-9CB9-60F4F251BFE9}" type="presOf" srcId="{0FF3C5C4-1F45-42EB-9188-0292C046A6EE}" destId="{E157986C-3875-4878-B7CF-3D7B27B73315}" srcOrd="0" destOrd="0" presId="urn:microsoft.com/office/officeart/2005/8/layout/process1"/>
    <dgm:cxn modelId="{D825BD8A-DEED-4D48-8042-46D4CA83B847}" type="presOf" srcId="{8D48701B-3809-4F62-8C7D-0CCFFAA2F340}" destId="{CCFF43D6-67C3-4302-8F24-0962443F4F43}" srcOrd="0" destOrd="0" presId="urn:microsoft.com/office/officeart/2005/8/layout/process1"/>
    <dgm:cxn modelId="{AB848CD8-AE5F-47F7-B277-7FC2367CFEE2}" srcId="{8D48701B-3809-4F62-8C7D-0CCFFAA2F340}" destId="{242DBE6F-F181-42C5-A453-7D002518BBA2}" srcOrd="1" destOrd="0" parTransId="{FFB8A1BF-C7B2-48F2-AE36-8D63603D1348}" sibTransId="{21A0E3B4-F8D3-4C86-BBFC-39EB1712FF67}"/>
    <dgm:cxn modelId="{FC196EC2-8BBC-448F-B451-16CC90E57FC9}" type="presOf" srcId="{585A5962-07F6-4FEB-B5A8-DA421B653686}" destId="{D1E7B947-C3BC-4267-9767-38AEEF5FA5EA}" srcOrd="0" destOrd="0" presId="urn:microsoft.com/office/officeart/2005/8/layout/process1"/>
    <dgm:cxn modelId="{BBD9D0E9-74DC-4544-89E6-1327555D1522}" type="presOf" srcId="{21A0E3B4-F8D3-4C86-BBFC-39EB1712FF67}" destId="{6825C8E0-D859-4E19-A5C8-C4E6BFF2525C}" srcOrd="0" destOrd="0" presId="urn:microsoft.com/office/officeart/2005/8/layout/process1"/>
    <dgm:cxn modelId="{DDF745D7-E23D-440F-8461-69C69D556C2C}" type="presOf" srcId="{80E826A3-F12C-4A7A-AC24-ADCC43936970}" destId="{8E608063-6082-4817-AA11-A3738E3DEF22}" srcOrd="0" destOrd="0" presId="urn:microsoft.com/office/officeart/2005/8/layout/process1"/>
    <dgm:cxn modelId="{760F4DAF-CB02-4EDA-8B6C-521A8F2360E6}" srcId="{8D48701B-3809-4F62-8C7D-0CCFFAA2F340}" destId="{80E826A3-F12C-4A7A-AC24-ADCC43936970}" srcOrd="4" destOrd="0" parTransId="{F1C70AE4-DBCA-4873-A36F-414EB2F12F00}" sibTransId="{0FF3C5C4-1F45-42EB-9188-0292C046A6EE}"/>
    <dgm:cxn modelId="{919231C4-8A97-4883-9C38-6BCF4810527B}" srcId="{8D48701B-3809-4F62-8C7D-0CCFFAA2F340}" destId="{C082EA51-A8E7-4905-B601-EA0656D30774}" srcOrd="2" destOrd="0" parTransId="{BC55EAAA-5D61-4F60-9102-A9AFE9696526}" sibTransId="{17C52D00-D949-46F6-9D85-FAAC18D48BB1}"/>
    <dgm:cxn modelId="{D87A654E-7398-48BE-84BE-4214CBFD06B6}" type="presOf" srcId="{C082EA51-A8E7-4905-B601-EA0656D30774}" destId="{AE7A5153-FD01-4391-8965-566412CDA6D0}" srcOrd="0" destOrd="0" presId="urn:microsoft.com/office/officeart/2005/8/layout/process1"/>
    <dgm:cxn modelId="{BD16B581-44EF-4711-B457-1D51E8CE310D}" type="presOf" srcId="{17C52D00-D949-46F6-9D85-FAAC18D48BB1}" destId="{5C77D36D-1D5C-4808-B30E-9EC4B0DFBAE7}" srcOrd="1" destOrd="0" presId="urn:microsoft.com/office/officeart/2005/8/layout/process1"/>
    <dgm:cxn modelId="{E0C6BD5B-DEC7-4306-9A88-1CFDBB89ED49}" type="presOf" srcId="{585A5962-07F6-4FEB-B5A8-DA421B653686}" destId="{7F998DC5-7735-433E-AFC4-88CA7FE6F2D0}" srcOrd="1" destOrd="0" presId="urn:microsoft.com/office/officeart/2005/8/layout/process1"/>
    <dgm:cxn modelId="{41B4D409-17A2-44FD-8CFB-074D912D6A90}" srcId="{8D48701B-3809-4F62-8C7D-0CCFFAA2F340}" destId="{0EA23292-85CF-446C-9FEC-CC5B67B1CFF6}" srcOrd="5" destOrd="0" parTransId="{E57CE9AF-C1B4-4F01-9D21-D0712113BBDB}" sibTransId="{8355CBD4-9E43-4999-B5CE-047F42698899}"/>
    <dgm:cxn modelId="{B758F701-2648-46A9-8F13-C16FE4869C27}" type="presOf" srcId="{6C83088E-D6D0-458E-A2FE-33019BB0CC3A}" destId="{744C72AC-D13F-4D2D-844C-1E6A543C3CF8}" srcOrd="0" destOrd="0" presId="urn:microsoft.com/office/officeart/2005/8/layout/process1"/>
    <dgm:cxn modelId="{2505144D-F17B-4FCD-852D-F219A6C5C3CE}" srcId="{8D48701B-3809-4F62-8C7D-0CCFFAA2F340}" destId="{52BE0E63-AAAD-4659-B5F6-D143A2BE9680}" srcOrd="0" destOrd="0" parTransId="{E9FCA5F8-9413-4198-8EF1-9A630A242694}" sibTransId="{585A5962-07F6-4FEB-B5A8-DA421B653686}"/>
    <dgm:cxn modelId="{7CA5A6CD-709A-4F24-9861-1A207204C5BA}" type="presOf" srcId="{0EA23292-85CF-446C-9FEC-CC5B67B1CFF6}" destId="{4737807D-E305-43B6-B353-20B5930F32F8}" srcOrd="0" destOrd="0" presId="urn:microsoft.com/office/officeart/2005/8/layout/process1"/>
    <dgm:cxn modelId="{83583DAF-90DC-44AE-966C-0E9F023B2348}" type="presOf" srcId="{242DBE6F-F181-42C5-A453-7D002518BBA2}" destId="{22202FA0-E787-4633-A5F8-639DB0010FC6}" srcOrd="0" destOrd="0" presId="urn:microsoft.com/office/officeart/2005/8/layout/process1"/>
    <dgm:cxn modelId="{DFDAB28D-BB62-4E8F-86AE-FBF4323F829A}" type="presOf" srcId="{17C52D00-D949-46F6-9D85-FAAC18D48BB1}" destId="{0F707A82-31A2-45CE-BF67-DDE7F4A9BDF2}" srcOrd="0" destOrd="0" presId="urn:microsoft.com/office/officeart/2005/8/layout/process1"/>
    <dgm:cxn modelId="{0BDD6DF1-A2BB-46E2-BC9A-1735F501441E}" type="presParOf" srcId="{CCFF43D6-67C3-4302-8F24-0962443F4F43}" destId="{D35A6514-AA32-446C-A8A1-D52E429CEE85}" srcOrd="0" destOrd="0" presId="urn:microsoft.com/office/officeart/2005/8/layout/process1"/>
    <dgm:cxn modelId="{5224E879-31AE-4742-ABC0-C572D76798AE}" type="presParOf" srcId="{CCFF43D6-67C3-4302-8F24-0962443F4F43}" destId="{D1E7B947-C3BC-4267-9767-38AEEF5FA5EA}" srcOrd="1" destOrd="0" presId="urn:microsoft.com/office/officeart/2005/8/layout/process1"/>
    <dgm:cxn modelId="{D628D452-6D76-4804-9F97-266B3DBECE7B}" type="presParOf" srcId="{D1E7B947-C3BC-4267-9767-38AEEF5FA5EA}" destId="{7F998DC5-7735-433E-AFC4-88CA7FE6F2D0}" srcOrd="0" destOrd="0" presId="urn:microsoft.com/office/officeart/2005/8/layout/process1"/>
    <dgm:cxn modelId="{525CD6D8-36C4-47DB-B737-497DB149A4A8}" type="presParOf" srcId="{CCFF43D6-67C3-4302-8F24-0962443F4F43}" destId="{22202FA0-E787-4633-A5F8-639DB0010FC6}" srcOrd="2" destOrd="0" presId="urn:microsoft.com/office/officeart/2005/8/layout/process1"/>
    <dgm:cxn modelId="{6D8039BF-34B8-419E-B2CB-74B6B1AD72F3}" type="presParOf" srcId="{CCFF43D6-67C3-4302-8F24-0962443F4F43}" destId="{6825C8E0-D859-4E19-A5C8-C4E6BFF2525C}" srcOrd="3" destOrd="0" presId="urn:microsoft.com/office/officeart/2005/8/layout/process1"/>
    <dgm:cxn modelId="{E34D4A5F-65E3-4E23-AE8B-A340999D76E3}" type="presParOf" srcId="{6825C8E0-D859-4E19-A5C8-C4E6BFF2525C}" destId="{5C97F1AE-D25A-4C1D-BC0D-D9D61E2A939B}" srcOrd="0" destOrd="0" presId="urn:microsoft.com/office/officeart/2005/8/layout/process1"/>
    <dgm:cxn modelId="{BC88FECD-BC14-482F-9573-CDB31D1E7D44}" type="presParOf" srcId="{CCFF43D6-67C3-4302-8F24-0962443F4F43}" destId="{AE7A5153-FD01-4391-8965-566412CDA6D0}" srcOrd="4" destOrd="0" presId="urn:microsoft.com/office/officeart/2005/8/layout/process1"/>
    <dgm:cxn modelId="{11ED3BD9-D0F0-41DE-9921-3361C2F7548A}" type="presParOf" srcId="{CCFF43D6-67C3-4302-8F24-0962443F4F43}" destId="{0F707A82-31A2-45CE-BF67-DDE7F4A9BDF2}" srcOrd="5" destOrd="0" presId="urn:microsoft.com/office/officeart/2005/8/layout/process1"/>
    <dgm:cxn modelId="{064D97DF-9153-4599-8C3D-32EC1C4A3FE7}" type="presParOf" srcId="{0F707A82-31A2-45CE-BF67-DDE7F4A9BDF2}" destId="{5C77D36D-1D5C-4808-B30E-9EC4B0DFBAE7}" srcOrd="0" destOrd="0" presId="urn:microsoft.com/office/officeart/2005/8/layout/process1"/>
    <dgm:cxn modelId="{3869A6DB-BB6A-4ACC-81C5-88ABE36C2E5B}" type="presParOf" srcId="{CCFF43D6-67C3-4302-8F24-0962443F4F43}" destId="{744C72AC-D13F-4D2D-844C-1E6A543C3CF8}" srcOrd="6" destOrd="0" presId="urn:microsoft.com/office/officeart/2005/8/layout/process1"/>
    <dgm:cxn modelId="{508B44FA-5E27-40E7-B858-7C0E8DB363F7}" type="presParOf" srcId="{CCFF43D6-67C3-4302-8F24-0962443F4F43}" destId="{1D261EA9-AF90-4444-99B3-244170247493}" srcOrd="7" destOrd="0" presId="urn:microsoft.com/office/officeart/2005/8/layout/process1"/>
    <dgm:cxn modelId="{EDF66987-7065-4CF5-A64E-A17248F19B9F}" type="presParOf" srcId="{1D261EA9-AF90-4444-99B3-244170247493}" destId="{206EC8F8-71C4-4D27-959D-672F2AA3BFA6}" srcOrd="0" destOrd="0" presId="urn:microsoft.com/office/officeart/2005/8/layout/process1"/>
    <dgm:cxn modelId="{2F3B2741-6D4A-4AF4-9C09-6AD4215E3F7E}" type="presParOf" srcId="{CCFF43D6-67C3-4302-8F24-0962443F4F43}" destId="{8E608063-6082-4817-AA11-A3738E3DEF22}" srcOrd="8" destOrd="0" presId="urn:microsoft.com/office/officeart/2005/8/layout/process1"/>
    <dgm:cxn modelId="{B5CF286E-29E2-4BDB-9CC3-C33FE0EE7DBF}" type="presParOf" srcId="{CCFF43D6-67C3-4302-8F24-0962443F4F43}" destId="{E157986C-3875-4878-B7CF-3D7B27B73315}" srcOrd="9" destOrd="0" presId="urn:microsoft.com/office/officeart/2005/8/layout/process1"/>
    <dgm:cxn modelId="{233F3BE9-E848-4C52-A513-7AB613680700}" type="presParOf" srcId="{E157986C-3875-4878-B7CF-3D7B27B73315}" destId="{29606766-013F-4B4F-881D-E8A650FEE1E7}" srcOrd="0" destOrd="0" presId="urn:microsoft.com/office/officeart/2005/8/layout/process1"/>
    <dgm:cxn modelId="{9C765553-98E2-4F6E-883A-A1042D3E1602}" type="presParOf" srcId="{CCFF43D6-67C3-4302-8F24-0962443F4F43}" destId="{4737807D-E305-43B6-B353-20B5930F32F8}" srcOrd="10" destOrd="0" presId="urn:microsoft.com/office/officeart/2005/8/layout/process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C6F130-7510-48BE-A8A9-5C39693D032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10AA06C-0512-4772-80F3-408EC225CFBE}">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en-US" sz="1600" dirty="0" smtClean="0"/>
            <a:t>No Purchase Order (contractual commitment) established</a:t>
          </a:r>
          <a:endParaRPr lang="en-US" sz="1600" dirty="0"/>
        </a:p>
      </dgm:t>
    </dgm:pt>
    <dgm:pt modelId="{2796F565-6FFD-4EDD-953C-AE52221EAEAA}" type="parTrans" cxnId="{592A8620-522B-4BF4-9454-2120327ED0A0}">
      <dgm:prSet/>
      <dgm:spPr/>
      <dgm:t>
        <a:bodyPr/>
        <a:lstStyle/>
        <a:p>
          <a:endParaRPr lang="en-US"/>
        </a:p>
      </dgm:t>
    </dgm:pt>
    <dgm:pt modelId="{CEE4C98B-5918-4CB0-B912-956B90183BDD}" type="sibTrans" cxnId="{592A8620-522B-4BF4-9454-2120327ED0A0}">
      <dgm:prSet/>
      <dgm:spPr/>
      <dgm:t>
        <a:bodyPr/>
        <a:lstStyle/>
        <a:p>
          <a:endParaRPr lang="en-US"/>
        </a:p>
      </dgm:t>
    </dgm:pt>
    <dgm:pt modelId="{BDB07801-5561-4CD8-9243-29C18F1A8862}">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en-US" sz="1600" dirty="0" smtClean="0"/>
            <a:t>Likelihood of competition/market research is minimized</a:t>
          </a:r>
          <a:endParaRPr lang="en-US" sz="1600" dirty="0"/>
        </a:p>
      </dgm:t>
    </dgm:pt>
    <dgm:pt modelId="{25CF6002-C64B-4CA9-A732-41497573F99A}" type="parTrans" cxnId="{542988AD-2396-4CA7-981D-DC2DE05035F7}">
      <dgm:prSet/>
      <dgm:spPr/>
      <dgm:t>
        <a:bodyPr/>
        <a:lstStyle/>
        <a:p>
          <a:endParaRPr lang="en-US"/>
        </a:p>
      </dgm:t>
    </dgm:pt>
    <dgm:pt modelId="{6381785F-7A9C-4910-9356-BCDC7597F29C}" type="sibTrans" cxnId="{542988AD-2396-4CA7-981D-DC2DE05035F7}">
      <dgm:prSet/>
      <dgm:spPr/>
      <dgm:t>
        <a:bodyPr/>
        <a:lstStyle/>
        <a:p>
          <a:endParaRPr lang="en-US"/>
        </a:p>
      </dgm:t>
    </dgm:pt>
    <dgm:pt modelId="{C276892D-37EC-4FEE-AC82-FA4F4A7075A5}">
      <dgm:prSet custT="1">
        <dgm:style>
          <a:lnRef idx="1">
            <a:schemeClr val="accent2"/>
          </a:lnRef>
          <a:fillRef idx="2">
            <a:schemeClr val="accent2"/>
          </a:fillRef>
          <a:effectRef idx="1">
            <a:schemeClr val="accent2"/>
          </a:effectRef>
          <a:fontRef idx="minor">
            <a:schemeClr val="dk1"/>
          </a:fontRef>
        </dgm:style>
      </dgm:prSet>
      <dgm:spPr/>
      <dgm:t>
        <a:bodyPr/>
        <a:lstStyle/>
        <a:p>
          <a:r>
            <a:rPr lang="en-US" sz="1600" dirty="0" smtClean="0"/>
            <a:t>Low priority</a:t>
          </a:r>
          <a:endParaRPr lang="en-US" sz="1600" dirty="0"/>
        </a:p>
      </dgm:t>
    </dgm:pt>
    <dgm:pt modelId="{5EE55F1E-7C4B-4828-879D-FC38402ACF99}" type="parTrans" cxnId="{936422AF-FFAB-4BB0-A8D7-95771F89F113}">
      <dgm:prSet/>
      <dgm:spPr/>
      <dgm:t>
        <a:bodyPr/>
        <a:lstStyle/>
        <a:p>
          <a:endParaRPr lang="en-US"/>
        </a:p>
      </dgm:t>
    </dgm:pt>
    <dgm:pt modelId="{5A9C2704-2F4C-41BA-9BA4-50ACB158BA27}" type="sibTrans" cxnId="{936422AF-FFAB-4BB0-A8D7-95771F89F113}">
      <dgm:prSet/>
      <dgm:spPr/>
      <dgm:t>
        <a:bodyPr/>
        <a:lstStyle/>
        <a:p>
          <a:endParaRPr lang="en-US"/>
        </a:p>
      </dgm:t>
    </dgm:pt>
    <dgm:pt modelId="{7A611255-D1F2-45BF-AA21-0A1F539AA6C9}">
      <dgm:prSet phldrT="[Text]" custT="1"/>
      <dgm:spPr>
        <a:ln>
          <a:solidFill>
            <a:schemeClr val="accent2"/>
          </a:solidFill>
        </a:ln>
      </dgm:spPr>
      <dgm:t>
        <a:bodyPr/>
        <a:lstStyle/>
        <a:p>
          <a:r>
            <a:rPr lang="en-US" sz="1600" dirty="0" smtClean="0"/>
            <a:t>No CIT terms and conditions	</a:t>
          </a:r>
          <a:endParaRPr lang="en-US" sz="1600" dirty="0"/>
        </a:p>
      </dgm:t>
    </dgm:pt>
    <dgm:pt modelId="{C3A5EE20-3FE3-4AC6-B467-6A17AB4931A0}" type="parTrans" cxnId="{353DF8D0-22F7-43BD-9B79-5EF78CA60A83}">
      <dgm:prSet/>
      <dgm:spPr/>
      <dgm:t>
        <a:bodyPr/>
        <a:lstStyle/>
        <a:p>
          <a:endParaRPr lang="en-US"/>
        </a:p>
      </dgm:t>
    </dgm:pt>
    <dgm:pt modelId="{649570CC-040A-403C-83FE-F8BA403DDC45}" type="sibTrans" cxnId="{353DF8D0-22F7-43BD-9B79-5EF78CA60A83}">
      <dgm:prSet/>
      <dgm:spPr/>
      <dgm:t>
        <a:bodyPr/>
        <a:lstStyle/>
        <a:p>
          <a:endParaRPr lang="en-US"/>
        </a:p>
      </dgm:t>
    </dgm:pt>
    <dgm:pt modelId="{63C4A6E3-08D3-4A33-A71C-A205661AB82B}">
      <dgm:prSet custT="1"/>
      <dgm:spPr>
        <a:ln>
          <a:solidFill>
            <a:schemeClr val="accent2"/>
          </a:solidFill>
        </a:ln>
      </dgm:spPr>
      <dgm:t>
        <a:bodyPr/>
        <a:lstStyle/>
        <a:p>
          <a:r>
            <a:rPr lang="en-US" sz="1600" dirty="0" smtClean="0"/>
            <a:t>Increased risk and liability to the Institute</a:t>
          </a:r>
          <a:endParaRPr lang="en-US" sz="1600" dirty="0"/>
        </a:p>
      </dgm:t>
    </dgm:pt>
    <dgm:pt modelId="{E246466C-BB33-4D1B-AEBA-FC4523F663C9}" type="parTrans" cxnId="{479353C8-833C-4DFF-AB64-05DE56F3E6EE}">
      <dgm:prSet/>
      <dgm:spPr/>
      <dgm:t>
        <a:bodyPr/>
        <a:lstStyle/>
        <a:p>
          <a:endParaRPr lang="en-US"/>
        </a:p>
      </dgm:t>
    </dgm:pt>
    <dgm:pt modelId="{8069C30E-5427-4927-B911-4D15ADE8A828}" type="sibTrans" cxnId="{479353C8-833C-4DFF-AB64-05DE56F3E6EE}">
      <dgm:prSet/>
      <dgm:spPr/>
      <dgm:t>
        <a:bodyPr/>
        <a:lstStyle/>
        <a:p>
          <a:endParaRPr lang="en-US"/>
        </a:p>
      </dgm:t>
    </dgm:pt>
    <dgm:pt modelId="{166E1121-1803-45FC-A218-901C56F7D2D0}">
      <dgm:prSet custT="1"/>
      <dgm:spPr>
        <a:ln>
          <a:solidFill>
            <a:schemeClr val="accent2"/>
          </a:solidFill>
        </a:ln>
      </dgm:spPr>
      <dgm:t>
        <a:bodyPr/>
        <a:lstStyle/>
        <a:p>
          <a:r>
            <a:rPr lang="en-US" sz="1600" dirty="0" smtClean="0"/>
            <a:t>Limited recourse in the event of a dispute</a:t>
          </a:r>
          <a:endParaRPr lang="en-US" sz="1600" dirty="0"/>
        </a:p>
      </dgm:t>
    </dgm:pt>
    <dgm:pt modelId="{D58D555B-8AB3-4FA0-A3A3-766D9673A70D}" type="parTrans" cxnId="{61B76634-DC92-4887-B000-77E345EE2DAA}">
      <dgm:prSet/>
      <dgm:spPr/>
      <dgm:t>
        <a:bodyPr/>
        <a:lstStyle/>
        <a:p>
          <a:endParaRPr lang="en-US"/>
        </a:p>
      </dgm:t>
    </dgm:pt>
    <dgm:pt modelId="{7A239AD7-B30E-4A33-957E-16D983D5E766}" type="sibTrans" cxnId="{61B76634-DC92-4887-B000-77E345EE2DAA}">
      <dgm:prSet/>
      <dgm:spPr/>
      <dgm:t>
        <a:bodyPr/>
        <a:lstStyle/>
        <a:p>
          <a:endParaRPr lang="en-US"/>
        </a:p>
      </dgm:t>
    </dgm:pt>
    <dgm:pt modelId="{E99A6314-A2AF-4F96-88F7-37E39976DDA7}">
      <dgm:prSet custT="1">
        <dgm:style>
          <a:lnRef idx="1">
            <a:schemeClr val="accent2"/>
          </a:lnRef>
          <a:fillRef idx="2">
            <a:schemeClr val="accent2"/>
          </a:fillRef>
          <a:effectRef idx="1">
            <a:schemeClr val="accent2"/>
          </a:effectRef>
          <a:fontRef idx="minor">
            <a:schemeClr val="dk1"/>
          </a:fontRef>
        </dgm:style>
      </dgm:prSet>
      <dgm:spPr/>
      <dgm:t>
        <a:bodyPr/>
        <a:lstStyle/>
        <a:p>
          <a:r>
            <a:rPr lang="en-US" sz="1600" dirty="0" smtClean="0"/>
            <a:t>Delayed processing</a:t>
          </a:r>
          <a:endParaRPr lang="en-US" sz="1600" dirty="0"/>
        </a:p>
      </dgm:t>
    </dgm:pt>
    <dgm:pt modelId="{40D026B0-9830-499E-8FD9-D1AC14965AF2}" type="parTrans" cxnId="{1C36E3A9-84EE-4F62-9671-E55B30E24D4C}">
      <dgm:prSet/>
      <dgm:spPr/>
      <dgm:t>
        <a:bodyPr/>
        <a:lstStyle/>
        <a:p>
          <a:endParaRPr lang="en-US"/>
        </a:p>
      </dgm:t>
    </dgm:pt>
    <dgm:pt modelId="{31CC7DC3-AC83-43D8-B8CE-1D473B6E1007}" type="sibTrans" cxnId="{1C36E3A9-84EE-4F62-9671-E55B30E24D4C}">
      <dgm:prSet/>
      <dgm:spPr/>
      <dgm:t>
        <a:bodyPr/>
        <a:lstStyle/>
        <a:p>
          <a:endParaRPr lang="en-US"/>
        </a:p>
      </dgm:t>
    </dgm:pt>
    <dgm:pt modelId="{F7B2B5D5-4747-4632-AE40-F8DB0C6D188A}">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en-US" sz="1600" dirty="0" smtClean="0"/>
            <a:t>No opportunity to determine price reasonableness up front</a:t>
          </a:r>
          <a:endParaRPr lang="en-US" sz="1600" dirty="0"/>
        </a:p>
      </dgm:t>
    </dgm:pt>
    <dgm:pt modelId="{3D777DD0-F5FF-4C99-9A3D-BB0860E8AF80}" type="parTrans" cxnId="{33E2B456-AB4B-4501-98BA-ACCAAF21DC47}">
      <dgm:prSet/>
      <dgm:spPr/>
      <dgm:t>
        <a:bodyPr/>
        <a:lstStyle/>
        <a:p>
          <a:endParaRPr lang="en-US"/>
        </a:p>
      </dgm:t>
    </dgm:pt>
    <dgm:pt modelId="{43A2D950-AEE9-44F2-8642-A7D65501267B}" type="sibTrans" cxnId="{33E2B456-AB4B-4501-98BA-ACCAAF21DC47}">
      <dgm:prSet/>
      <dgm:spPr/>
      <dgm:t>
        <a:bodyPr/>
        <a:lstStyle/>
        <a:p>
          <a:endParaRPr lang="en-US"/>
        </a:p>
      </dgm:t>
    </dgm:pt>
    <dgm:pt modelId="{939DF311-181C-456F-8A5F-65CB9360A8B2}">
      <dgm:prSet phldrT="[Text]" custT="1">
        <dgm:style>
          <a:lnRef idx="1">
            <a:schemeClr val="accent2"/>
          </a:lnRef>
          <a:fillRef idx="2">
            <a:schemeClr val="accent2"/>
          </a:fillRef>
          <a:effectRef idx="1">
            <a:schemeClr val="accent2"/>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t>Availability of funds may be limited</a:t>
          </a:r>
          <a:endParaRPr lang="en-US" sz="1600" dirty="0"/>
        </a:p>
      </dgm:t>
    </dgm:pt>
    <dgm:pt modelId="{FBA14B81-D293-44BC-9477-91B9938BA1B0}" type="parTrans" cxnId="{085F07E8-E0FB-4060-A320-E8FBACD7E694}">
      <dgm:prSet/>
      <dgm:spPr/>
      <dgm:t>
        <a:bodyPr/>
        <a:lstStyle/>
        <a:p>
          <a:endParaRPr lang="en-US"/>
        </a:p>
      </dgm:t>
    </dgm:pt>
    <dgm:pt modelId="{A63327D4-7C82-42A0-BF2F-8747027D74AD}" type="sibTrans" cxnId="{085F07E8-E0FB-4060-A320-E8FBACD7E694}">
      <dgm:prSet/>
      <dgm:spPr/>
      <dgm:t>
        <a:bodyPr/>
        <a:lstStyle/>
        <a:p>
          <a:endParaRPr lang="en-US"/>
        </a:p>
      </dgm:t>
    </dgm:pt>
    <dgm:pt modelId="{70D34C6F-2217-4090-98E8-29D95E6EA428}" type="pres">
      <dgm:prSet presAssocID="{F1C6F130-7510-48BE-A8A9-5C39693D0322}" presName="linear" presStyleCnt="0">
        <dgm:presLayoutVars>
          <dgm:dir/>
          <dgm:animLvl val="lvl"/>
          <dgm:resizeHandles val="exact"/>
        </dgm:presLayoutVars>
      </dgm:prSet>
      <dgm:spPr/>
      <dgm:t>
        <a:bodyPr/>
        <a:lstStyle/>
        <a:p>
          <a:endParaRPr lang="en-US"/>
        </a:p>
      </dgm:t>
    </dgm:pt>
    <dgm:pt modelId="{09CA2125-44DF-4A9E-AC46-1976E39EFD07}" type="pres">
      <dgm:prSet presAssocID="{310AA06C-0512-4772-80F3-408EC225CFBE}" presName="parentLin" presStyleCnt="0"/>
      <dgm:spPr/>
    </dgm:pt>
    <dgm:pt modelId="{DAD60A0B-6827-43DD-A1EB-F3645DB224D8}" type="pres">
      <dgm:prSet presAssocID="{310AA06C-0512-4772-80F3-408EC225CFBE}" presName="parentLeftMargin" presStyleLbl="node1" presStyleIdx="0" presStyleCnt="6"/>
      <dgm:spPr/>
      <dgm:t>
        <a:bodyPr/>
        <a:lstStyle/>
        <a:p>
          <a:endParaRPr lang="en-US"/>
        </a:p>
      </dgm:t>
    </dgm:pt>
    <dgm:pt modelId="{E8F5771A-6254-4A78-8F74-0B6A533185D8}" type="pres">
      <dgm:prSet presAssocID="{310AA06C-0512-4772-80F3-408EC225CFBE}" presName="parentText" presStyleLbl="node1" presStyleIdx="0" presStyleCnt="6">
        <dgm:presLayoutVars>
          <dgm:chMax val="0"/>
          <dgm:bulletEnabled val="1"/>
        </dgm:presLayoutVars>
      </dgm:prSet>
      <dgm:spPr/>
      <dgm:t>
        <a:bodyPr/>
        <a:lstStyle/>
        <a:p>
          <a:endParaRPr lang="en-US"/>
        </a:p>
      </dgm:t>
    </dgm:pt>
    <dgm:pt modelId="{B57BFB53-8740-4DE0-9093-3A1F1C5C312F}" type="pres">
      <dgm:prSet presAssocID="{310AA06C-0512-4772-80F3-408EC225CFBE}" presName="negativeSpace" presStyleCnt="0"/>
      <dgm:spPr/>
    </dgm:pt>
    <dgm:pt modelId="{36A57138-FC9D-4A2D-814B-7D84D6FF2459}" type="pres">
      <dgm:prSet presAssocID="{310AA06C-0512-4772-80F3-408EC225CFBE}" presName="childText" presStyleLbl="conFgAcc1" presStyleIdx="0" presStyleCnt="6">
        <dgm:presLayoutVars>
          <dgm:bulletEnabled val="1"/>
        </dgm:presLayoutVars>
      </dgm:prSet>
      <dgm:spPr/>
      <dgm:t>
        <a:bodyPr/>
        <a:lstStyle/>
        <a:p>
          <a:endParaRPr lang="en-US"/>
        </a:p>
      </dgm:t>
    </dgm:pt>
    <dgm:pt modelId="{E85E3B42-AE80-451B-94EE-D17F29E23426}" type="pres">
      <dgm:prSet presAssocID="{CEE4C98B-5918-4CB0-B912-956B90183BDD}" presName="spaceBetweenRectangles" presStyleCnt="0"/>
      <dgm:spPr/>
    </dgm:pt>
    <dgm:pt modelId="{45DA8570-F38E-4F35-A212-9BD55E177CD4}" type="pres">
      <dgm:prSet presAssocID="{BDB07801-5561-4CD8-9243-29C18F1A8862}" presName="parentLin" presStyleCnt="0"/>
      <dgm:spPr/>
    </dgm:pt>
    <dgm:pt modelId="{50AEE1D9-EDEA-4904-A0E6-6BF571067EEC}" type="pres">
      <dgm:prSet presAssocID="{BDB07801-5561-4CD8-9243-29C18F1A8862}" presName="parentLeftMargin" presStyleLbl="node1" presStyleIdx="0" presStyleCnt="6"/>
      <dgm:spPr/>
      <dgm:t>
        <a:bodyPr/>
        <a:lstStyle/>
        <a:p>
          <a:endParaRPr lang="en-US"/>
        </a:p>
      </dgm:t>
    </dgm:pt>
    <dgm:pt modelId="{84080BB7-2FE6-47AD-A0B4-A73997690195}" type="pres">
      <dgm:prSet presAssocID="{BDB07801-5561-4CD8-9243-29C18F1A8862}" presName="parentText" presStyleLbl="node1" presStyleIdx="1" presStyleCnt="6">
        <dgm:presLayoutVars>
          <dgm:chMax val="0"/>
          <dgm:bulletEnabled val="1"/>
        </dgm:presLayoutVars>
      </dgm:prSet>
      <dgm:spPr/>
      <dgm:t>
        <a:bodyPr/>
        <a:lstStyle/>
        <a:p>
          <a:endParaRPr lang="en-US"/>
        </a:p>
      </dgm:t>
    </dgm:pt>
    <dgm:pt modelId="{486AF131-BFED-40F0-9077-99009EA3F1F4}" type="pres">
      <dgm:prSet presAssocID="{BDB07801-5561-4CD8-9243-29C18F1A8862}" presName="negativeSpace" presStyleCnt="0"/>
      <dgm:spPr/>
    </dgm:pt>
    <dgm:pt modelId="{401DBCDB-8B4F-44E4-950C-A6FF16A171EA}" type="pres">
      <dgm:prSet presAssocID="{BDB07801-5561-4CD8-9243-29C18F1A8862}" presName="childText" presStyleLbl="conFgAcc1" presStyleIdx="1" presStyleCnt="6">
        <dgm:presLayoutVars>
          <dgm:bulletEnabled val="1"/>
        </dgm:presLayoutVars>
      </dgm:prSet>
      <dgm:spPr>
        <a:ln>
          <a:solidFill>
            <a:schemeClr val="accent2"/>
          </a:solidFill>
        </a:ln>
      </dgm:spPr>
      <dgm:t>
        <a:bodyPr/>
        <a:lstStyle/>
        <a:p>
          <a:endParaRPr lang="en-US"/>
        </a:p>
      </dgm:t>
    </dgm:pt>
    <dgm:pt modelId="{1BB10107-60FE-401B-B017-A30C391445CE}" type="pres">
      <dgm:prSet presAssocID="{6381785F-7A9C-4910-9356-BCDC7597F29C}" presName="spaceBetweenRectangles" presStyleCnt="0"/>
      <dgm:spPr/>
    </dgm:pt>
    <dgm:pt modelId="{815B625E-A865-4BF9-A539-D8012356DFED}" type="pres">
      <dgm:prSet presAssocID="{F7B2B5D5-4747-4632-AE40-F8DB0C6D188A}" presName="parentLin" presStyleCnt="0"/>
      <dgm:spPr/>
    </dgm:pt>
    <dgm:pt modelId="{5369B39F-02F1-4EF2-B186-24281ADBB7B3}" type="pres">
      <dgm:prSet presAssocID="{F7B2B5D5-4747-4632-AE40-F8DB0C6D188A}" presName="parentLeftMargin" presStyleLbl="node1" presStyleIdx="1" presStyleCnt="6"/>
      <dgm:spPr/>
      <dgm:t>
        <a:bodyPr/>
        <a:lstStyle/>
        <a:p>
          <a:endParaRPr lang="en-US"/>
        </a:p>
      </dgm:t>
    </dgm:pt>
    <dgm:pt modelId="{136497FA-7CEF-42CD-A74F-4187986E39BA}" type="pres">
      <dgm:prSet presAssocID="{F7B2B5D5-4747-4632-AE40-F8DB0C6D188A}" presName="parentText" presStyleLbl="node1" presStyleIdx="2" presStyleCnt="6">
        <dgm:presLayoutVars>
          <dgm:chMax val="0"/>
          <dgm:bulletEnabled val="1"/>
        </dgm:presLayoutVars>
      </dgm:prSet>
      <dgm:spPr/>
      <dgm:t>
        <a:bodyPr/>
        <a:lstStyle/>
        <a:p>
          <a:endParaRPr lang="en-US"/>
        </a:p>
      </dgm:t>
    </dgm:pt>
    <dgm:pt modelId="{1427CF80-C009-4690-964C-0A936A3F721D}" type="pres">
      <dgm:prSet presAssocID="{F7B2B5D5-4747-4632-AE40-F8DB0C6D188A}" presName="negativeSpace" presStyleCnt="0"/>
      <dgm:spPr/>
    </dgm:pt>
    <dgm:pt modelId="{B67BEB3B-4E99-4F8B-8754-D0C1F2B0CD19}" type="pres">
      <dgm:prSet presAssocID="{F7B2B5D5-4747-4632-AE40-F8DB0C6D188A}" presName="childText" presStyleLbl="conFgAcc1" presStyleIdx="2" presStyleCnt="6">
        <dgm:presLayoutVars>
          <dgm:bulletEnabled val="1"/>
        </dgm:presLayoutVars>
      </dgm:prSet>
      <dgm:spPr>
        <a:solidFill>
          <a:schemeClr val="bg2">
            <a:lumMod val="20000"/>
            <a:lumOff val="80000"/>
          </a:schemeClr>
        </a:solidFill>
        <a:ln>
          <a:solidFill>
            <a:schemeClr val="accent2"/>
          </a:solidFill>
        </a:ln>
      </dgm:spPr>
      <dgm:t>
        <a:bodyPr/>
        <a:lstStyle/>
        <a:p>
          <a:endParaRPr lang="en-US"/>
        </a:p>
      </dgm:t>
    </dgm:pt>
    <dgm:pt modelId="{670F4B1F-A4EF-4F4B-849C-EA33316970DA}" type="pres">
      <dgm:prSet presAssocID="{43A2D950-AEE9-44F2-8642-A7D65501267B}" presName="spaceBetweenRectangles" presStyleCnt="0"/>
      <dgm:spPr/>
    </dgm:pt>
    <dgm:pt modelId="{A5844CF4-422E-4097-938E-8798E407F0F2}" type="pres">
      <dgm:prSet presAssocID="{939DF311-181C-456F-8A5F-65CB9360A8B2}" presName="parentLin" presStyleCnt="0"/>
      <dgm:spPr/>
    </dgm:pt>
    <dgm:pt modelId="{B50EA8E9-21B1-4633-AE8D-18AD8806AA53}" type="pres">
      <dgm:prSet presAssocID="{939DF311-181C-456F-8A5F-65CB9360A8B2}" presName="parentLeftMargin" presStyleLbl="node1" presStyleIdx="2" presStyleCnt="6"/>
      <dgm:spPr/>
      <dgm:t>
        <a:bodyPr/>
        <a:lstStyle/>
        <a:p>
          <a:endParaRPr lang="en-US"/>
        </a:p>
      </dgm:t>
    </dgm:pt>
    <dgm:pt modelId="{9CB90804-19F1-4AB7-AA49-5DD4AB84AF7C}" type="pres">
      <dgm:prSet presAssocID="{939DF311-181C-456F-8A5F-65CB9360A8B2}" presName="parentText" presStyleLbl="node1" presStyleIdx="3" presStyleCnt="6">
        <dgm:presLayoutVars>
          <dgm:chMax val="0"/>
          <dgm:bulletEnabled val="1"/>
        </dgm:presLayoutVars>
      </dgm:prSet>
      <dgm:spPr/>
      <dgm:t>
        <a:bodyPr/>
        <a:lstStyle/>
        <a:p>
          <a:endParaRPr lang="en-US"/>
        </a:p>
      </dgm:t>
    </dgm:pt>
    <dgm:pt modelId="{E07B0B2D-1D9E-4A64-9D06-CC051F126F22}" type="pres">
      <dgm:prSet presAssocID="{939DF311-181C-456F-8A5F-65CB9360A8B2}" presName="negativeSpace" presStyleCnt="0"/>
      <dgm:spPr/>
    </dgm:pt>
    <dgm:pt modelId="{087AC7B4-11D5-4A72-954D-31A542979D54}" type="pres">
      <dgm:prSet presAssocID="{939DF311-181C-456F-8A5F-65CB9360A8B2}" presName="childText" presStyleLbl="conFgAcc1" presStyleIdx="3" presStyleCnt="6">
        <dgm:presLayoutVars>
          <dgm:bulletEnabled val="1"/>
        </dgm:presLayoutVars>
      </dgm:prSet>
      <dgm:spPr>
        <a:ln>
          <a:solidFill>
            <a:schemeClr val="accent2"/>
          </a:solidFill>
        </a:ln>
      </dgm:spPr>
      <dgm:t>
        <a:bodyPr/>
        <a:lstStyle/>
        <a:p>
          <a:endParaRPr lang="en-US"/>
        </a:p>
      </dgm:t>
    </dgm:pt>
    <dgm:pt modelId="{FC4B53E0-909E-4DE0-9501-BB6283B9DEA2}" type="pres">
      <dgm:prSet presAssocID="{A63327D4-7C82-42A0-BF2F-8747027D74AD}" presName="spaceBetweenRectangles" presStyleCnt="0"/>
      <dgm:spPr/>
    </dgm:pt>
    <dgm:pt modelId="{DE8A3EEB-62D3-47F4-8AAE-6466E4E5E18B}" type="pres">
      <dgm:prSet presAssocID="{E99A6314-A2AF-4F96-88F7-37E39976DDA7}" presName="parentLin" presStyleCnt="0"/>
      <dgm:spPr/>
    </dgm:pt>
    <dgm:pt modelId="{E1A4C3FC-6822-41F8-934A-DAD8E7D0FC6D}" type="pres">
      <dgm:prSet presAssocID="{E99A6314-A2AF-4F96-88F7-37E39976DDA7}" presName="parentLeftMargin" presStyleLbl="node1" presStyleIdx="3" presStyleCnt="6"/>
      <dgm:spPr/>
      <dgm:t>
        <a:bodyPr/>
        <a:lstStyle/>
        <a:p>
          <a:endParaRPr lang="en-US"/>
        </a:p>
      </dgm:t>
    </dgm:pt>
    <dgm:pt modelId="{B3E91A82-D077-4579-8F96-0872301646C9}" type="pres">
      <dgm:prSet presAssocID="{E99A6314-A2AF-4F96-88F7-37E39976DDA7}" presName="parentText" presStyleLbl="node1" presStyleIdx="4" presStyleCnt="6">
        <dgm:presLayoutVars>
          <dgm:chMax val="0"/>
          <dgm:bulletEnabled val="1"/>
        </dgm:presLayoutVars>
      </dgm:prSet>
      <dgm:spPr/>
      <dgm:t>
        <a:bodyPr/>
        <a:lstStyle/>
        <a:p>
          <a:endParaRPr lang="en-US"/>
        </a:p>
      </dgm:t>
    </dgm:pt>
    <dgm:pt modelId="{61A79DB0-3479-4A96-B569-53C3033601B3}" type="pres">
      <dgm:prSet presAssocID="{E99A6314-A2AF-4F96-88F7-37E39976DDA7}" presName="negativeSpace" presStyleCnt="0"/>
      <dgm:spPr/>
    </dgm:pt>
    <dgm:pt modelId="{8CB5407F-2F36-4E30-B618-944E4C03D17C}" type="pres">
      <dgm:prSet presAssocID="{E99A6314-A2AF-4F96-88F7-37E39976DDA7}" presName="childText" presStyleLbl="conFgAcc1" presStyleIdx="4" presStyleCnt="6">
        <dgm:presLayoutVars>
          <dgm:bulletEnabled val="1"/>
        </dgm:presLayoutVars>
      </dgm:prSet>
      <dgm:spPr>
        <a:ln>
          <a:solidFill>
            <a:schemeClr val="accent2"/>
          </a:solidFill>
        </a:ln>
      </dgm:spPr>
    </dgm:pt>
    <dgm:pt modelId="{54BD71C5-74D8-48C5-9024-6B0F73916536}" type="pres">
      <dgm:prSet presAssocID="{31CC7DC3-AC83-43D8-B8CE-1D473B6E1007}" presName="spaceBetweenRectangles" presStyleCnt="0"/>
      <dgm:spPr/>
    </dgm:pt>
    <dgm:pt modelId="{599885A1-4FC0-4EDD-A8F5-88191EA86E9F}" type="pres">
      <dgm:prSet presAssocID="{C276892D-37EC-4FEE-AC82-FA4F4A7075A5}" presName="parentLin" presStyleCnt="0"/>
      <dgm:spPr/>
    </dgm:pt>
    <dgm:pt modelId="{CB430F5D-4D8F-411F-9274-E0F95C736C16}" type="pres">
      <dgm:prSet presAssocID="{C276892D-37EC-4FEE-AC82-FA4F4A7075A5}" presName="parentLeftMargin" presStyleLbl="node1" presStyleIdx="4" presStyleCnt="6"/>
      <dgm:spPr/>
      <dgm:t>
        <a:bodyPr/>
        <a:lstStyle/>
        <a:p>
          <a:endParaRPr lang="en-US"/>
        </a:p>
      </dgm:t>
    </dgm:pt>
    <dgm:pt modelId="{9B3E78DD-C161-4E81-9627-97D1B6444E39}" type="pres">
      <dgm:prSet presAssocID="{C276892D-37EC-4FEE-AC82-FA4F4A7075A5}" presName="parentText" presStyleLbl="node1" presStyleIdx="5" presStyleCnt="6">
        <dgm:presLayoutVars>
          <dgm:chMax val="0"/>
          <dgm:bulletEnabled val="1"/>
        </dgm:presLayoutVars>
      </dgm:prSet>
      <dgm:spPr/>
      <dgm:t>
        <a:bodyPr/>
        <a:lstStyle/>
        <a:p>
          <a:endParaRPr lang="en-US"/>
        </a:p>
      </dgm:t>
    </dgm:pt>
    <dgm:pt modelId="{59DBAED4-140F-42E0-803C-AC1A59977269}" type="pres">
      <dgm:prSet presAssocID="{C276892D-37EC-4FEE-AC82-FA4F4A7075A5}" presName="negativeSpace" presStyleCnt="0"/>
      <dgm:spPr/>
    </dgm:pt>
    <dgm:pt modelId="{713A2640-14F5-463C-AEE5-78A6AEF58985}" type="pres">
      <dgm:prSet presAssocID="{C276892D-37EC-4FEE-AC82-FA4F4A7075A5}" presName="childText" presStyleLbl="conFgAcc1" presStyleIdx="5" presStyleCnt="6">
        <dgm:presLayoutVars>
          <dgm:bulletEnabled val="1"/>
        </dgm:presLayoutVars>
      </dgm:prSet>
      <dgm:spPr>
        <a:ln>
          <a:solidFill>
            <a:schemeClr val="accent2"/>
          </a:solidFill>
        </a:ln>
      </dgm:spPr>
    </dgm:pt>
  </dgm:ptLst>
  <dgm:cxnLst>
    <dgm:cxn modelId="{B4725AA7-27C7-4416-8E29-900D42487FDB}" type="presOf" srcId="{7A611255-D1F2-45BF-AA21-0A1F539AA6C9}" destId="{36A57138-FC9D-4A2D-814B-7D84D6FF2459}" srcOrd="0" destOrd="0" presId="urn:microsoft.com/office/officeart/2005/8/layout/list1"/>
    <dgm:cxn modelId="{728585D5-61A5-4E8E-ADD3-602214011091}" type="presOf" srcId="{E99A6314-A2AF-4F96-88F7-37E39976DDA7}" destId="{E1A4C3FC-6822-41F8-934A-DAD8E7D0FC6D}" srcOrd="0" destOrd="0" presId="urn:microsoft.com/office/officeart/2005/8/layout/list1"/>
    <dgm:cxn modelId="{99E17285-288A-4494-AA00-69D21AB006DE}" type="presOf" srcId="{C276892D-37EC-4FEE-AC82-FA4F4A7075A5}" destId="{CB430F5D-4D8F-411F-9274-E0F95C736C16}" srcOrd="0" destOrd="0" presId="urn:microsoft.com/office/officeart/2005/8/layout/list1"/>
    <dgm:cxn modelId="{085F07E8-E0FB-4060-A320-E8FBACD7E694}" srcId="{F1C6F130-7510-48BE-A8A9-5C39693D0322}" destId="{939DF311-181C-456F-8A5F-65CB9360A8B2}" srcOrd="3" destOrd="0" parTransId="{FBA14B81-D293-44BC-9477-91B9938BA1B0}" sibTransId="{A63327D4-7C82-42A0-BF2F-8747027D74AD}"/>
    <dgm:cxn modelId="{E7A79BC5-B76B-4B7C-BB95-99C5FA1B081B}" type="presOf" srcId="{E99A6314-A2AF-4F96-88F7-37E39976DDA7}" destId="{B3E91A82-D077-4579-8F96-0872301646C9}" srcOrd="1" destOrd="0" presId="urn:microsoft.com/office/officeart/2005/8/layout/list1"/>
    <dgm:cxn modelId="{EA23D1BB-F353-453C-B952-3E10E237ABCB}" type="presOf" srcId="{F7B2B5D5-4747-4632-AE40-F8DB0C6D188A}" destId="{136497FA-7CEF-42CD-A74F-4187986E39BA}" srcOrd="1" destOrd="0" presId="urn:microsoft.com/office/officeart/2005/8/layout/list1"/>
    <dgm:cxn modelId="{6C931257-451D-4869-962B-D7C21A69097B}" type="presOf" srcId="{166E1121-1803-45FC-A218-901C56F7D2D0}" destId="{36A57138-FC9D-4A2D-814B-7D84D6FF2459}" srcOrd="0" destOrd="2" presId="urn:microsoft.com/office/officeart/2005/8/layout/list1"/>
    <dgm:cxn modelId="{479353C8-833C-4DFF-AB64-05DE56F3E6EE}" srcId="{310AA06C-0512-4772-80F3-408EC225CFBE}" destId="{63C4A6E3-08D3-4A33-A71C-A205661AB82B}" srcOrd="1" destOrd="0" parTransId="{E246466C-BB33-4D1B-AEBA-FC4523F663C9}" sibTransId="{8069C30E-5427-4927-B911-4D15ADE8A828}"/>
    <dgm:cxn modelId="{7572BE99-AB45-4D0A-A889-1A78E82DB8FC}" type="presOf" srcId="{BDB07801-5561-4CD8-9243-29C18F1A8862}" destId="{84080BB7-2FE6-47AD-A0B4-A73997690195}" srcOrd="1" destOrd="0" presId="urn:microsoft.com/office/officeart/2005/8/layout/list1"/>
    <dgm:cxn modelId="{342DB18C-4532-4DC8-B5F7-D97B05612C7E}" type="presOf" srcId="{939DF311-181C-456F-8A5F-65CB9360A8B2}" destId="{9CB90804-19F1-4AB7-AA49-5DD4AB84AF7C}" srcOrd="1" destOrd="0" presId="urn:microsoft.com/office/officeart/2005/8/layout/list1"/>
    <dgm:cxn modelId="{FDDF3645-8DE6-4466-977B-D4005598AB7D}" type="presOf" srcId="{63C4A6E3-08D3-4A33-A71C-A205661AB82B}" destId="{36A57138-FC9D-4A2D-814B-7D84D6FF2459}" srcOrd="0" destOrd="1" presId="urn:microsoft.com/office/officeart/2005/8/layout/list1"/>
    <dgm:cxn modelId="{D216CCD2-5471-4DFC-AEAD-2F6D965713E5}" type="presOf" srcId="{310AA06C-0512-4772-80F3-408EC225CFBE}" destId="{DAD60A0B-6827-43DD-A1EB-F3645DB224D8}" srcOrd="0" destOrd="0" presId="urn:microsoft.com/office/officeart/2005/8/layout/list1"/>
    <dgm:cxn modelId="{F5AB2D99-EA7E-47F1-8B04-8DB4E355F567}" type="presOf" srcId="{939DF311-181C-456F-8A5F-65CB9360A8B2}" destId="{B50EA8E9-21B1-4633-AE8D-18AD8806AA53}" srcOrd="0" destOrd="0" presId="urn:microsoft.com/office/officeart/2005/8/layout/list1"/>
    <dgm:cxn modelId="{592A8620-522B-4BF4-9454-2120327ED0A0}" srcId="{F1C6F130-7510-48BE-A8A9-5C39693D0322}" destId="{310AA06C-0512-4772-80F3-408EC225CFBE}" srcOrd="0" destOrd="0" parTransId="{2796F565-6FFD-4EDD-953C-AE52221EAEAA}" sibTransId="{CEE4C98B-5918-4CB0-B912-956B90183BDD}"/>
    <dgm:cxn modelId="{1C36E3A9-84EE-4F62-9671-E55B30E24D4C}" srcId="{F1C6F130-7510-48BE-A8A9-5C39693D0322}" destId="{E99A6314-A2AF-4F96-88F7-37E39976DDA7}" srcOrd="4" destOrd="0" parTransId="{40D026B0-9830-499E-8FD9-D1AC14965AF2}" sibTransId="{31CC7DC3-AC83-43D8-B8CE-1D473B6E1007}"/>
    <dgm:cxn modelId="{353DF8D0-22F7-43BD-9B79-5EF78CA60A83}" srcId="{310AA06C-0512-4772-80F3-408EC225CFBE}" destId="{7A611255-D1F2-45BF-AA21-0A1F539AA6C9}" srcOrd="0" destOrd="0" parTransId="{C3A5EE20-3FE3-4AC6-B467-6A17AB4931A0}" sibTransId="{649570CC-040A-403C-83FE-F8BA403DDC45}"/>
    <dgm:cxn modelId="{936422AF-FFAB-4BB0-A8D7-95771F89F113}" srcId="{F1C6F130-7510-48BE-A8A9-5C39693D0322}" destId="{C276892D-37EC-4FEE-AC82-FA4F4A7075A5}" srcOrd="5" destOrd="0" parTransId="{5EE55F1E-7C4B-4828-879D-FC38402ACF99}" sibTransId="{5A9C2704-2F4C-41BA-9BA4-50ACB158BA27}"/>
    <dgm:cxn modelId="{61B76634-DC92-4887-B000-77E345EE2DAA}" srcId="{310AA06C-0512-4772-80F3-408EC225CFBE}" destId="{166E1121-1803-45FC-A218-901C56F7D2D0}" srcOrd="2" destOrd="0" parTransId="{D58D555B-8AB3-4FA0-A3A3-766D9673A70D}" sibTransId="{7A239AD7-B30E-4A33-957E-16D983D5E766}"/>
    <dgm:cxn modelId="{1B63F6F1-6618-4C24-BF60-D89E0FDD8F1C}" type="presOf" srcId="{F1C6F130-7510-48BE-A8A9-5C39693D0322}" destId="{70D34C6F-2217-4090-98E8-29D95E6EA428}" srcOrd="0" destOrd="0" presId="urn:microsoft.com/office/officeart/2005/8/layout/list1"/>
    <dgm:cxn modelId="{D6E6DE83-592B-43A9-BD86-F03793B47046}" type="presOf" srcId="{F7B2B5D5-4747-4632-AE40-F8DB0C6D188A}" destId="{5369B39F-02F1-4EF2-B186-24281ADBB7B3}" srcOrd="0" destOrd="0" presId="urn:microsoft.com/office/officeart/2005/8/layout/list1"/>
    <dgm:cxn modelId="{0E71849B-CFD1-4287-91D0-216166388740}" type="presOf" srcId="{BDB07801-5561-4CD8-9243-29C18F1A8862}" destId="{50AEE1D9-EDEA-4904-A0E6-6BF571067EEC}" srcOrd="0" destOrd="0" presId="urn:microsoft.com/office/officeart/2005/8/layout/list1"/>
    <dgm:cxn modelId="{542988AD-2396-4CA7-981D-DC2DE05035F7}" srcId="{F1C6F130-7510-48BE-A8A9-5C39693D0322}" destId="{BDB07801-5561-4CD8-9243-29C18F1A8862}" srcOrd="1" destOrd="0" parTransId="{25CF6002-C64B-4CA9-A732-41497573F99A}" sibTransId="{6381785F-7A9C-4910-9356-BCDC7597F29C}"/>
    <dgm:cxn modelId="{E999C30D-3751-4D45-894C-C742CF324963}" type="presOf" srcId="{C276892D-37EC-4FEE-AC82-FA4F4A7075A5}" destId="{9B3E78DD-C161-4E81-9627-97D1B6444E39}" srcOrd="1" destOrd="0" presId="urn:microsoft.com/office/officeart/2005/8/layout/list1"/>
    <dgm:cxn modelId="{33E2B456-AB4B-4501-98BA-ACCAAF21DC47}" srcId="{F1C6F130-7510-48BE-A8A9-5C39693D0322}" destId="{F7B2B5D5-4747-4632-AE40-F8DB0C6D188A}" srcOrd="2" destOrd="0" parTransId="{3D777DD0-F5FF-4C99-9A3D-BB0860E8AF80}" sibTransId="{43A2D950-AEE9-44F2-8642-A7D65501267B}"/>
    <dgm:cxn modelId="{A9614527-883A-44CE-BE15-2809B7FCDE20}" type="presOf" srcId="{310AA06C-0512-4772-80F3-408EC225CFBE}" destId="{E8F5771A-6254-4A78-8F74-0B6A533185D8}" srcOrd="1" destOrd="0" presId="urn:microsoft.com/office/officeart/2005/8/layout/list1"/>
    <dgm:cxn modelId="{F33B99C0-7C01-4C9B-8172-FDB34C2B02C2}" type="presParOf" srcId="{70D34C6F-2217-4090-98E8-29D95E6EA428}" destId="{09CA2125-44DF-4A9E-AC46-1976E39EFD07}" srcOrd="0" destOrd="0" presId="urn:microsoft.com/office/officeart/2005/8/layout/list1"/>
    <dgm:cxn modelId="{22F0C642-6688-41AB-A69E-BD199D5F2D41}" type="presParOf" srcId="{09CA2125-44DF-4A9E-AC46-1976E39EFD07}" destId="{DAD60A0B-6827-43DD-A1EB-F3645DB224D8}" srcOrd="0" destOrd="0" presId="urn:microsoft.com/office/officeart/2005/8/layout/list1"/>
    <dgm:cxn modelId="{E120BA27-0D4B-4C67-ACBF-78CA17704CA0}" type="presParOf" srcId="{09CA2125-44DF-4A9E-AC46-1976E39EFD07}" destId="{E8F5771A-6254-4A78-8F74-0B6A533185D8}" srcOrd="1" destOrd="0" presId="urn:microsoft.com/office/officeart/2005/8/layout/list1"/>
    <dgm:cxn modelId="{590F2A66-110A-4E4E-BA5C-8CB6E38903AD}" type="presParOf" srcId="{70D34C6F-2217-4090-98E8-29D95E6EA428}" destId="{B57BFB53-8740-4DE0-9093-3A1F1C5C312F}" srcOrd="1" destOrd="0" presId="urn:microsoft.com/office/officeart/2005/8/layout/list1"/>
    <dgm:cxn modelId="{F416AEAC-2C26-4592-8C79-3C8C801D3E5B}" type="presParOf" srcId="{70D34C6F-2217-4090-98E8-29D95E6EA428}" destId="{36A57138-FC9D-4A2D-814B-7D84D6FF2459}" srcOrd="2" destOrd="0" presId="urn:microsoft.com/office/officeart/2005/8/layout/list1"/>
    <dgm:cxn modelId="{A220184E-B363-44E0-9544-260702F7A2EE}" type="presParOf" srcId="{70D34C6F-2217-4090-98E8-29D95E6EA428}" destId="{E85E3B42-AE80-451B-94EE-D17F29E23426}" srcOrd="3" destOrd="0" presId="urn:microsoft.com/office/officeart/2005/8/layout/list1"/>
    <dgm:cxn modelId="{F6AC925C-D8B1-40CE-A658-CB1E54AE2D92}" type="presParOf" srcId="{70D34C6F-2217-4090-98E8-29D95E6EA428}" destId="{45DA8570-F38E-4F35-A212-9BD55E177CD4}" srcOrd="4" destOrd="0" presId="urn:microsoft.com/office/officeart/2005/8/layout/list1"/>
    <dgm:cxn modelId="{78D649CB-1915-488E-A57B-EBC2439695FA}" type="presParOf" srcId="{45DA8570-F38E-4F35-A212-9BD55E177CD4}" destId="{50AEE1D9-EDEA-4904-A0E6-6BF571067EEC}" srcOrd="0" destOrd="0" presId="urn:microsoft.com/office/officeart/2005/8/layout/list1"/>
    <dgm:cxn modelId="{86FE7341-440B-4E31-AA7C-039F8310BF3D}" type="presParOf" srcId="{45DA8570-F38E-4F35-A212-9BD55E177CD4}" destId="{84080BB7-2FE6-47AD-A0B4-A73997690195}" srcOrd="1" destOrd="0" presId="urn:microsoft.com/office/officeart/2005/8/layout/list1"/>
    <dgm:cxn modelId="{B212F07A-C0B8-40B8-8892-204030DD2FB2}" type="presParOf" srcId="{70D34C6F-2217-4090-98E8-29D95E6EA428}" destId="{486AF131-BFED-40F0-9077-99009EA3F1F4}" srcOrd="5" destOrd="0" presId="urn:microsoft.com/office/officeart/2005/8/layout/list1"/>
    <dgm:cxn modelId="{77F59B95-E4CC-4E55-A9B5-3E31929A48B5}" type="presParOf" srcId="{70D34C6F-2217-4090-98E8-29D95E6EA428}" destId="{401DBCDB-8B4F-44E4-950C-A6FF16A171EA}" srcOrd="6" destOrd="0" presId="urn:microsoft.com/office/officeart/2005/8/layout/list1"/>
    <dgm:cxn modelId="{D6823764-E1AE-4132-8EA6-78ADFC025DCA}" type="presParOf" srcId="{70D34C6F-2217-4090-98E8-29D95E6EA428}" destId="{1BB10107-60FE-401B-B017-A30C391445CE}" srcOrd="7" destOrd="0" presId="urn:microsoft.com/office/officeart/2005/8/layout/list1"/>
    <dgm:cxn modelId="{44056670-71E3-428F-B176-BC472E4508F3}" type="presParOf" srcId="{70D34C6F-2217-4090-98E8-29D95E6EA428}" destId="{815B625E-A865-4BF9-A539-D8012356DFED}" srcOrd="8" destOrd="0" presId="urn:microsoft.com/office/officeart/2005/8/layout/list1"/>
    <dgm:cxn modelId="{7F7D115C-6FFE-4B19-86EC-67A8DE46C427}" type="presParOf" srcId="{815B625E-A865-4BF9-A539-D8012356DFED}" destId="{5369B39F-02F1-4EF2-B186-24281ADBB7B3}" srcOrd="0" destOrd="0" presId="urn:microsoft.com/office/officeart/2005/8/layout/list1"/>
    <dgm:cxn modelId="{516F9B27-2C79-4AFC-865C-863B98598496}" type="presParOf" srcId="{815B625E-A865-4BF9-A539-D8012356DFED}" destId="{136497FA-7CEF-42CD-A74F-4187986E39BA}" srcOrd="1" destOrd="0" presId="urn:microsoft.com/office/officeart/2005/8/layout/list1"/>
    <dgm:cxn modelId="{55E1836C-09AD-48CD-A86C-EF7FDEB28BC1}" type="presParOf" srcId="{70D34C6F-2217-4090-98E8-29D95E6EA428}" destId="{1427CF80-C009-4690-964C-0A936A3F721D}" srcOrd="9" destOrd="0" presId="urn:microsoft.com/office/officeart/2005/8/layout/list1"/>
    <dgm:cxn modelId="{C63A5854-D651-464F-A080-0E6FFFCA21B7}" type="presParOf" srcId="{70D34C6F-2217-4090-98E8-29D95E6EA428}" destId="{B67BEB3B-4E99-4F8B-8754-D0C1F2B0CD19}" srcOrd="10" destOrd="0" presId="urn:microsoft.com/office/officeart/2005/8/layout/list1"/>
    <dgm:cxn modelId="{AB0213A8-4014-4B60-8D7D-B4989E5CB052}" type="presParOf" srcId="{70D34C6F-2217-4090-98E8-29D95E6EA428}" destId="{670F4B1F-A4EF-4F4B-849C-EA33316970DA}" srcOrd="11" destOrd="0" presId="urn:microsoft.com/office/officeart/2005/8/layout/list1"/>
    <dgm:cxn modelId="{8CA2FA88-29D3-4015-9EE0-9EA9DBEE5D2C}" type="presParOf" srcId="{70D34C6F-2217-4090-98E8-29D95E6EA428}" destId="{A5844CF4-422E-4097-938E-8798E407F0F2}" srcOrd="12" destOrd="0" presId="urn:microsoft.com/office/officeart/2005/8/layout/list1"/>
    <dgm:cxn modelId="{56A03C00-41B2-48F9-BE0E-9EBEC072D6AD}" type="presParOf" srcId="{A5844CF4-422E-4097-938E-8798E407F0F2}" destId="{B50EA8E9-21B1-4633-AE8D-18AD8806AA53}" srcOrd="0" destOrd="0" presId="urn:microsoft.com/office/officeart/2005/8/layout/list1"/>
    <dgm:cxn modelId="{2B92BF06-8EA5-47DF-8F23-0F979371E05F}" type="presParOf" srcId="{A5844CF4-422E-4097-938E-8798E407F0F2}" destId="{9CB90804-19F1-4AB7-AA49-5DD4AB84AF7C}" srcOrd="1" destOrd="0" presId="urn:microsoft.com/office/officeart/2005/8/layout/list1"/>
    <dgm:cxn modelId="{64735158-D3A3-4938-A6D0-4BD51E776A88}" type="presParOf" srcId="{70D34C6F-2217-4090-98E8-29D95E6EA428}" destId="{E07B0B2D-1D9E-4A64-9D06-CC051F126F22}" srcOrd="13" destOrd="0" presId="urn:microsoft.com/office/officeart/2005/8/layout/list1"/>
    <dgm:cxn modelId="{CDCC8F35-F6AA-4CF9-8B6C-1ABE015F4938}" type="presParOf" srcId="{70D34C6F-2217-4090-98E8-29D95E6EA428}" destId="{087AC7B4-11D5-4A72-954D-31A542979D54}" srcOrd="14" destOrd="0" presId="urn:microsoft.com/office/officeart/2005/8/layout/list1"/>
    <dgm:cxn modelId="{0339FF17-3532-4E1F-9B49-481501690C5C}" type="presParOf" srcId="{70D34C6F-2217-4090-98E8-29D95E6EA428}" destId="{FC4B53E0-909E-4DE0-9501-BB6283B9DEA2}" srcOrd="15" destOrd="0" presId="urn:microsoft.com/office/officeart/2005/8/layout/list1"/>
    <dgm:cxn modelId="{AAE7659F-BEC7-45AF-9BE0-648AC3102D01}" type="presParOf" srcId="{70D34C6F-2217-4090-98E8-29D95E6EA428}" destId="{DE8A3EEB-62D3-47F4-8AAE-6466E4E5E18B}" srcOrd="16" destOrd="0" presId="urn:microsoft.com/office/officeart/2005/8/layout/list1"/>
    <dgm:cxn modelId="{8EE1D4AC-93FB-4B32-AC28-1149A48D1A1A}" type="presParOf" srcId="{DE8A3EEB-62D3-47F4-8AAE-6466E4E5E18B}" destId="{E1A4C3FC-6822-41F8-934A-DAD8E7D0FC6D}" srcOrd="0" destOrd="0" presId="urn:microsoft.com/office/officeart/2005/8/layout/list1"/>
    <dgm:cxn modelId="{7ACB312F-6DE9-4E86-B7AF-87CB9F55457C}" type="presParOf" srcId="{DE8A3EEB-62D3-47F4-8AAE-6466E4E5E18B}" destId="{B3E91A82-D077-4579-8F96-0872301646C9}" srcOrd="1" destOrd="0" presId="urn:microsoft.com/office/officeart/2005/8/layout/list1"/>
    <dgm:cxn modelId="{4D08627A-718C-44EE-8F41-06037FE0C3A6}" type="presParOf" srcId="{70D34C6F-2217-4090-98E8-29D95E6EA428}" destId="{61A79DB0-3479-4A96-B569-53C3033601B3}" srcOrd="17" destOrd="0" presId="urn:microsoft.com/office/officeart/2005/8/layout/list1"/>
    <dgm:cxn modelId="{B17FCA4E-61A9-4818-AC14-14CDC8FC543B}" type="presParOf" srcId="{70D34C6F-2217-4090-98E8-29D95E6EA428}" destId="{8CB5407F-2F36-4E30-B618-944E4C03D17C}" srcOrd="18" destOrd="0" presId="urn:microsoft.com/office/officeart/2005/8/layout/list1"/>
    <dgm:cxn modelId="{F4B4AC0D-35D4-4EB2-87E5-00E849C89019}" type="presParOf" srcId="{70D34C6F-2217-4090-98E8-29D95E6EA428}" destId="{54BD71C5-74D8-48C5-9024-6B0F73916536}" srcOrd="19" destOrd="0" presId="urn:microsoft.com/office/officeart/2005/8/layout/list1"/>
    <dgm:cxn modelId="{0B6DFC15-2AE3-4926-8AF4-52E7704D129D}" type="presParOf" srcId="{70D34C6F-2217-4090-98E8-29D95E6EA428}" destId="{599885A1-4FC0-4EDD-A8F5-88191EA86E9F}" srcOrd="20" destOrd="0" presId="urn:microsoft.com/office/officeart/2005/8/layout/list1"/>
    <dgm:cxn modelId="{A4F2C288-2B4C-4565-9422-A7D445EA34B4}" type="presParOf" srcId="{599885A1-4FC0-4EDD-A8F5-88191EA86E9F}" destId="{CB430F5D-4D8F-411F-9274-E0F95C736C16}" srcOrd="0" destOrd="0" presId="urn:microsoft.com/office/officeart/2005/8/layout/list1"/>
    <dgm:cxn modelId="{16F5AD2E-AD35-4B51-A7CA-8D5BC0E5FD76}" type="presParOf" srcId="{599885A1-4FC0-4EDD-A8F5-88191EA86E9F}" destId="{9B3E78DD-C161-4E81-9627-97D1B6444E39}" srcOrd="1" destOrd="0" presId="urn:microsoft.com/office/officeart/2005/8/layout/list1"/>
    <dgm:cxn modelId="{0D1B5581-D286-4710-B189-AB6B600EFCB4}" type="presParOf" srcId="{70D34C6F-2217-4090-98E8-29D95E6EA428}" destId="{59DBAED4-140F-42E0-803C-AC1A59977269}" srcOrd="21" destOrd="0" presId="urn:microsoft.com/office/officeart/2005/8/layout/list1"/>
    <dgm:cxn modelId="{2DE67498-CFC4-4256-89DC-136FE7343E29}" type="presParOf" srcId="{70D34C6F-2217-4090-98E8-29D95E6EA428}" destId="{713A2640-14F5-463C-AEE5-78A6AEF58985}" srcOrd="2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35A6514-AA32-446C-A8A1-D52E429CEE85}">
      <dsp:nvSpPr>
        <dsp:cNvPr id="0" name=""/>
        <dsp:cNvSpPr/>
      </dsp:nvSpPr>
      <dsp:spPr>
        <a:xfrm>
          <a:off x="2310" y="228605"/>
          <a:ext cx="874997" cy="1177914"/>
        </a:xfrm>
        <a:prstGeom prst="roundRect">
          <a:avLst>
            <a:gd name="adj" fmla="val 10000"/>
          </a:avLst>
        </a:prstGeom>
        <a:solidFill>
          <a:schemeClr val="accent3">
            <a:tint val="45000"/>
          </a:schemeClr>
        </a:solidFill>
        <a:ln w="9525" cap="flat" cmpd="sng" algn="ctr">
          <a:solidFill>
            <a:schemeClr val="accent3"/>
          </a:solidFill>
          <a:prstDash val="solid"/>
        </a:ln>
        <a:effectLst>
          <a:outerShdw blurRad="50800" dist="25400" dir="5400000" rotWithShape="0">
            <a:srgbClr val="000000">
              <a:alpha val="35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End-user has a need</a:t>
          </a:r>
          <a:endParaRPr lang="en-US" sz="900" kern="1200" dirty="0"/>
        </a:p>
      </dsp:txBody>
      <dsp:txXfrm>
        <a:off x="2310" y="228605"/>
        <a:ext cx="874997" cy="1177914"/>
      </dsp:txXfrm>
    </dsp:sp>
    <dsp:sp modelId="{D1E7B947-C3BC-4267-9767-38AEEF5FA5EA}">
      <dsp:nvSpPr>
        <dsp:cNvPr id="0" name=""/>
        <dsp:cNvSpPr/>
      </dsp:nvSpPr>
      <dsp:spPr>
        <a:xfrm>
          <a:off x="964808" y="709062"/>
          <a:ext cx="185499" cy="2169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964808" y="709062"/>
        <a:ext cx="185499" cy="216999"/>
      </dsp:txXfrm>
    </dsp:sp>
    <dsp:sp modelId="{22202FA0-E787-4633-A5F8-639DB0010FC6}">
      <dsp:nvSpPr>
        <dsp:cNvPr id="0" name=""/>
        <dsp:cNvSpPr/>
      </dsp:nvSpPr>
      <dsp:spPr>
        <a:xfrm>
          <a:off x="1227307" y="228605"/>
          <a:ext cx="874997" cy="1177914"/>
        </a:xfrm>
        <a:prstGeom prst="roundRect">
          <a:avLst>
            <a:gd name="adj" fmla="val 10000"/>
          </a:avLst>
        </a:prstGeom>
        <a:solidFill>
          <a:schemeClr val="accent3">
            <a:tint val="45000"/>
          </a:schemeClr>
        </a:solidFill>
        <a:ln w="9525" cap="flat" cmpd="sng" algn="ctr">
          <a:solidFill>
            <a:schemeClr val="accent3"/>
          </a:solidFill>
          <a:prstDash val="solid"/>
        </a:ln>
        <a:effectLst>
          <a:outerShdw blurRad="50800" dist="25400" dir="5400000" rotWithShape="0">
            <a:srgbClr val="000000">
              <a:alpha val="35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End-user obtains quote from Supplier</a:t>
          </a:r>
          <a:endParaRPr lang="en-US" sz="900" kern="1200" dirty="0"/>
        </a:p>
      </dsp:txBody>
      <dsp:txXfrm>
        <a:off x="1227307" y="228605"/>
        <a:ext cx="874997" cy="1177914"/>
      </dsp:txXfrm>
    </dsp:sp>
    <dsp:sp modelId="{6825C8E0-D859-4E19-A5C8-C4E6BFF2525C}">
      <dsp:nvSpPr>
        <dsp:cNvPr id="0" name=""/>
        <dsp:cNvSpPr/>
      </dsp:nvSpPr>
      <dsp:spPr>
        <a:xfrm>
          <a:off x="2189804" y="709062"/>
          <a:ext cx="185499" cy="2169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2189804" y="709062"/>
        <a:ext cx="185499" cy="216999"/>
      </dsp:txXfrm>
    </dsp:sp>
    <dsp:sp modelId="{AE7A5153-FD01-4391-8965-566412CDA6D0}">
      <dsp:nvSpPr>
        <dsp:cNvPr id="0" name=""/>
        <dsp:cNvSpPr/>
      </dsp:nvSpPr>
      <dsp:spPr>
        <a:xfrm>
          <a:off x="2452304" y="228605"/>
          <a:ext cx="874997" cy="1177914"/>
        </a:xfrm>
        <a:prstGeom prst="roundRect">
          <a:avLst>
            <a:gd name="adj" fmla="val 10000"/>
          </a:avLst>
        </a:prstGeom>
        <a:solidFill>
          <a:schemeClr val="accent3">
            <a:tint val="45000"/>
          </a:schemeClr>
        </a:solidFill>
        <a:ln w="9525" cap="flat" cmpd="sng" algn="ctr">
          <a:solidFill>
            <a:schemeClr val="accent3"/>
          </a:solidFill>
          <a:prstDash val="solid"/>
        </a:ln>
        <a:effectLst>
          <a:outerShdw blurRad="50800" dist="25400" dir="5400000" rotWithShape="0">
            <a:srgbClr val="000000">
              <a:alpha val="35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Department submits a “Spot Buy” Purchase Requisition</a:t>
          </a:r>
          <a:endParaRPr lang="en-US" sz="900" kern="1200" dirty="0"/>
        </a:p>
      </dsp:txBody>
      <dsp:txXfrm>
        <a:off x="2452304" y="228605"/>
        <a:ext cx="874997" cy="1177914"/>
      </dsp:txXfrm>
    </dsp:sp>
    <dsp:sp modelId="{0F707A82-31A2-45CE-BF67-DDE7F4A9BDF2}">
      <dsp:nvSpPr>
        <dsp:cNvPr id="0" name=""/>
        <dsp:cNvSpPr/>
      </dsp:nvSpPr>
      <dsp:spPr>
        <a:xfrm>
          <a:off x="3414801" y="709062"/>
          <a:ext cx="185499" cy="2169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3414801" y="709062"/>
        <a:ext cx="185499" cy="216999"/>
      </dsp:txXfrm>
    </dsp:sp>
    <dsp:sp modelId="{744C72AC-D13F-4D2D-844C-1E6A543C3CF8}">
      <dsp:nvSpPr>
        <dsp:cNvPr id="0" name=""/>
        <dsp:cNvSpPr/>
      </dsp:nvSpPr>
      <dsp:spPr>
        <a:xfrm>
          <a:off x="3677301" y="228605"/>
          <a:ext cx="874997" cy="1177914"/>
        </a:xfrm>
        <a:prstGeom prst="roundRect">
          <a:avLst>
            <a:gd name="adj" fmla="val 10000"/>
          </a:avLst>
        </a:prstGeom>
        <a:solidFill>
          <a:schemeClr val="accent3">
            <a:tint val="45000"/>
          </a:schemeClr>
        </a:solidFill>
        <a:ln w="9525" cap="flat" cmpd="sng" algn="ctr">
          <a:solidFill>
            <a:schemeClr val="accent3"/>
          </a:solidFill>
          <a:prstDash val="solid"/>
        </a:ln>
        <a:effectLst>
          <a:outerShdw blurRad="50800" dist="25400" dir="5400000" rotWithShape="0">
            <a:srgbClr val="000000">
              <a:alpha val="35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Purchasing Agent creates Purchase Order (contractual commitment) with CIT Terms and Conditions</a:t>
          </a:r>
          <a:endParaRPr lang="en-US" sz="900" kern="1200" dirty="0"/>
        </a:p>
      </dsp:txBody>
      <dsp:txXfrm>
        <a:off x="3677301" y="228605"/>
        <a:ext cx="874997" cy="1177914"/>
      </dsp:txXfrm>
    </dsp:sp>
    <dsp:sp modelId="{1D261EA9-AF90-4444-99B3-244170247493}">
      <dsp:nvSpPr>
        <dsp:cNvPr id="0" name=""/>
        <dsp:cNvSpPr/>
      </dsp:nvSpPr>
      <dsp:spPr>
        <a:xfrm>
          <a:off x="4639798" y="709062"/>
          <a:ext cx="185499" cy="2169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4639798" y="709062"/>
        <a:ext cx="185499" cy="216999"/>
      </dsp:txXfrm>
    </dsp:sp>
    <dsp:sp modelId="{8E608063-6082-4817-AA11-A3738E3DEF22}">
      <dsp:nvSpPr>
        <dsp:cNvPr id="0" name=""/>
        <dsp:cNvSpPr/>
      </dsp:nvSpPr>
      <dsp:spPr>
        <a:xfrm>
          <a:off x="4902297" y="228605"/>
          <a:ext cx="874997" cy="1177914"/>
        </a:xfrm>
        <a:prstGeom prst="roundRect">
          <a:avLst>
            <a:gd name="adj" fmla="val 10000"/>
          </a:avLst>
        </a:prstGeom>
        <a:solidFill>
          <a:schemeClr val="accent3">
            <a:tint val="45000"/>
          </a:schemeClr>
        </a:solidFill>
        <a:ln w="9525" cap="flat" cmpd="sng" algn="ctr">
          <a:solidFill>
            <a:schemeClr val="accent3"/>
          </a:solidFill>
          <a:prstDash val="solid"/>
        </a:ln>
        <a:effectLst>
          <a:outerShdw blurRad="50800" dist="25400" dir="5400000" rotWithShape="0">
            <a:srgbClr val="000000">
              <a:alpha val="35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End-user receives goods/services from Supplier</a:t>
          </a:r>
          <a:endParaRPr lang="en-US" sz="900" kern="1200" dirty="0"/>
        </a:p>
      </dsp:txBody>
      <dsp:txXfrm>
        <a:off x="4902297" y="228605"/>
        <a:ext cx="874997" cy="1177914"/>
      </dsp:txXfrm>
    </dsp:sp>
    <dsp:sp modelId="{E157986C-3875-4878-B7CF-3D7B27B73315}">
      <dsp:nvSpPr>
        <dsp:cNvPr id="0" name=""/>
        <dsp:cNvSpPr/>
      </dsp:nvSpPr>
      <dsp:spPr>
        <a:xfrm>
          <a:off x="5864795" y="709062"/>
          <a:ext cx="185499" cy="2169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5864795" y="709062"/>
        <a:ext cx="185499" cy="216999"/>
      </dsp:txXfrm>
    </dsp:sp>
    <dsp:sp modelId="{4737807D-E305-43B6-B353-20B5930F32F8}">
      <dsp:nvSpPr>
        <dsp:cNvPr id="0" name=""/>
        <dsp:cNvSpPr/>
      </dsp:nvSpPr>
      <dsp:spPr>
        <a:xfrm>
          <a:off x="6127294" y="228605"/>
          <a:ext cx="874997" cy="1177914"/>
        </a:xfrm>
        <a:prstGeom prst="roundRect">
          <a:avLst>
            <a:gd name="adj" fmla="val 10000"/>
          </a:avLst>
        </a:prstGeom>
        <a:solidFill>
          <a:schemeClr val="accent3">
            <a:tint val="45000"/>
          </a:schemeClr>
        </a:solidFill>
        <a:ln w="9525" cap="flat" cmpd="sng" algn="ctr">
          <a:solidFill>
            <a:schemeClr val="accent3"/>
          </a:solidFill>
          <a:prstDash val="solid"/>
        </a:ln>
        <a:effectLst>
          <a:outerShdw blurRad="50800" dist="25400" dir="5400000" rotWithShape="0">
            <a:srgbClr val="000000">
              <a:alpha val="35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CIT receives invoice</a:t>
          </a:r>
          <a:endParaRPr lang="en-US" sz="900" kern="1200" dirty="0"/>
        </a:p>
      </dsp:txBody>
      <dsp:txXfrm>
        <a:off x="6127294" y="228605"/>
        <a:ext cx="874997" cy="1177914"/>
      </dsp:txXfrm>
    </dsp:sp>
    <dsp:sp modelId="{F7E30619-7138-4FF4-9A5C-D64FCD567B18}">
      <dsp:nvSpPr>
        <dsp:cNvPr id="0" name=""/>
        <dsp:cNvSpPr/>
      </dsp:nvSpPr>
      <dsp:spPr>
        <a:xfrm>
          <a:off x="7089792" y="709062"/>
          <a:ext cx="185499" cy="2169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7089792" y="709062"/>
        <a:ext cx="185499" cy="216999"/>
      </dsp:txXfrm>
    </dsp:sp>
    <dsp:sp modelId="{DDACA248-B8C0-47E9-BDE0-B9F8372C4FA3}">
      <dsp:nvSpPr>
        <dsp:cNvPr id="0" name=""/>
        <dsp:cNvSpPr/>
      </dsp:nvSpPr>
      <dsp:spPr>
        <a:xfrm>
          <a:off x="7352291" y="228605"/>
          <a:ext cx="874997" cy="1177914"/>
        </a:xfrm>
        <a:prstGeom prst="roundRect">
          <a:avLst>
            <a:gd name="adj" fmla="val 10000"/>
          </a:avLst>
        </a:prstGeom>
        <a:solidFill>
          <a:schemeClr val="accent3">
            <a:tint val="45000"/>
          </a:schemeClr>
        </a:solidFill>
        <a:ln w="9525" cap="flat" cmpd="sng" algn="ctr">
          <a:solidFill>
            <a:schemeClr val="accent3"/>
          </a:solidFill>
          <a:prstDash val="solid"/>
        </a:ln>
        <a:effectLst>
          <a:outerShdw blurRad="50800" dist="25400" dir="5400000" rotWithShape="0">
            <a:srgbClr val="000000">
              <a:alpha val="35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Accounts Payable issues payment</a:t>
          </a:r>
          <a:endParaRPr lang="en-US" sz="900" kern="1200" dirty="0"/>
        </a:p>
      </dsp:txBody>
      <dsp:txXfrm>
        <a:off x="7352291" y="228605"/>
        <a:ext cx="874997" cy="117791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35A6514-AA32-446C-A8A1-D52E429CEE85}">
      <dsp:nvSpPr>
        <dsp:cNvPr id="0" name=""/>
        <dsp:cNvSpPr/>
      </dsp:nvSpPr>
      <dsp:spPr>
        <a:xfrm>
          <a:off x="0" y="309344"/>
          <a:ext cx="1028699" cy="935474"/>
        </a:xfrm>
        <a:prstGeom prst="roundRect">
          <a:avLst>
            <a:gd name="adj" fmla="val 10000"/>
          </a:avLst>
        </a:prstGeom>
        <a:gradFill flip="none" rotWithShape="0">
          <a:gsLst>
            <a:gs pos="0">
              <a:srgbClr val="FFFF66">
                <a:tint val="66000"/>
                <a:satMod val="160000"/>
              </a:srgbClr>
            </a:gs>
            <a:gs pos="50000">
              <a:srgbClr val="FFFF66">
                <a:tint val="44500"/>
                <a:satMod val="160000"/>
              </a:srgbClr>
            </a:gs>
            <a:gs pos="100000">
              <a:srgbClr val="FFFF66">
                <a:tint val="23500"/>
                <a:satMod val="160000"/>
              </a:srgbClr>
            </a:gs>
          </a:gsLst>
          <a:lin ang="16200000" scaled="1"/>
          <a:tileRect/>
        </a:gradFill>
        <a:ln w="9525" cap="flat" cmpd="sng" algn="ctr">
          <a:solidFill>
            <a:srgbClr val="FFFF66"/>
          </a:solidFill>
          <a:prstDash val="solid"/>
        </a:ln>
        <a:effectLst>
          <a:outerShdw blurRad="50800" dist="254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End-user has a need</a:t>
          </a:r>
          <a:endParaRPr lang="en-US" sz="1000" kern="1200" dirty="0"/>
        </a:p>
      </dsp:txBody>
      <dsp:txXfrm>
        <a:off x="0" y="309344"/>
        <a:ext cx="1028699" cy="935474"/>
      </dsp:txXfrm>
    </dsp:sp>
    <dsp:sp modelId="{D1E7B947-C3BC-4267-9767-38AEEF5FA5EA}">
      <dsp:nvSpPr>
        <dsp:cNvPr id="0" name=""/>
        <dsp:cNvSpPr/>
      </dsp:nvSpPr>
      <dsp:spPr>
        <a:xfrm>
          <a:off x="1131570" y="649522"/>
          <a:ext cx="218084" cy="2551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1131570" y="649522"/>
        <a:ext cx="218084" cy="255117"/>
      </dsp:txXfrm>
    </dsp:sp>
    <dsp:sp modelId="{22202FA0-E787-4633-A5F8-639DB0010FC6}">
      <dsp:nvSpPr>
        <dsp:cNvPr id="0" name=""/>
        <dsp:cNvSpPr/>
      </dsp:nvSpPr>
      <dsp:spPr>
        <a:xfrm>
          <a:off x="1440180" y="309344"/>
          <a:ext cx="1028699" cy="935474"/>
        </a:xfrm>
        <a:prstGeom prst="roundRect">
          <a:avLst>
            <a:gd name="adj" fmla="val 10000"/>
          </a:avLst>
        </a:prstGeom>
        <a:gradFill flip="none" rotWithShape="0">
          <a:gsLst>
            <a:gs pos="0">
              <a:srgbClr val="FFFF66">
                <a:tint val="66000"/>
                <a:satMod val="160000"/>
              </a:srgbClr>
            </a:gs>
            <a:gs pos="50000">
              <a:srgbClr val="FFFF66">
                <a:tint val="44500"/>
                <a:satMod val="160000"/>
              </a:srgbClr>
            </a:gs>
            <a:gs pos="100000">
              <a:srgbClr val="FFFF66">
                <a:tint val="23500"/>
                <a:satMod val="160000"/>
              </a:srgbClr>
            </a:gs>
          </a:gsLst>
          <a:lin ang="16200000" scaled="1"/>
          <a:tileRect/>
        </a:gradFill>
        <a:ln w="9525" cap="flat" cmpd="sng" algn="ctr">
          <a:solidFill>
            <a:srgbClr val="FFFF66"/>
          </a:solidFill>
          <a:prstDash val="solid"/>
        </a:ln>
        <a:effectLst>
          <a:outerShdw blurRad="50800" dist="254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End-user takes possession of goods/services from Supplier (no contractual commitment )</a:t>
          </a:r>
          <a:endParaRPr lang="en-US" sz="1000" kern="1200" dirty="0"/>
        </a:p>
      </dsp:txBody>
      <dsp:txXfrm>
        <a:off x="1440180" y="309344"/>
        <a:ext cx="1028699" cy="935474"/>
      </dsp:txXfrm>
    </dsp:sp>
    <dsp:sp modelId="{6825C8E0-D859-4E19-A5C8-C4E6BFF2525C}">
      <dsp:nvSpPr>
        <dsp:cNvPr id="0" name=""/>
        <dsp:cNvSpPr/>
      </dsp:nvSpPr>
      <dsp:spPr>
        <a:xfrm>
          <a:off x="2571750" y="649522"/>
          <a:ext cx="218084" cy="2551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2571750" y="649522"/>
        <a:ext cx="218084" cy="255117"/>
      </dsp:txXfrm>
    </dsp:sp>
    <dsp:sp modelId="{AE7A5153-FD01-4391-8965-566412CDA6D0}">
      <dsp:nvSpPr>
        <dsp:cNvPr id="0" name=""/>
        <dsp:cNvSpPr/>
      </dsp:nvSpPr>
      <dsp:spPr>
        <a:xfrm>
          <a:off x="2880360" y="309344"/>
          <a:ext cx="1028699" cy="935474"/>
        </a:xfrm>
        <a:prstGeom prst="roundRect">
          <a:avLst>
            <a:gd name="adj" fmla="val 10000"/>
          </a:avLst>
        </a:prstGeom>
        <a:gradFill flip="none" rotWithShape="0">
          <a:gsLst>
            <a:gs pos="0">
              <a:srgbClr val="FFFF66">
                <a:tint val="66000"/>
                <a:satMod val="160000"/>
              </a:srgbClr>
            </a:gs>
            <a:gs pos="50000">
              <a:srgbClr val="FFFF66">
                <a:tint val="44500"/>
                <a:satMod val="160000"/>
              </a:srgbClr>
            </a:gs>
            <a:gs pos="100000">
              <a:srgbClr val="FFFF66">
                <a:tint val="23500"/>
                <a:satMod val="160000"/>
              </a:srgbClr>
            </a:gs>
          </a:gsLst>
          <a:lin ang="16200000" scaled="1"/>
          <a:tileRect/>
        </a:gradFill>
        <a:ln w="9525" cap="flat" cmpd="sng" algn="ctr">
          <a:solidFill>
            <a:srgbClr val="FFFF66"/>
          </a:solidFill>
          <a:prstDash val="solid"/>
        </a:ln>
        <a:effectLst>
          <a:outerShdw blurRad="50800" dist="254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CIT receives invoice</a:t>
          </a:r>
          <a:endParaRPr lang="en-US" sz="1000" kern="1200" dirty="0"/>
        </a:p>
      </dsp:txBody>
      <dsp:txXfrm>
        <a:off x="2880360" y="309344"/>
        <a:ext cx="1028699" cy="935474"/>
      </dsp:txXfrm>
    </dsp:sp>
    <dsp:sp modelId="{0F707A82-31A2-45CE-BF67-DDE7F4A9BDF2}">
      <dsp:nvSpPr>
        <dsp:cNvPr id="0" name=""/>
        <dsp:cNvSpPr/>
      </dsp:nvSpPr>
      <dsp:spPr>
        <a:xfrm>
          <a:off x="4011930" y="649522"/>
          <a:ext cx="218084" cy="2551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4011930" y="649522"/>
        <a:ext cx="218084" cy="255117"/>
      </dsp:txXfrm>
    </dsp:sp>
    <dsp:sp modelId="{744C72AC-D13F-4D2D-844C-1E6A543C3CF8}">
      <dsp:nvSpPr>
        <dsp:cNvPr id="0" name=""/>
        <dsp:cNvSpPr/>
      </dsp:nvSpPr>
      <dsp:spPr>
        <a:xfrm>
          <a:off x="4320540" y="309344"/>
          <a:ext cx="1028699" cy="935474"/>
        </a:xfrm>
        <a:prstGeom prst="roundRect">
          <a:avLst>
            <a:gd name="adj" fmla="val 10000"/>
          </a:avLst>
        </a:prstGeom>
        <a:gradFill flip="none" rotWithShape="0">
          <a:gsLst>
            <a:gs pos="0">
              <a:srgbClr val="FFFF66">
                <a:tint val="66000"/>
                <a:satMod val="160000"/>
              </a:srgbClr>
            </a:gs>
            <a:gs pos="50000">
              <a:srgbClr val="FFFF66">
                <a:tint val="44500"/>
                <a:satMod val="160000"/>
              </a:srgbClr>
            </a:gs>
            <a:gs pos="100000">
              <a:srgbClr val="FFFF66">
                <a:tint val="23500"/>
                <a:satMod val="160000"/>
              </a:srgbClr>
            </a:gs>
          </a:gsLst>
          <a:lin ang="16200000" scaled="1"/>
          <a:tileRect/>
        </a:gradFill>
        <a:ln w="9525" cap="flat" cmpd="sng" algn="ctr">
          <a:solidFill>
            <a:srgbClr val="FFFF66"/>
          </a:solidFill>
          <a:prstDash val="solid"/>
        </a:ln>
        <a:effectLst>
          <a:outerShdw blurRad="50800" dist="254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Department submits an “Invoice Attached” Purchase Requisition</a:t>
          </a:r>
          <a:endParaRPr lang="en-US" sz="1000" kern="1200" dirty="0"/>
        </a:p>
      </dsp:txBody>
      <dsp:txXfrm>
        <a:off x="4320540" y="309344"/>
        <a:ext cx="1028699" cy="935474"/>
      </dsp:txXfrm>
    </dsp:sp>
    <dsp:sp modelId="{1D261EA9-AF90-4444-99B3-244170247493}">
      <dsp:nvSpPr>
        <dsp:cNvPr id="0" name=""/>
        <dsp:cNvSpPr/>
      </dsp:nvSpPr>
      <dsp:spPr>
        <a:xfrm>
          <a:off x="5452110" y="649522"/>
          <a:ext cx="218084" cy="2551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5452110" y="649522"/>
        <a:ext cx="218084" cy="255117"/>
      </dsp:txXfrm>
    </dsp:sp>
    <dsp:sp modelId="{8E608063-6082-4817-AA11-A3738E3DEF22}">
      <dsp:nvSpPr>
        <dsp:cNvPr id="0" name=""/>
        <dsp:cNvSpPr/>
      </dsp:nvSpPr>
      <dsp:spPr>
        <a:xfrm>
          <a:off x="5760719" y="309344"/>
          <a:ext cx="1028699" cy="935474"/>
        </a:xfrm>
        <a:prstGeom prst="roundRect">
          <a:avLst>
            <a:gd name="adj" fmla="val 10000"/>
          </a:avLst>
        </a:prstGeom>
        <a:gradFill flip="none" rotWithShape="0">
          <a:gsLst>
            <a:gs pos="0">
              <a:srgbClr val="FFFF66">
                <a:tint val="66000"/>
                <a:satMod val="160000"/>
              </a:srgbClr>
            </a:gs>
            <a:gs pos="50000">
              <a:srgbClr val="FFFF66">
                <a:tint val="44500"/>
                <a:satMod val="160000"/>
              </a:srgbClr>
            </a:gs>
            <a:gs pos="100000">
              <a:srgbClr val="FFFF66">
                <a:tint val="23500"/>
                <a:satMod val="160000"/>
              </a:srgbClr>
            </a:gs>
          </a:gsLst>
          <a:lin ang="16200000" scaled="1"/>
          <a:tileRect/>
        </a:gradFill>
        <a:ln w="9525" cap="flat" cmpd="sng" algn="ctr">
          <a:solidFill>
            <a:srgbClr val="FFFF66"/>
          </a:solidFill>
          <a:prstDash val="solid"/>
        </a:ln>
        <a:effectLst>
          <a:outerShdw blurRad="50800" dist="254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Purchasing Agent creates Purchase Order (no CIT Terms and Conditions)</a:t>
          </a:r>
          <a:endParaRPr lang="en-US" sz="1000" kern="1200" dirty="0"/>
        </a:p>
      </dsp:txBody>
      <dsp:txXfrm>
        <a:off x="5760719" y="309344"/>
        <a:ext cx="1028699" cy="935474"/>
      </dsp:txXfrm>
    </dsp:sp>
    <dsp:sp modelId="{E157986C-3875-4878-B7CF-3D7B27B73315}">
      <dsp:nvSpPr>
        <dsp:cNvPr id="0" name=""/>
        <dsp:cNvSpPr/>
      </dsp:nvSpPr>
      <dsp:spPr>
        <a:xfrm>
          <a:off x="6892289" y="649522"/>
          <a:ext cx="218084" cy="2551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6892289" y="649522"/>
        <a:ext cx="218084" cy="255117"/>
      </dsp:txXfrm>
    </dsp:sp>
    <dsp:sp modelId="{4737807D-E305-43B6-B353-20B5930F32F8}">
      <dsp:nvSpPr>
        <dsp:cNvPr id="0" name=""/>
        <dsp:cNvSpPr/>
      </dsp:nvSpPr>
      <dsp:spPr>
        <a:xfrm>
          <a:off x="7200899" y="309344"/>
          <a:ext cx="1028699" cy="935474"/>
        </a:xfrm>
        <a:prstGeom prst="roundRect">
          <a:avLst>
            <a:gd name="adj" fmla="val 10000"/>
          </a:avLst>
        </a:prstGeom>
        <a:gradFill flip="none" rotWithShape="0">
          <a:gsLst>
            <a:gs pos="0">
              <a:srgbClr val="FFFF66">
                <a:tint val="66000"/>
                <a:satMod val="160000"/>
              </a:srgbClr>
            </a:gs>
            <a:gs pos="50000">
              <a:srgbClr val="FFFF66">
                <a:tint val="44500"/>
                <a:satMod val="160000"/>
              </a:srgbClr>
            </a:gs>
            <a:gs pos="100000">
              <a:srgbClr val="FFFF66">
                <a:tint val="23500"/>
                <a:satMod val="160000"/>
              </a:srgbClr>
            </a:gs>
          </a:gsLst>
          <a:lin ang="16200000" scaled="1"/>
          <a:tileRect/>
        </a:gradFill>
        <a:ln w="9525" cap="flat" cmpd="sng" algn="ctr">
          <a:solidFill>
            <a:srgbClr val="FFFF66"/>
          </a:solidFill>
          <a:prstDash val="solid"/>
        </a:ln>
        <a:effectLst>
          <a:outerShdw blurRad="50800" dist="254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Accounts Payable issues payment</a:t>
          </a:r>
          <a:endParaRPr lang="en-US" sz="1000" kern="1200" dirty="0"/>
        </a:p>
      </dsp:txBody>
      <dsp:txXfrm>
        <a:off x="7200899" y="309344"/>
        <a:ext cx="1028699" cy="93547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6A57138-FC9D-4A2D-814B-7D84D6FF2459}">
      <dsp:nvSpPr>
        <dsp:cNvPr id="0" name=""/>
        <dsp:cNvSpPr/>
      </dsp:nvSpPr>
      <dsp:spPr>
        <a:xfrm>
          <a:off x="0" y="227451"/>
          <a:ext cx="8229599" cy="1102500"/>
        </a:xfrm>
        <a:prstGeom prst="rect">
          <a:avLst/>
        </a:prstGeom>
        <a:solidFill>
          <a:schemeClr val="lt1">
            <a:alpha val="90000"/>
            <a:hueOff val="0"/>
            <a:satOff val="0"/>
            <a:lumOff val="0"/>
            <a:alphaOff val="0"/>
          </a:schemeClr>
        </a:solidFill>
        <a:ln w="11429" cap="flat" cmpd="sng" algn="ctr">
          <a:solidFill>
            <a:schemeClr val="accent2"/>
          </a:solidFill>
          <a:prstDash val="sysDash"/>
        </a:ln>
        <a:effectLst/>
      </dsp:spPr>
      <dsp:style>
        <a:lnRef idx="2">
          <a:scrgbClr r="0" g="0" b="0"/>
        </a:lnRef>
        <a:fillRef idx="1">
          <a:scrgbClr r="0" g="0" b="0"/>
        </a:fillRef>
        <a:effectRef idx="0">
          <a:scrgbClr r="0" g="0" b="0"/>
        </a:effectRef>
        <a:fontRef idx="minor"/>
      </dsp:style>
      <dsp:txBody>
        <a:bodyPr spcFirstLastPara="0" vert="horz" wrap="square" lIns="638708" tIns="291592" rIns="63870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No CIT terms and conditions	</a:t>
          </a:r>
          <a:endParaRPr lang="en-US" sz="1600" kern="1200" dirty="0"/>
        </a:p>
        <a:p>
          <a:pPr marL="171450" lvl="1" indent="-171450" algn="l" defTabSz="711200">
            <a:lnSpc>
              <a:spcPct val="90000"/>
            </a:lnSpc>
            <a:spcBef>
              <a:spcPct val="0"/>
            </a:spcBef>
            <a:spcAft>
              <a:spcPct val="15000"/>
            </a:spcAft>
            <a:buChar char="••"/>
          </a:pPr>
          <a:r>
            <a:rPr lang="en-US" sz="1600" kern="1200" dirty="0" smtClean="0"/>
            <a:t>Increased risk and liability to the Institute</a:t>
          </a:r>
          <a:endParaRPr lang="en-US" sz="1600" kern="1200" dirty="0"/>
        </a:p>
        <a:p>
          <a:pPr marL="171450" lvl="1" indent="-171450" algn="l" defTabSz="711200">
            <a:lnSpc>
              <a:spcPct val="90000"/>
            </a:lnSpc>
            <a:spcBef>
              <a:spcPct val="0"/>
            </a:spcBef>
            <a:spcAft>
              <a:spcPct val="15000"/>
            </a:spcAft>
            <a:buChar char="••"/>
          </a:pPr>
          <a:r>
            <a:rPr lang="en-US" sz="1600" kern="1200" dirty="0" smtClean="0"/>
            <a:t>Limited recourse in the event of a dispute</a:t>
          </a:r>
          <a:endParaRPr lang="en-US" sz="1600" kern="1200" dirty="0"/>
        </a:p>
      </dsp:txBody>
      <dsp:txXfrm>
        <a:off x="0" y="227451"/>
        <a:ext cx="8229599" cy="1102500"/>
      </dsp:txXfrm>
    </dsp:sp>
    <dsp:sp modelId="{E8F5771A-6254-4A78-8F74-0B6A533185D8}">
      <dsp:nvSpPr>
        <dsp:cNvPr id="0" name=""/>
        <dsp:cNvSpPr/>
      </dsp:nvSpPr>
      <dsp:spPr>
        <a:xfrm>
          <a:off x="411479" y="20811"/>
          <a:ext cx="5760720" cy="413280"/>
        </a:xfrm>
        <a:prstGeom prst="roundRect">
          <a:avLst/>
        </a:prstGeom>
        <a:solidFill>
          <a:schemeClr val="accent2">
            <a:tint val="45000"/>
          </a:schemeClr>
        </a:solidFill>
        <a:ln w="9525" cap="flat" cmpd="sng" algn="ctr">
          <a:solidFill>
            <a:schemeClr val="accent2"/>
          </a:solidFill>
          <a:prstDash val="solid"/>
        </a:ln>
        <a:effectLst>
          <a:outerShdw blurRad="50800" dist="254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sz="1600" kern="1200" dirty="0" smtClean="0"/>
            <a:t>No Purchase Order (contractual commitment) established</a:t>
          </a:r>
          <a:endParaRPr lang="en-US" sz="1600" kern="1200" dirty="0"/>
        </a:p>
      </dsp:txBody>
      <dsp:txXfrm>
        <a:off x="411479" y="20811"/>
        <a:ext cx="5760720" cy="413280"/>
      </dsp:txXfrm>
    </dsp:sp>
    <dsp:sp modelId="{401DBCDB-8B4F-44E4-950C-A6FF16A171EA}">
      <dsp:nvSpPr>
        <dsp:cNvPr id="0" name=""/>
        <dsp:cNvSpPr/>
      </dsp:nvSpPr>
      <dsp:spPr>
        <a:xfrm>
          <a:off x="0" y="1612191"/>
          <a:ext cx="8229599" cy="352800"/>
        </a:xfrm>
        <a:prstGeom prst="rect">
          <a:avLst/>
        </a:prstGeom>
        <a:solidFill>
          <a:schemeClr val="lt1">
            <a:alpha val="90000"/>
            <a:hueOff val="0"/>
            <a:satOff val="0"/>
            <a:lumOff val="0"/>
            <a:alphaOff val="0"/>
          </a:schemeClr>
        </a:solidFill>
        <a:ln w="11429" cap="flat" cmpd="sng" algn="ctr">
          <a:solidFill>
            <a:schemeClr val="accent2"/>
          </a:solidFill>
          <a:prstDash val="sysDash"/>
        </a:ln>
        <a:effectLst/>
      </dsp:spPr>
      <dsp:style>
        <a:lnRef idx="2">
          <a:scrgbClr r="0" g="0" b="0"/>
        </a:lnRef>
        <a:fillRef idx="1">
          <a:scrgbClr r="0" g="0" b="0"/>
        </a:fillRef>
        <a:effectRef idx="0">
          <a:scrgbClr r="0" g="0" b="0"/>
        </a:effectRef>
        <a:fontRef idx="minor"/>
      </dsp:style>
    </dsp:sp>
    <dsp:sp modelId="{84080BB7-2FE6-47AD-A0B4-A73997690195}">
      <dsp:nvSpPr>
        <dsp:cNvPr id="0" name=""/>
        <dsp:cNvSpPr/>
      </dsp:nvSpPr>
      <dsp:spPr>
        <a:xfrm>
          <a:off x="411479" y="1405551"/>
          <a:ext cx="5760720" cy="413280"/>
        </a:xfrm>
        <a:prstGeom prst="roundRect">
          <a:avLst/>
        </a:prstGeom>
        <a:solidFill>
          <a:schemeClr val="accent2">
            <a:tint val="45000"/>
          </a:schemeClr>
        </a:solidFill>
        <a:ln w="9525" cap="flat" cmpd="sng" algn="ctr">
          <a:solidFill>
            <a:schemeClr val="accent2"/>
          </a:solidFill>
          <a:prstDash val="solid"/>
        </a:ln>
        <a:effectLst>
          <a:outerShdw blurRad="50800" dist="254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sz="1600" kern="1200" dirty="0" smtClean="0"/>
            <a:t>Likelihood of competition/market research is minimized</a:t>
          </a:r>
          <a:endParaRPr lang="en-US" sz="1600" kern="1200" dirty="0"/>
        </a:p>
      </dsp:txBody>
      <dsp:txXfrm>
        <a:off x="411479" y="1405551"/>
        <a:ext cx="5760720" cy="413280"/>
      </dsp:txXfrm>
    </dsp:sp>
    <dsp:sp modelId="{B67BEB3B-4E99-4F8B-8754-D0C1F2B0CD19}">
      <dsp:nvSpPr>
        <dsp:cNvPr id="0" name=""/>
        <dsp:cNvSpPr/>
      </dsp:nvSpPr>
      <dsp:spPr>
        <a:xfrm>
          <a:off x="0" y="2247231"/>
          <a:ext cx="8229599" cy="352800"/>
        </a:xfrm>
        <a:prstGeom prst="rect">
          <a:avLst/>
        </a:prstGeom>
        <a:solidFill>
          <a:schemeClr val="bg2">
            <a:lumMod val="20000"/>
            <a:lumOff val="80000"/>
          </a:schemeClr>
        </a:solidFill>
        <a:ln w="11429" cap="flat" cmpd="sng" algn="ctr">
          <a:solidFill>
            <a:schemeClr val="accent2"/>
          </a:solidFill>
          <a:prstDash val="sysDash"/>
        </a:ln>
        <a:effectLst/>
      </dsp:spPr>
      <dsp:style>
        <a:lnRef idx="2">
          <a:scrgbClr r="0" g="0" b="0"/>
        </a:lnRef>
        <a:fillRef idx="1">
          <a:scrgbClr r="0" g="0" b="0"/>
        </a:fillRef>
        <a:effectRef idx="0">
          <a:scrgbClr r="0" g="0" b="0"/>
        </a:effectRef>
        <a:fontRef idx="minor"/>
      </dsp:style>
    </dsp:sp>
    <dsp:sp modelId="{136497FA-7CEF-42CD-A74F-4187986E39BA}">
      <dsp:nvSpPr>
        <dsp:cNvPr id="0" name=""/>
        <dsp:cNvSpPr/>
      </dsp:nvSpPr>
      <dsp:spPr>
        <a:xfrm>
          <a:off x="411479" y="2040591"/>
          <a:ext cx="5760720" cy="413280"/>
        </a:xfrm>
        <a:prstGeom prst="roundRect">
          <a:avLst/>
        </a:prstGeom>
        <a:solidFill>
          <a:schemeClr val="accent2">
            <a:tint val="45000"/>
          </a:schemeClr>
        </a:solidFill>
        <a:ln w="9525" cap="flat" cmpd="sng" algn="ctr">
          <a:solidFill>
            <a:schemeClr val="accent2"/>
          </a:solidFill>
          <a:prstDash val="solid"/>
        </a:ln>
        <a:effectLst>
          <a:outerShdw blurRad="50800" dist="254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sz="1600" kern="1200" dirty="0" smtClean="0"/>
            <a:t>No opportunity to determine price reasonableness up front</a:t>
          </a:r>
          <a:endParaRPr lang="en-US" sz="1600" kern="1200" dirty="0"/>
        </a:p>
      </dsp:txBody>
      <dsp:txXfrm>
        <a:off x="411479" y="2040591"/>
        <a:ext cx="5760720" cy="413280"/>
      </dsp:txXfrm>
    </dsp:sp>
    <dsp:sp modelId="{087AC7B4-11D5-4A72-954D-31A542979D54}">
      <dsp:nvSpPr>
        <dsp:cNvPr id="0" name=""/>
        <dsp:cNvSpPr/>
      </dsp:nvSpPr>
      <dsp:spPr>
        <a:xfrm>
          <a:off x="0" y="2882271"/>
          <a:ext cx="8229599" cy="352800"/>
        </a:xfrm>
        <a:prstGeom prst="rect">
          <a:avLst/>
        </a:prstGeom>
        <a:solidFill>
          <a:schemeClr val="lt1">
            <a:alpha val="90000"/>
            <a:hueOff val="0"/>
            <a:satOff val="0"/>
            <a:lumOff val="0"/>
            <a:alphaOff val="0"/>
          </a:schemeClr>
        </a:solidFill>
        <a:ln w="11429" cap="flat" cmpd="sng" algn="ctr">
          <a:solidFill>
            <a:schemeClr val="accent2"/>
          </a:solidFill>
          <a:prstDash val="sysDash"/>
        </a:ln>
        <a:effectLst/>
      </dsp:spPr>
      <dsp:style>
        <a:lnRef idx="2">
          <a:scrgbClr r="0" g="0" b="0"/>
        </a:lnRef>
        <a:fillRef idx="1">
          <a:scrgbClr r="0" g="0" b="0"/>
        </a:fillRef>
        <a:effectRef idx="0">
          <a:scrgbClr r="0" g="0" b="0"/>
        </a:effectRef>
        <a:fontRef idx="minor"/>
      </dsp:style>
    </dsp:sp>
    <dsp:sp modelId="{9CB90804-19F1-4AB7-AA49-5DD4AB84AF7C}">
      <dsp:nvSpPr>
        <dsp:cNvPr id="0" name=""/>
        <dsp:cNvSpPr/>
      </dsp:nvSpPr>
      <dsp:spPr>
        <a:xfrm>
          <a:off x="411479" y="2675631"/>
          <a:ext cx="5760720" cy="413280"/>
        </a:xfrm>
        <a:prstGeom prst="roundRect">
          <a:avLst/>
        </a:prstGeom>
        <a:solidFill>
          <a:schemeClr val="accent2">
            <a:tint val="45000"/>
          </a:schemeClr>
        </a:solidFill>
        <a:ln w="9525" cap="flat" cmpd="sng" algn="ctr">
          <a:solidFill>
            <a:schemeClr val="accent2"/>
          </a:solidFill>
          <a:prstDash val="solid"/>
        </a:ln>
        <a:effectLst>
          <a:outerShdw blurRad="50800" dist="254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17742" tIns="0" rIns="217742"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kern="1200" dirty="0" smtClean="0"/>
            <a:t>Availability of funds may be limited</a:t>
          </a:r>
          <a:endParaRPr lang="en-US" sz="1600" kern="1200" dirty="0"/>
        </a:p>
      </dsp:txBody>
      <dsp:txXfrm>
        <a:off x="411479" y="2675631"/>
        <a:ext cx="5760720" cy="413280"/>
      </dsp:txXfrm>
    </dsp:sp>
    <dsp:sp modelId="{8CB5407F-2F36-4E30-B618-944E4C03D17C}">
      <dsp:nvSpPr>
        <dsp:cNvPr id="0" name=""/>
        <dsp:cNvSpPr/>
      </dsp:nvSpPr>
      <dsp:spPr>
        <a:xfrm>
          <a:off x="0" y="3517311"/>
          <a:ext cx="8229599" cy="352800"/>
        </a:xfrm>
        <a:prstGeom prst="rect">
          <a:avLst/>
        </a:prstGeom>
        <a:solidFill>
          <a:schemeClr val="lt1">
            <a:alpha val="90000"/>
            <a:hueOff val="0"/>
            <a:satOff val="0"/>
            <a:lumOff val="0"/>
            <a:alphaOff val="0"/>
          </a:schemeClr>
        </a:solidFill>
        <a:ln w="11429" cap="flat" cmpd="sng" algn="ctr">
          <a:solidFill>
            <a:schemeClr val="accent2"/>
          </a:solidFill>
          <a:prstDash val="sysDash"/>
        </a:ln>
        <a:effectLst/>
      </dsp:spPr>
      <dsp:style>
        <a:lnRef idx="2">
          <a:scrgbClr r="0" g="0" b="0"/>
        </a:lnRef>
        <a:fillRef idx="1">
          <a:scrgbClr r="0" g="0" b="0"/>
        </a:fillRef>
        <a:effectRef idx="0">
          <a:scrgbClr r="0" g="0" b="0"/>
        </a:effectRef>
        <a:fontRef idx="minor"/>
      </dsp:style>
    </dsp:sp>
    <dsp:sp modelId="{B3E91A82-D077-4579-8F96-0872301646C9}">
      <dsp:nvSpPr>
        <dsp:cNvPr id="0" name=""/>
        <dsp:cNvSpPr/>
      </dsp:nvSpPr>
      <dsp:spPr>
        <a:xfrm>
          <a:off x="411479" y="3310671"/>
          <a:ext cx="5760720" cy="413280"/>
        </a:xfrm>
        <a:prstGeom prst="roundRect">
          <a:avLst/>
        </a:prstGeom>
        <a:solidFill>
          <a:schemeClr val="accent2">
            <a:tint val="45000"/>
          </a:schemeClr>
        </a:solidFill>
        <a:ln w="9525" cap="flat" cmpd="sng" algn="ctr">
          <a:solidFill>
            <a:schemeClr val="accent2"/>
          </a:solidFill>
          <a:prstDash val="solid"/>
        </a:ln>
        <a:effectLst>
          <a:outerShdw blurRad="50800" dist="254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sz="1600" kern="1200" dirty="0" smtClean="0"/>
            <a:t>Delayed processing</a:t>
          </a:r>
          <a:endParaRPr lang="en-US" sz="1600" kern="1200" dirty="0"/>
        </a:p>
      </dsp:txBody>
      <dsp:txXfrm>
        <a:off x="411479" y="3310671"/>
        <a:ext cx="5760720" cy="413280"/>
      </dsp:txXfrm>
    </dsp:sp>
    <dsp:sp modelId="{713A2640-14F5-463C-AEE5-78A6AEF58985}">
      <dsp:nvSpPr>
        <dsp:cNvPr id="0" name=""/>
        <dsp:cNvSpPr/>
      </dsp:nvSpPr>
      <dsp:spPr>
        <a:xfrm>
          <a:off x="0" y="4152351"/>
          <a:ext cx="8229599" cy="352800"/>
        </a:xfrm>
        <a:prstGeom prst="rect">
          <a:avLst/>
        </a:prstGeom>
        <a:solidFill>
          <a:schemeClr val="lt1">
            <a:alpha val="90000"/>
            <a:hueOff val="0"/>
            <a:satOff val="0"/>
            <a:lumOff val="0"/>
            <a:alphaOff val="0"/>
          </a:schemeClr>
        </a:solidFill>
        <a:ln w="11429" cap="flat" cmpd="sng" algn="ctr">
          <a:solidFill>
            <a:schemeClr val="accent2"/>
          </a:solidFill>
          <a:prstDash val="sysDash"/>
        </a:ln>
        <a:effectLst/>
      </dsp:spPr>
      <dsp:style>
        <a:lnRef idx="2">
          <a:scrgbClr r="0" g="0" b="0"/>
        </a:lnRef>
        <a:fillRef idx="1">
          <a:scrgbClr r="0" g="0" b="0"/>
        </a:fillRef>
        <a:effectRef idx="0">
          <a:scrgbClr r="0" g="0" b="0"/>
        </a:effectRef>
        <a:fontRef idx="minor"/>
      </dsp:style>
    </dsp:sp>
    <dsp:sp modelId="{9B3E78DD-C161-4E81-9627-97D1B6444E39}">
      <dsp:nvSpPr>
        <dsp:cNvPr id="0" name=""/>
        <dsp:cNvSpPr/>
      </dsp:nvSpPr>
      <dsp:spPr>
        <a:xfrm>
          <a:off x="411479" y="3945711"/>
          <a:ext cx="5760720" cy="413280"/>
        </a:xfrm>
        <a:prstGeom prst="roundRect">
          <a:avLst/>
        </a:prstGeom>
        <a:solidFill>
          <a:schemeClr val="accent2">
            <a:tint val="45000"/>
          </a:schemeClr>
        </a:solidFill>
        <a:ln w="9525" cap="flat" cmpd="sng" algn="ctr">
          <a:solidFill>
            <a:schemeClr val="accent2"/>
          </a:solidFill>
          <a:prstDash val="solid"/>
        </a:ln>
        <a:effectLst>
          <a:outerShdw blurRad="50800" dist="254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sz="1600" kern="1200" dirty="0" smtClean="0"/>
            <a:t>Low priority</a:t>
          </a:r>
          <a:endParaRPr lang="en-US" sz="1600" kern="1200" dirty="0"/>
        </a:p>
      </dsp:txBody>
      <dsp:txXfrm>
        <a:off x="411479" y="3945711"/>
        <a:ext cx="5760720" cy="41328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852898A-2FFE-451C-BA45-529682B2EE8A}" type="datetimeFigureOut">
              <a:rPr lang="en-US" smtClean="0"/>
              <a:t>12/3/2012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AC18E15-8366-47F0-836E-2DC871960D63}"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E3F47D2-4650-41A3-A665-913BC70409C1}" type="datetimeFigureOut">
              <a:rPr lang="en-US" smtClean="0"/>
              <a:t>12/3/2012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AB14C93-409F-4C61-A328-0A61568AB74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53D738-3F3F-4BC9-A494-BFA51B670A05}"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12D9FDE-14F5-4099-ADBF-801345CAF718}" type="datetimeFigureOut">
              <a:rPr lang="en-US" smtClean="0"/>
              <a:pPr/>
              <a:t>11/30/2012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45182DC-5B35-40A3-BB35-E6393D9A8F99}"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2D9FDE-14F5-4099-ADBF-801345CAF718}" type="datetimeFigureOut">
              <a:rPr lang="en-US" smtClean="0"/>
              <a:pPr/>
              <a:t>11/30/2012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5182DC-5B35-40A3-BB35-E6393D9A8F9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845182DC-5B35-40A3-BB35-E6393D9A8F99}"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2D9FDE-14F5-4099-ADBF-801345CAF718}" type="datetimeFigureOut">
              <a:rPr lang="en-US" smtClean="0"/>
              <a:pPr/>
              <a:t>11/30/2012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12D9FDE-14F5-4099-ADBF-801345CAF718}" type="datetimeFigureOut">
              <a:rPr lang="en-US" smtClean="0"/>
              <a:pPr/>
              <a:t>11/30/2012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845182DC-5B35-40A3-BB35-E6393D9A8F99}"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12D9FDE-14F5-4099-ADBF-801345CAF718}" type="datetimeFigureOut">
              <a:rPr lang="en-US" smtClean="0"/>
              <a:pPr/>
              <a:t>11/30/2012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45182DC-5B35-40A3-BB35-E6393D9A8F99}"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12D9FDE-14F5-4099-ADBF-801345CAF718}" type="datetimeFigureOut">
              <a:rPr lang="en-US" smtClean="0"/>
              <a:pPr/>
              <a:t>11/30/2012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5182DC-5B35-40A3-BB35-E6393D9A8F99}"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12D9FDE-14F5-4099-ADBF-801345CAF718}" type="datetimeFigureOut">
              <a:rPr lang="en-US" smtClean="0"/>
              <a:pPr/>
              <a:t>11/30/2012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45182DC-5B35-40A3-BB35-E6393D9A8F99}"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12D9FDE-14F5-4099-ADBF-801345CAF718}" type="datetimeFigureOut">
              <a:rPr lang="en-US" smtClean="0"/>
              <a:pPr/>
              <a:t>11/30/2012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845182DC-5B35-40A3-BB35-E6393D9A8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12D9FDE-14F5-4099-ADBF-801345CAF718}" type="datetimeFigureOut">
              <a:rPr lang="en-US" smtClean="0"/>
              <a:pPr/>
              <a:t>11/30/2012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45182DC-5B35-40A3-BB35-E6393D9A8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45182DC-5B35-40A3-BB35-E6393D9A8F99}"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12D9FDE-14F5-4099-ADBF-801345CAF718}" type="datetimeFigureOut">
              <a:rPr lang="en-US" smtClean="0"/>
              <a:pPr/>
              <a:t>11/30/2012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845182DC-5B35-40A3-BB35-E6393D9A8F99}"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12D9FDE-14F5-4099-ADBF-801345CAF718}" type="datetimeFigureOut">
              <a:rPr lang="en-US" smtClean="0"/>
              <a:pPr/>
              <a:t>11/30/2012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12D9FDE-14F5-4099-ADBF-801345CAF718}" type="datetimeFigureOut">
              <a:rPr lang="en-US" smtClean="0"/>
              <a:pPr/>
              <a:t>11/30/2012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45182DC-5B35-40A3-BB35-E6393D9A8F99}"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3581400"/>
            <a:ext cx="6400800" cy="990600"/>
          </a:xfrm>
        </p:spPr>
        <p:txBody>
          <a:bodyPr/>
          <a:lstStyle/>
          <a:p>
            <a:r>
              <a:rPr lang="en-US" sz="2000" dirty="0" smtClean="0">
                <a:latin typeface="Arial" pitchFamily="34" charset="0"/>
                <a:cs typeface="Arial" pitchFamily="34" charset="0"/>
              </a:rPr>
              <a:t>Tuesday, December 4, 2012</a:t>
            </a:r>
          </a:p>
          <a:p>
            <a:endParaRPr lang="en-US" dirty="0"/>
          </a:p>
        </p:txBody>
      </p:sp>
      <p:sp>
        <p:nvSpPr>
          <p:cNvPr id="4" name="Title 3"/>
          <p:cNvSpPr>
            <a:spLocks noGrp="1"/>
          </p:cNvSpPr>
          <p:nvPr>
            <p:ph type="ctrTitle"/>
          </p:nvPr>
        </p:nvSpPr>
        <p:spPr>
          <a:xfrm>
            <a:off x="381000" y="533400"/>
            <a:ext cx="8382000" cy="1219200"/>
          </a:xfrm>
        </p:spPr>
        <p:txBody>
          <a:bodyPr/>
          <a:lstStyle/>
          <a:p>
            <a:r>
              <a:rPr lang="en-US" dirty="0" smtClean="0"/>
              <a:t>Research Administration Forum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905000"/>
          </a:xfrm>
        </p:spPr>
        <p:txBody>
          <a:bodyPr>
            <a:normAutofit fontScale="90000"/>
          </a:bodyPr>
          <a:lstStyle/>
          <a:p>
            <a:r>
              <a:rPr lang="en-US" dirty="0" smtClean="0"/>
              <a:t>NIH Salary Cap Reports &amp;</a:t>
            </a:r>
            <a:br>
              <a:rPr lang="en-US" dirty="0" smtClean="0"/>
            </a:br>
            <a:r>
              <a:rPr lang="en-US" dirty="0" smtClean="0"/>
              <a:t>Audit Updates</a:t>
            </a:r>
            <a:br>
              <a:rPr lang="en-US" dirty="0" smtClean="0"/>
            </a:br>
            <a:endParaRPr lang="en-US" dirty="0"/>
          </a:p>
        </p:txBody>
      </p:sp>
      <p:sp>
        <p:nvSpPr>
          <p:cNvPr id="3" name="Subtitle 2"/>
          <p:cNvSpPr>
            <a:spLocks noGrp="1"/>
          </p:cNvSpPr>
          <p:nvPr>
            <p:ph type="subTitle" idx="1"/>
          </p:nvPr>
        </p:nvSpPr>
        <p:spPr/>
        <p:txBody>
          <a:bodyPr>
            <a:normAutofit/>
          </a:bodyPr>
          <a:lstStyle/>
          <a:p>
            <a:r>
              <a:rPr lang="en-US" sz="2000" dirty="0" smtClean="0"/>
              <a:t>Urmila Bajaj</a:t>
            </a:r>
            <a:endParaRPr lang="en-US" sz="2000" dirty="0" smtClean="0"/>
          </a:p>
          <a:p>
            <a:r>
              <a:rPr lang="en-US" sz="2000" dirty="0" smtClean="0"/>
              <a:t>Director</a:t>
            </a:r>
            <a:endParaRPr lang="en-US" sz="2000" dirty="0" smtClean="0"/>
          </a:p>
          <a:p>
            <a:r>
              <a:rPr lang="en-US" sz="2000" dirty="0" smtClean="0"/>
              <a:t>Project accounting</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Cognos Campus Reports</a:t>
            </a:r>
            <a:endParaRPr lang="en-US" dirty="0"/>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1066800" y="1600200"/>
            <a:ext cx="6934200" cy="4648200"/>
          </a:xfrm>
          <a:prstGeom prst="rect">
            <a:avLst/>
          </a:prstGeom>
          <a:noFill/>
          <a:ln w="9525">
            <a:noFill/>
            <a:miter lim="800000"/>
            <a:headEnd/>
            <a:tailEnd/>
          </a:ln>
        </p:spPr>
      </p:pic>
      <p:sp>
        <p:nvSpPr>
          <p:cNvPr id="6" name="Right Arrow 5"/>
          <p:cNvSpPr/>
          <p:nvPr/>
        </p:nvSpPr>
        <p:spPr>
          <a:xfrm>
            <a:off x="533400" y="3276600"/>
            <a:ext cx="685800" cy="152400"/>
          </a:xfrm>
          <a:prstGeom prst="rightArrow">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Cognos-Research Admin Compliance</a:t>
            </a:r>
            <a:endParaRPr lang="en-US" dirty="0"/>
          </a:p>
        </p:txBody>
      </p:sp>
      <p:pic>
        <p:nvPicPr>
          <p:cNvPr id="2050" name="Picture 2"/>
          <p:cNvPicPr>
            <a:picLocks noGrp="1" noChangeAspect="1" noChangeArrowheads="1"/>
          </p:cNvPicPr>
          <p:nvPr>
            <p:ph sz="quarter" idx="1"/>
          </p:nvPr>
        </p:nvPicPr>
        <p:blipFill>
          <a:blip r:embed="rId2" cstate="print"/>
          <a:stretch>
            <a:fillRect/>
          </a:stretch>
        </p:blipFill>
        <p:spPr bwMode="auto">
          <a:xfrm>
            <a:off x="1506539" y="1527175"/>
            <a:ext cx="6094409" cy="4572000"/>
          </a:xfrm>
          <a:prstGeom prst="rect">
            <a:avLst/>
          </a:prstGeom>
          <a:noFill/>
          <a:ln w="9525">
            <a:noFill/>
            <a:miter lim="800000"/>
            <a:headEnd/>
            <a:tailEnd/>
          </a:ln>
        </p:spPr>
      </p:pic>
      <p:sp>
        <p:nvSpPr>
          <p:cNvPr id="5" name="Left Arrow 4"/>
          <p:cNvSpPr/>
          <p:nvPr/>
        </p:nvSpPr>
        <p:spPr>
          <a:xfrm>
            <a:off x="4267200" y="3657600"/>
            <a:ext cx="457200" cy="152400"/>
          </a:xfrm>
          <a:prstGeom prst="leftArrow">
            <a:avLst/>
          </a:prstGeom>
          <a:solidFill>
            <a:schemeClr val="accent6">
              <a:lumMod val="50000"/>
              <a:alpha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NIH Salary cap Report</a:t>
            </a:r>
            <a:endParaRPr lang="en-US" dirty="0"/>
          </a:p>
        </p:txBody>
      </p:sp>
      <p:pic>
        <p:nvPicPr>
          <p:cNvPr id="3074" name="Picture 2"/>
          <p:cNvPicPr>
            <a:picLocks noGrp="1" noChangeAspect="1" noChangeArrowheads="1"/>
          </p:cNvPicPr>
          <p:nvPr>
            <p:ph sz="quarter" idx="1"/>
          </p:nvPr>
        </p:nvPicPr>
        <p:blipFill>
          <a:blip r:embed="rId2" cstate="print"/>
          <a:srcRect/>
          <a:stretch>
            <a:fillRect/>
          </a:stretch>
        </p:blipFill>
        <p:spPr bwMode="auto">
          <a:xfrm>
            <a:off x="1143000" y="1600200"/>
            <a:ext cx="6781800" cy="4525963"/>
          </a:xfrm>
          <a:prstGeom prst="rect">
            <a:avLst/>
          </a:prstGeom>
          <a:noFill/>
          <a:ln w="9525">
            <a:noFill/>
            <a:miter lim="800000"/>
            <a:headEnd/>
            <a:tailEnd/>
          </a:ln>
        </p:spPr>
      </p:pic>
      <p:sp>
        <p:nvSpPr>
          <p:cNvPr id="5" name="TextBox 4"/>
          <p:cNvSpPr txBox="1"/>
          <p:nvPr/>
        </p:nvSpPr>
        <p:spPr>
          <a:xfrm>
            <a:off x="2057400" y="3505200"/>
            <a:ext cx="2667000" cy="646331"/>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endParaRPr lang="en-US" dirty="0" smtClean="0"/>
          </a:p>
          <a:p>
            <a:endParaRPr lang="en-US" dirty="0"/>
          </a:p>
        </p:txBody>
      </p:sp>
      <p:sp>
        <p:nvSpPr>
          <p:cNvPr id="7" name="TextBox 6"/>
          <p:cNvSpPr txBox="1"/>
          <p:nvPr/>
        </p:nvSpPr>
        <p:spPr>
          <a:xfrm>
            <a:off x="1219200" y="3048000"/>
            <a:ext cx="1143000"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endParaRPr lang="en-US" dirty="0"/>
          </a:p>
        </p:txBody>
      </p:sp>
      <p:sp>
        <p:nvSpPr>
          <p:cNvPr id="8" name="Left Arrow 7"/>
          <p:cNvSpPr/>
          <p:nvPr/>
        </p:nvSpPr>
        <p:spPr>
          <a:xfrm>
            <a:off x="7315200" y="3352800"/>
            <a:ext cx="685800" cy="152400"/>
          </a:xfrm>
          <a:prstGeom prst="leftArrow">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715000" y="2895600"/>
            <a:ext cx="533400" cy="18288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endParaRPr lang="en-US" dirty="0"/>
          </a:p>
        </p:txBody>
      </p:sp>
      <p:sp>
        <p:nvSpPr>
          <p:cNvPr id="10" name="TextBox 9"/>
          <p:cNvSpPr txBox="1"/>
          <p:nvPr/>
        </p:nvSpPr>
        <p:spPr>
          <a:xfrm>
            <a:off x="1676400" y="5181600"/>
            <a:ext cx="5029200" cy="461665"/>
          </a:xfrm>
          <a:prstGeom prst="rect">
            <a:avLst/>
          </a:prstGeom>
          <a:noFill/>
        </p:spPr>
        <p:txBody>
          <a:bodyPr wrap="square" rtlCol="0">
            <a:spAutoFit/>
          </a:bodyPr>
          <a:lstStyle/>
          <a:p>
            <a:r>
              <a:rPr lang="en-US" sz="1200" dirty="0" smtClean="0"/>
              <a:t>Documentation for Cognos Reports for Campus Users</a:t>
            </a:r>
          </a:p>
          <a:p>
            <a:r>
              <a:rPr lang="en-US" sz="1200" dirty="0" smtClean="0"/>
              <a:t>http://www.imss.caltech.edu/content/campus-training-guides</a:t>
            </a:r>
            <a:endParaRPr lang="en-US" sz="1200" dirty="0"/>
          </a:p>
        </p:txBody>
      </p:sp>
      <p:sp>
        <p:nvSpPr>
          <p:cNvPr id="11" name="Rectangle 2"/>
          <p:cNvSpPr>
            <a:spLocks noChangeArrowheads="1"/>
          </p:cNvSpPr>
          <p:nvPr/>
        </p:nvSpPr>
        <p:spPr bwMode="auto">
          <a:xfrm>
            <a:off x="152400" y="6356619"/>
            <a:ext cx="66294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Calibri" pitchFamily="34" charset="0"/>
                <a:ea typeface="Times New Roman" pitchFamily="18" charset="0"/>
                <a:cs typeface="Times New Roman" pitchFamily="18" charset="0"/>
              </a:rPr>
              <a:t>http://www.imss.caltech.edu/content/campus-training-guides</a:t>
            </a:r>
            <a:endParaRPr kumimoji="0" lang="en-US" sz="1600" b="0" i="0" u="none" strike="noStrike" cap="none" normalizeH="0" baseline="0" dirty="0" smtClean="0">
              <a:ln>
                <a:noFill/>
              </a:ln>
              <a:solidFill>
                <a:schemeClr val="bg1"/>
              </a:solidFill>
              <a:effectLst/>
              <a:latin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On-going (and upcoming) audits managed by PA</a:t>
            </a:r>
            <a:endParaRPr lang="en-US" dirty="0"/>
          </a:p>
        </p:txBody>
      </p:sp>
      <p:sp>
        <p:nvSpPr>
          <p:cNvPr id="3" name="Content Placeholder 2"/>
          <p:cNvSpPr>
            <a:spLocks noGrp="1"/>
          </p:cNvSpPr>
          <p:nvPr>
            <p:ph sz="quarter" idx="1"/>
          </p:nvPr>
        </p:nvSpPr>
        <p:spPr/>
        <p:txBody>
          <a:bodyPr>
            <a:normAutofit/>
          </a:bodyPr>
          <a:lstStyle/>
          <a:p>
            <a:r>
              <a:rPr lang="en-US" dirty="0" smtClean="0"/>
              <a:t>PwC</a:t>
            </a:r>
          </a:p>
          <a:p>
            <a:pPr lvl="1"/>
            <a:r>
              <a:rPr lang="en-US" dirty="0" smtClean="0"/>
              <a:t>FY2012 </a:t>
            </a:r>
            <a:r>
              <a:rPr lang="en-US" dirty="0" smtClean="0"/>
              <a:t>A-133 audit  </a:t>
            </a:r>
          </a:p>
          <a:p>
            <a:r>
              <a:rPr lang="en-US" dirty="0" smtClean="0"/>
              <a:t>IG</a:t>
            </a:r>
          </a:p>
          <a:p>
            <a:pPr lvl="1"/>
            <a:r>
              <a:rPr lang="en-US" dirty="0" smtClean="0"/>
              <a:t>NSF and DOE center grants</a:t>
            </a:r>
          </a:p>
          <a:p>
            <a:r>
              <a:rPr lang="en-US" dirty="0" smtClean="0"/>
              <a:t>DCAA</a:t>
            </a:r>
          </a:p>
          <a:p>
            <a:pPr lvl="1"/>
            <a:r>
              <a:rPr lang="en-US" dirty="0" smtClean="0"/>
              <a:t>FY2013 Labor Floor Check </a:t>
            </a:r>
          </a:p>
          <a:p>
            <a:pPr lvl="2"/>
            <a:r>
              <a:rPr lang="en-US" dirty="0" smtClean="0"/>
              <a:t>Auditors will start the interviews in January</a:t>
            </a:r>
          </a:p>
          <a:p>
            <a:pPr lvl="2"/>
            <a:r>
              <a:rPr lang="en-US" dirty="0" smtClean="0"/>
              <a:t>Employee supervisors will be contacted by PA</a:t>
            </a:r>
          </a:p>
          <a:p>
            <a:pPr lvl="2"/>
            <a:r>
              <a:rPr lang="en-US" dirty="0" smtClean="0"/>
              <a:t>Interview questions are generally related to Caltech’s Time Keeping policies and procedures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NSF OIG Audit of UCSB</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UCSB Audit of Incurred Costs for NSF Awards</a:t>
            </a:r>
          </a:p>
          <a:p>
            <a:pPr lvl="1"/>
            <a:r>
              <a:rPr lang="en-US" dirty="0" smtClean="0"/>
              <a:t>Period January 1, 2008-December 31, 2010</a:t>
            </a:r>
          </a:p>
          <a:p>
            <a:pPr lvl="1"/>
            <a:r>
              <a:rPr lang="en-US" dirty="0" smtClean="0"/>
              <a:t>NSF IG Audit Report No. 12-1-005, dated September 28, 2012</a:t>
            </a:r>
          </a:p>
          <a:p>
            <a:r>
              <a:rPr lang="en-US" dirty="0" smtClean="0"/>
              <a:t>Why NSF selected UCSB</a:t>
            </a:r>
          </a:p>
          <a:p>
            <a:pPr lvl="1"/>
            <a:r>
              <a:rPr lang="en-US" dirty="0" smtClean="0"/>
              <a:t>University of California A-133 audit report finding on untimely cost transfers  (2008-2009) remained unresolved for several years</a:t>
            </a:r>
          </a:p>
          <a:p>
            <a:pPr lvl="1"/>
            <a:r>
              <a:rPr lang="en-US" dirty="0" smtClean="0"/>
              <a:t>UCSB is one of the largest recipients of NSF </a:t>
            </a:r>
            <a:r>
              <a:rPr lang="en-US" dirty="0" smtClean="0"/>
              <a:t>awards in UC.</a:t>
            </a:r>
            <a:endParaRPr lang="en-US" dirty="0" smtClean="0"/>
          </a:p>
          <a:p>
            <a:pPr lvl="1"/>
            <a:r>
              <a:rPr lang="en-US" dirty="0" smtClean="0"/>
              <a:t>UCSB claimed $144,041,463.25 in costs incurred on 604 NSF awards between Jan 1, 2008 and Dec 31, 2010</a:t>
            </a:r>
          </a:p>
          <a:p>
            <a:r>
              <a:rPr lang="en-US" dirty="0" smtClean="0"/>
              <a:t>Audit Objectives</a:t>
            </a:r>
          </a:p>
          <a:p>
            <a:pPr lvl="1"/>
            <a:r>
              <a:rPr lang="en-US" dirty="0" smtClean="0"/>
              <a:t>Adequate systems in place to account for and safeguard NSF funds </a:t>
            </a:r>
          </a:p>
          <a:p>
            <a:pPr lvl="1"/>
            <a:r>
              <a:rPr lang="en-US" dirty="0" smtClean="0"/>
              <a:t>Costs claimed for NSF awards were reasonable, allowable, allocable and in conformance with NSF T&amp;Cs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NSF OIG Audit of UCSB contd.</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According to NSF/OIG, the University had a practice of charging untimely and unrelated costs to its federal awards</a:t>
            </a:r>
          </a:p>
          <a:p>
            <a:r>
              <a:rPr lang="en-US" dirty="0" smtClean="0"/>
              <a:t>$6,325,483 in “questioned costs”</a:t>
            </a:r>
          </a:p>
          <a:p>
            <a:pPr lvl="1"/>
            <a:r>
              <a:rPr lang="en-US" dirty="0" smtClean="0"/>
              <a:t>Overcharged summer salaries $1,913,474</a:t>
            </a:r>
          </a:p>
          <a:p>
            <a:pPr lvl="1"/>
            <a:r>
              <a:rPr lang="en-US" dirty="0" smtClean="0"/>
              <a:t>Excess cash disbursement resulting from unfulfilled cost sharing requirements $2,821,676</a:t>
            </a:r>
          </a:p>
          <a:p>
            <a:pPr lvl="1"/>
            <a:r>
              <a:rPr lang="en-US" dirty="0" smtClean="0"/>
              <a:t>Inappropriate cost transfers $496,466</a:t>
            </a:r>
          </a:p>
          <a:p>
            <a:pPr lvl="1"/>
            <a:r>
              <a:rPr lang="en-US" dirty="0" smtClean="0"/>
              <a:t>Indirect cost overcharge $473,465</a:t>
            </a:r>
          </a:p>
          <a:p>
            <a:pPr lvl="1"/>
            <a:r>
              <a:rPr lang="en-US" dirty="0" smtClean="0"/>
              <a:t>Unallowable costs $440,148</a:t>
            </a:r>
          </a:p>
          <a:p>
            <a:pPr lvl="1"/>
            <a:r>
              <a:rPr lang="en-US" dirty="0" smtClean="0"/>
              <a:t>Utilization of fellowship funds for non-award purposes $180,225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NSF OIG Audit of UCSB contd.</a:t>
            </a:r>
            <a:endParaRPr lang="en-US" dirty="0"/>
          </a:p>
        </p:txBody>
      </p:sp>
      <p:sp>
        <p:nvSpPr>
          <p:cNvPr id="3" name="Content Placeholder 2"/>
          <p:cNvSpPr>
            <a:spLocks noGrp="1"/>
          </p:cNvSpPr>
          <p:nvPr>
            <p:ph sz="quarter" idx="1"/>
          </p:nvPr>
        </p:nvSpPr>
        <p:spPr>
          <a:xfrm>
            <a:off x="301752" y="2362200"/>
            <a:ext cx="8503920" cy="3736848"/>
          </a:xfrm>
        </p:spPr>
        <p:txBody>
          <a:bodyPr/>
          <a:lstStyle/>
          <a:p>
            <a:r>
              <a:rPr lang="en-US" dirty="0" smtClean="0"/>
              <a:t>UCSB has responded to NSF OIG’s Notice of Finding, indicating that NSF/OIG did not follow the GAGAS audit process</a:t>
            </a:r>
          </a:p>
          <a:p>
            <a:r>
              <a:rPr lang="en-US" dirty="0" smtClean="0"/>
              <a:t>Audit resolution process, in accordance with OMB A-50, may reduce the amount of  questionable costs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“Invoice Attached” Transactions</a:t>
            </a:r>
            <a:endParaRPr lang="en-US" dirty="0"/>
          </a:p>
        </p:txBody>
      </p:sp>
      <p:sp>
        <p:nvSpPr>
          <p:cNvPr id="3" name="Subtitle 2"/>
          <p:cNvSpPr>
            <a:spLocks noGrp="1"/>
          </p:cNvSpPr>
          <p:nvPr>
            <p:ph type="subTitle" idx="1"/>
          </p:nvPr>
        </p:nvSpPr>
        <p:spPr/>
        <p:txBody>
          <a:bodyPr>
            <a:normAutofit/>
          </a:bodyPr>
          <a:lstStyle/>
          <a:p>
            <a:r>
              <a:rPr lang="en-US" sz="2000" dirty="0" smtClean="0"/>
              <a:t>Monica Marquez</a:t>
            </a:r>
          </a:p>
          <a:p>
            <a:r>
              <a:rPr lang="en-US" sz="2000" dirty="0" smtClean="0"/>
              <a:t>Associate </a:t>
            </a:r>
            <a:r>
              <a:rPr lang="en-US" sz="2000" dirty="0" smtClean="0"/>
              <a:t>Director</a:t>
            </a:r>
            <a:endParaRPr lang="en-US" sz="2000" dirty="0" smtClean="0"/>
          </a:p>
          <a:p>
            <a:r>
              <a:rPr lang="en-US" sz="2000" dirty="0" smtClean="0"/>
              <a:t>Purchasing Services</a:t>
            </a: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no.jpg"/>
          <p:cNvPicPr>
            <a:picLocks noChangeAspect="1"/>
          </p:cNvPicPr>
          <p:nvPr/>
        </p:nvPicPr>
        <p:blipFill>
          <a:blip r:embed="rId2" cstate="print"/>
          <a:stretch>
            <a:fillRect/>
          </a:stretch>
        </p:blipFill>
        <p:spPr>
          <a:xfrm>
            <a:off x="3733800" y="1524000"/>
            <a:ext cx="1613781" cy="1629919"/>
          </a:xfrm>
          <a:prstGeom prst="rect">
            <a:avLst/>
          </a:prstGeom>
          <a:noFill/>
        </p:spPr>
      </p:pic>
      <p:sp>
        <p:nvSpPr>
          <p:cNvPr id="3" name="Content Placeholder 2"/>
          <p:cNvSpPr>
            <a:spLocks noGrp="1"/>
          </p:cNvSpPr>
          <p:nvPr>
            <p:ph idx="1"/>
          </p:nvPr>
        </p:nvSpPr>
        <p:spPr/>
        <p:txBody>
          <a:bodyPr>
            <a:normAutofit/>
          </a:bodyPr>
          <a:lstStyle/>
          <a:p>
            <a:pPr algn="ctr">
              <a:buNone/>
            </a:pPr>
            <a:endParaRPr lang="en-US" b="1" dirty="0" smtClean="0"/>
          </a:p>
          <a:p>
            <a:pPr algn="ctr">
              <a:buNone/>
            </a:pPr>
            <a:r>
              <a:rPr lang="en-US" b="1" dirty="0" smtClean="0"/>
              <a:t>Unauthorized </a:t>
            </a:r>
            <a:r>
              <a:rPr lang="en-US" b="1" dirty="0" smtClean="0"/>
              <a:t>Order </a:t>
            </a:r>
          </a:p>
          <a:p>
            <a:pPr algn="ctr">
              <a:buNone/>
            </a:pPr>
            <a:endParaRPr lang="en-US" b="1" dirty="0" smtClean="0"/>
          </a:p>
          <a:p>
            <a:pPr algn="ctr">
              <a:buNone/>
            </a:pPr>
            <a:endParaRPr lang="en-US" dirty="0" smtClean="0"/>
          </a:p>
          <a:p>
            <a:pPr algn="ctr">
              <a:buNone/>
            </a:pPr>
            <a:r>
              <a:rPr lang="en-US" dirty="0" smtClean="0"/>
              <a:t>An </a:t>
            </a:r>
            <a:r>
              <a:rPr lang="en-US" dirty="0" smtClean="0"/>
              <a:t>unauthorized order is an order where a Caltech employee made a purchase (received goods/services) on behalf of the Institute without first securing the appropriate approvals and</a:t>
            </a:r>
            <a:r>
              <a:rPr lang="en-US" b="1" dirty="0" smtClean="0"/>
              <a:t> </a:t>
            </a:r>
            <a:r>
              <a:rPr lang="en-US" dirty="0" smtClean="0"/>
              <a:t>using a Caltech approved method of purchase (Purchase Order/P-Card). </a:t>
            </a:r>
            <a:endParaRPr lang="en-US" b="1" dirty="0" smtClean="0"/>
          </a:p>
          <a:p>
            <a:endParaRPr lang="en-US" dirty="0"/>
          </a:p>
        </p:txBody>
      </p:sp>
      <p:sp>
        <p:nvSpPr>
          <p:cNvPr id="2" name="Title 1"/>
          <p:cNvSpPr>
            <a:spLocks noGrp="1"/>
          </p:cNvSpPr>
          <p:nvPr>
            <p:ph type="title"/>
          </p:nvPr>
        </p:nvSpPr>
        <p:spPr/>
        <p:txBody>
          <a:bodyPr>
            <a:normAutofit/>
          </a:bodyPr>
          <a:lstStyle/>
          <a:p>
            <a:r>
              <a:rPr lang="en-US" dirty="0" smtClean="0"/>
              <a:t>What is an “Invoice Attached” Transaction?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sz="quarter" idx="1"/>
          </p:nvPr>
        </p:nvSpPr>
        <p:spPr>
          <a:xfrm>
            <a:off x="301752" y="1905000"/>
            <a:ext cx="8503920" cy="4194048"/>
          </a:xfrm>
        </p:spPr>
        <p:txBody>
          <a:bodyPr/>
          <a:lstStyle/>
          <a:p>
            <a:r>
              <a:rPr lang="en-US" dirty="0" smtClean="0"/>
              <a:t>ARRA Closeouts (David)</a:t>
            </a:r>
          </a:p>
          <a:p>
            <a:r>
              <a:rPr lang="en-US" dirty="0" smtClean="0"/>
              <a:t>NIH Salary Cap Report (Urmila)</a:t>
            </a:r>
          </a:p>
          <a:p>
            <a:r>
              <a:rPr lang="en-US" dirty="0" smtClean="0"/>
              <a:t>Audit Updates (Urmila)</a:t>
            </a:r>
          </a:p>
          <a:p>
            <a:r>
              <a:rPr lang="en-US" dirty="0" smtClean="0"/>
              <a:t>Invoice Attached Transactions (Monica)</a:t>
            </a:r>
          </a:p>
          <a:p>
            <a:r>
              <a:rPr lang="en-US" dirty="0" smtClean="0"/>
              <a:t>Guidelines for Accepting External Funds (Dick)</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Findings</a:t>
            </a:r>
            <a:endParaRPr lang="en-US" dirty="0"/>
          </a:p>
        </p:txBody>
      </p:sp>
      <p:sp>
        <p:nvSpPr>
          <p:cNvPr id="3" name="Content Placeholder 2"/>
          <p:cNvSpPr>
            <a:spLocks noGrp="1"/>
          </p:cNvSpPr>
          <p:nvPr>
            <p:ph idx="1"/>
          </p:nvPr>
        </p:nvSpPr>
        <p:spPr>
          <a:xfrm>
            <a:off x="301752" y="1527048"/>
            <a:ext cx="8503920" cy="5178552"/>
          </a:xfrm>
        </p:spPr>
        <p:txBody>
          <a:bodyPr>
            <a:normAutofit fontScale="77500" lnSpcReduction="20000"/>
          </a:bodyPr>
          <a:lstStyle/>
          <a:p>
            <a:r>
              <a:rPr lang="en-US" dirty="0" smtClean="0"/>
              <a:t>DCAA 2012 Audit Findings</a:t>
            </a:r>
          </a:p>
          <a:p>
            <a:pPr lvl="1"/>
            <a:r>
              <a:rPr lang="en-US" dirty="0" smtClean="0"/>
              <a:t>FY2010 MAAR 13 Audit </a:t>
            </a:r>
            <a:r>
              <a:rPr lang="en-US" dirty="0"/>
              <a:t>(Purchase Existence and </a:t>
            </a:r>
            <a:r>
              <a:rPr lang="en-US" dirty="0" smtClean="0"/>
              <a:t>Consumption): Procurement Files Created After-the-Fact</a:t>
            </a:r>
          </a:p>
          <a:p>
            <a:pPr marL="1143000" lvl="3" indent="0">
              <a:buNone/>
            </a:pPr>
            <a:r>
              <a:rPr lang="en-US" sz="2300" i="1" dirty="0" smtClean="0"/>
              <a:t>Our review of the purchased services during FY 2010 disclosed transactions that were not properly authorized. These transactions are referred to as “invoice attached” that were created after services were rendered and invoiced. In essence, the vendor invoices were sent to Purchasing Services after the-fact as an "invoice attached" transactions without the required purchase requisition, PO and consulting services agreement.</a:t>
            </a:r>
          </a:p>
          <a:p>
            <a:pPr lvl="1"/>
            <a:r>
              <a:rPr lang="en-US" dirty="0"/>
              <a:t>FY2010 Interdivisional </a:t>
            </a:r>
            <a:r>
              <a:rPr lang="en-US" dirty="0" smtClean="0"/>
              <a:t>Audit: Invoice Attached </a:t>
            </a:r>
            <a:r>
              <a:rPr lang="en-US" dirty="0"/>
              <a:t>Consulting </a:t>
            </a:r>
            <a:r>
              <a:rPr lang="en-US" dirty="0" smtClean="0"/>
              <a:t>Fees</a:t>
            </a:r>
          </a:p>
          <a:p>
            <a:pPr lvl="2">
              <a:buNone/>
            </a:pPr>
            <a:r>
              <a:rPr lang="en-US" sz="2300" i="1" dirty="0" smtClean="0"/>
              <a:t>	Our review of the proposed consulting fees disclosed that consulting services were rendered and invoiced before obtaining the required authorizations. According to Caltech’s Purchasing Services Policies and Procedures, dated October 2007, it states that "The </a:t>
            </a:r>
            <a:r>
              <a:rPr lang="en-US" sz="2300" i="1" dirty="0" err="1" smtClean="0"/>
              <a:t>requisitioner</a:t>
            </a:r>
            <a:r>
              <a:rPr lang="en-US" sz="2300" b="1" i="1" dirty="0" smtClean="0"/>
              <a:t> </a:t>
            </a:r>
            <a:r>
              <a:rPr lang="en-US" sz="2300" i="1" dirty="0" smtClean="0"/>
              <a:t>must</a:t>
            </a:r>
            <a:r>
              <a:rPr lang="en-US" sz="2300" b="1" i="1" dirty="0" smtClean="0"/>
              <a:t> </a:t>
            </a:r>
            <a:r>
              <a:rPr lang="en-US" sz="2300" i="1" dirty="0" smtClean="0"/>
              <a:t>check the available funds and obtain</a:t>
            </a:r>
            <a:r>
              <a:rPr lang="en-US" sz="2300" b="1" i="1" dirty="0" smtClean="0"/>
              <a:t> </a:t>
            </a:r>
            <a:r>
              <a:rPr lang="en-US" sz="2300" i="1" dirty="0" smtClean="0"/>
              <a:t>authorization</a:t>
            </a:r>
            <a:r>
              <a:rPr lang="en-US" sz="2300" b="1" i="1" dirty="0" smtClean="0"/>
              <a:t> </a:t>
            </a:r>
            <a:r>
              <a:rPr lang="en-US" sz="2300" i="1" dirty="0" smtClean="0"/>
              <a:t>for the type of expenditure electronically prior to sending the requisition electronically to the Purchasing Services Department.</a:t>
            </a:r>
            <a:r>
              <a:rPr lang="en-US" sz="2300" dirty="0" smtClean="0"/>
              <a:t>  </a:t>
            </a:r>
          </a:p>
          <a:p>
            <a:r>
              <a:rPr lang="en-US" dirty="0" smtClean="0"/>
              <a:t>Audit Services &amp; Institute Compliance (ASIC) Audits</a:t>
            </a:r>
          </a:p>
          <a:p>
            <a:pPr lvl="1"/>
            <a:r>
              <a:rPr lang="en-US" dirty="0" smtClean="0"/>
              <a:t>Division Audits: Invoice Attached Transactions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t>Procurement Transactions:</a:t>
            </a:r>
            <a:br>
              <a:rPr lang="en-US" dirty="0" smtClean="0"/>
            </a:br>
            <a:r>
              <a:rPr lang="en-US" dirty="0" smtClean="0"/>
              <a:t>The Good, the Bad, and the Ugly</a:t>
            </a:r>
            <a:endParaRPr lang="en-US" dirty="0"/>
          </a:p>
        </p:txBody>
      </p:sp>
      <p:sp>
        <p:nvSpPr>
          <p:cNvPr id="3" name="Text Placeholder 2"/>
          <p:cNvSpPr>
            <a:spLocks noGrp="1"/>
          </p:cNvSpPr>
          <p:nvPr>
            <p:ph type="body" idx="1"/>
          </p:nvPr>
        </p:nvSpPr>
        <p:spPr>
          <a:xfrm>
            <a:off x="457200" y="3886200"/>
            <a:ext cx="8229600" cy="685800"/>
          </a:xfrm>
        </p:spPr>
        <p:txBody>
          <a:bodyPr/>
          <a:lstStyle/>
          <a:p>
            <a:r>
              <a:rPr lang="en-US" dirty="0" smtClean="0"/>
              <a:t>The Bad</a:t>
            </a:r>
            <a:endParaRPr lang="en-US" dirty="0"/>
          </a:p>
        </p:txBody>
      </p:sp>
      <p:sp>
        <p:nvSpPr>
          <p:cNvPr id="5" name="Text Placeholder 4"/>
          <p:cNvSpPr>
            <a:spLocks noGrp="1"/>
          </p:cNvSpPr>
          <p:nvPr>
            <p:ph type="body" sz="quarter" idx="3"/>
          </p:nvPr>
        </p:nvSpPr>
        <p:spPr>
          <a:xfrm>
            <a:off x="457201" y="1535113"/>
            <a:ext cx="8229600" cy="639762"/>
          </a:xfrm>
        </p:spPr>
        <p:txBody>
          <a:bodyPr/>
          <a:lstStyle/>
          <a:p>
            <a:r>
              <a:rPr lang="en-US" dirty="0" smtClean="0"/>
              <a:t>The Good</a:t>
            </a:r>
            <a:endParaRPr lang="en-US" dirty="0"/>
          </a:p>
        </p:txBody>
      </p:sp>
      <p:graphicFrame>
        <p:nvGraphicFramePr>
          <p:cNvPr id="7" name="Content Placeholder 6"/>
          <p:cNvGraphicFramePr>
            <a:graphicFrameLocks noGrp="1"/>
          </p:cNvGraphicFramePr>
          <p:nvPr>
            <p:ph sz="quarter" idx="4"/>
          </p:nvPr>
        </p:nvGraphicFramePr>
        <p:xfrm>
          <a:off x="457200" y="2174875"/>
          <a:ext cx="8229600" cy="1635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6"/>
          <p:cNvGraphicFramePr>
            <a:graphicFrameLocks noGrp="1"/>
          </p:cNvGraphicFramePr>
          <p:nvPr>
            <p:ph sz="half" idx="2"/>
          </p:nvPr>
        </p:nvGraphicFramePr>
        <p:xfrm>
          <a:off x="457200" y="4572000"/>
          <a:ext cx="8229600" cy="155416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The (Ugly) Risks </a:t>
            </a:r>
            <a:endParaRPr lang="en-US" dirty="0"/>
          </a:p>
        </p:txBody>
      </p:sp>
      <p:graphicFrame>
        <p:nvGraphicFramePr>
          <p:cNvPr id="9" name="Content Placeholder 8"/>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t>Policy on Unauthorized Orders</a:t>
            </a:r>
            <a:br>
              <a:rPr lang="en-US" dirty="0" smtClean="0"/>
            </a:br>
            <a:r>
              <a:rPr lang="en-US" i="1" dirty="0" smtClean="0"/>
              <a:t> </a:t>
            </a:r>
            <a:r>
              <a:rPr lang="en-US" sz="2200" i="1" dirty="0" smtClean="0"/>
              <a:t>Purchasing Services Policies and Procedures, October 2007</a:t>
            </a:r>
            <a:endParaRPr lang="en-US" sz="2200" dirty="0"/>
          </a:p>
        </p:txBody>
      </p:sp>
      <p:sp>
        <p:nvSpPr>
          <p:cNvPr id="3" name="Content Placeholder 2"/>
          <p:cNvSpPr>
            <a:spLocks noGrp="1"/>
          </p:cNvSpPr>
          <p:nvPr>
            <p:ph idx="1"/>
          </p:nvPr>
        </p:nvSpPr>
        <p:spPr/>
        <p:txBody>
          <a:bodyPr/>
          <a:lstStyle/>
          <a:p>
            <a:pPr algn="ctr">
              <a:buNone/>
            </a:pPr>
            <a:endParaRPr lang="en-US" i="1" dirty="0" smtClean="0"/>
          </a:p>
          <a:p>
            <a:pPr algn="ctr">
              <a:buNone/>
            </a:pPr>
            <a:r>
              <a:rPr lang="en-US" i="1" u="sng" dirty="0" smtClean="0"/>
              <a:t>Unauthorized </a:t>
            </a:r>
            <a:r>
              <a:rPr lang="en-US" i="1" u="sng" dirty="0"/>
              <a:t>orders</a:t>
            </a:r>
            <a:r>
              <a:rPr lang="en-US" i="1" dirty="0"/>
              <a:t>, those for which a Requisition has not been initiated (i.e. Reimbursements and Invoice Attached transactions), </a:t>
            </a:r>
            <a:r>
              <a:rPr lang="en-US" i="1" u="sng" dirty="0"/>
              <a:t>present a significant risk to the Institute and are not an acceptable practice</a:t>
            </a:r>
            <a:r>
              <a:rPr lang="en-US" i="1" u="sng" dirty="0" smtClean="0"/>
              <a:t>.</a:t>
            </a:r>
            <a:endParaRPr lang="en-US" i="1" u="sng" dirty="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to Avoid Invoice Attached Transactions</a:t>
            </a:r>
            <a:endParaRPr lang="en-US" dirty="0"/>
          </a:p>
        </p:txBody>
      </p:sp>
      <p:sp>
        <p:nvSpPr>
          <p:cNvPr id="3" name="Content Placeholder 2"/>
          <p:cNvSpPr>
            <a:spLocks noGrp="1"/>
          </p:cNvSpPr>
          <p:nvPr>
            <p:ph idx="1"/>
          </p:nvPr>
        </p:nvSpPr>
        <p:spPr>
          <a:xfrm>
            <a:off x="609600" y="2362200"/>
            <a:ext cx="8199120" cy="3660648"/>
          </a:xfrm>
        </p:spPr>
        <p:txBody>
          <a:bodyPr/>
          <a:lstStyle/>
          <a:p>
            <a:r>
              <a:rPr lang="en-US" dirty="0" smtClean="0"/>
              <a:t>Education is key</a:t>
            </a:r>
          </a:p>
          <a:p>
            <a:r>
              <a:rPr lang="en-US" dirty="0" smtClean="0"/>
              <a:t>Plan ahead</a:t>
            </a:r>
          </a:p>
          <a:p>
            <a:r>
              <a:rPr lang="en-US" dirty="0" smtClean="0"/>
              <a:t>Use a P-Card</a:t>
            </a:r>
          </a:p>
          <a:p>
            <a:r>
              <a:rPr lang="en-US" dirty="0" smtClean="0"/>
              <a:t>Call your Purchasing Agent</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Guidelines for Accepting External Funds</a:t>
            </a:r>
            <a:endParaRPr lang="en-US" dirty="0"/>
          </a:p>
        </p:txBody>
      </p:sp>
      <p:sp>
        <p:nvSpPr>
          <p:cNvPr id="3" name="Subtitle 2"/>
          <p:cNvSpPr>
            <a:spLocks noGrp="1"/>
          </p:cNvSpPr>
          <p:nvPr>
            <p:ph type="subTitle" idx="1"/>
          </p:nvPr>
        </p:nvSpPr>
        <p:spPr/>
        <p:txBody>
          <a:bodyPr>
            <a:normAutofit/>
          </a:bodyPr>
          <a:lstStyle/>
          <a:p>
            <a:r>
              <a:rPr lang="en-US" sz="2000" dirty="0" smtClean="0"/>
              <a:t>Dick </a:t>
            </a:r>
            <a:r>
              <a:rPr lang="en-US" sz="2000" dirty="0" err="1" smtClean="0"/>
              <a:t>seligman</a:t>
            </a:r>
            <a:endParaRPr lang="en-US" sz="2000" dirty="0" smtClean="0"/>
          </a:p>
          <a:p>
            <a:r>
              <a:rPr lang="en-US" sz="2000" dirty="0" smtClean="0"/>
              <a:t>Associate </a:t>
            </a:r>
            <a:r>
              <a:rPr lang="en-US" sz="2000" dirty="0" smtClean="0"/>
              <a:t>vice president</a:t>
            </a:r>
            <a:endParaRPr lang="en-US" sz="2000" dirty="0" smtClean="0"/>
          </a:p>
          <a:p>
            <a:r>
              <a:rPr lang="en-US" sz="2000" dirty="0" smtClean="0"/>
              <a:t>Research administration</a:t>
            </a:r>
            <a:endParaRPr lang="en-US"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763000" cy="758952"/>
          </a:xfrm>
        </p:spPr>
        <p:txBody>
          <a:bodyPr>
            <a:normAutofit fontScale="90000"/>
          </a:bodyPr>
          <a:lstStyle/>
          <a:p>
            <a:r>
              <a:rPr lang="en-US" dirty="0" smtClean="0"/>
              <a:t>Guidelines for Accepting External Funds</a:t>
            </a:r>
            <a:br>
              <a:rPr lang="en-US" dirty="0" smtClean="0"/>
            </a:br>
            <a:r>
              <a:rPr lang="en-US" dirty="0" smtClean="0"/>
              <a:t>for the Support of Research and Related Activities</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Sponsored Projects: A written agreement</a:t>
            </a:r>
          </a:p>
          <a:p>
            <a:pPr lvl="1"/>
            <a:r>
              <a:rPr lang="en-US" dirty="0" smtClean="0"/>
              <a:t>Statement of Work</a:t>
            </a:r>
          </a:p>
          <a:p>
            <a:pPr lvl="1"/>
            <a:r>
              <a:rPr lang="en-US" dirty="0" smtClean="0"/>
              <a:t>Financial Accountability</a:t>
            </a:r>
          </a:p>
          <a:p>
            <a:pPr lvl="2"/>
            <a:r>
              <a:rPr lang="en-US" dirty="0" smtClean="0"/>
              <a:t>Line </a:t>
            </a:r>
            <a:r>
              <a:rPr lang="en-US" dirty="0" smtClean="0"/>
              <a:t>i</a:t>
            </a:r>
            <a:r>
              <a:rPr lang="en-US" dirty="0" smtClean="0"/>
              <a:t>tem budget</a:t>
            </a:r>
          </a:p>
          <a:p>
            <a:pPr lvl="2"/>
            <a:r>
              <a:rPr lang="en-US" dirty="0" smtClean="0"/>
              <a:t>Specified period of performance</a:t>
            </a:r>
          </a:p>
          <a:p>
            <a:pPr lvl="2"/>
            <a:r>
              <a:rPr lang="en-US" dirty="0" smtClean="0"/>
              <a:t>Return unexpended funds</a:t>
            </a:r>
          </a:p>
          <a:p>
            <a:pPr lvl="2"/>
            <a:r>
              <a:rPr lang="en-US" dirty="0" smtClean="0"/>
              <a:t>Financial reporting and audits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828800"/>
            <a:ext cx="8503920" cy="4270248"/>
          </a:xfrm>
        </p:spPr>
        <p:txBody>
          <a:bodyPr/>
          <a:lstStyle/>
          <a:p>
            <a:r>
              <a:rPr lang="en-US" dirty="0" smtClean="0"/>
              <a:t>Gifts: A written agreement or “gift letter”</a:t>
            </a:r>
          </a:p>
          <a:p>
            <a:pPr lvl="1"/>
            <a:r>
              <a:rPr lang="en-US" dirty="0" smtClean="0"/>
              <a:t>Purpose is in furtherance of Caltech’s mission</a:t>
            </a:r>
          </a:p>
          <a:p>
            <a:pPr lvl="1"/>
            <a:r>
              <a:rPr lang="en-US" dirty="0" smtClean="0"/>
              <a:t>No deliverables</a:t>
            </a:r>
          </a:p>
          <a:p>
            <a:pPr lvl="1"/>
            <a:r>
              <a:rPr lang="en-US" dirty="0" smtClean="0"/>
              <a:t>No rights to tangible or intellectual property</a:t>
            </a:r>
          </a:p>
          <a:p>
            <a:pPr lvl="1"/>
            <a:r>
              <a:rPr lang="en-US" dirty="0" smtClean="0"/>
              <a:t>May require to satisfy stewardship obligations</a:t>
            </a:r>
          </a:p>
          <a:p>
            <a:pPr lvl="1"/>
            <a:r>
              <a:rPr lang="en-US" dirty="0" smtClean="0"/>
              <a:t>No specified period of performance</a:t>
            </a:r>
          </a:p>
          <a:p>
            <a:pPr lvl="1"/>
            <a:r>
              <a:rPr lang="en-US" dirty="0" smtClean="0"/>
              <a:t>Given irrevocably</a:t>
            </a:r>
          </a:p>
          <a:p>
            <a:pPr lvl="1"/>
            <a:r>
              <a:rPr lang="en-US" dirty="0" smtClean="0"/>
              <a:t>Limited financial reporting</a:t>
            </a:r>
            <a:endParaRPr lang="en-US" dirty="0"/>
          </a:p>
        </p:txBody>
      </p:sp>
      <p:sp>
        <p:nvSpPr>
          <p:cNvPr id="4" name="Title 1"/>
          <p:cNvSpPr>
            <a:spLocks noGrp="1"/>
          </p:cNvSpPr>
          <p:nvPr>
            <p:ph type="title"/>
          </p:nvPr>
        </p:nvSpPr>
        <p:spPr>
          <a:xfrm>
            <a:off x="152400" y="381000"/>
            <a:ext cx="8839200" cy="758952"/>
          </a:xfrm>
        </p:spPr>
        <p:txBody>
          <a:bodyPr>
            <a:normAutofit fontScale="90000"/>
          </a:bodyPr>
          <a:lstStyle/>
          <a:p>
            <a:r>
              <a:rPr lang="en-US" dirty="0" smtClean="0"/>
              <a:t>Guidelines for Accepting External Funds</a:t>
            </a:r>
            <a:br>
              <a:rPr lang="en-US" dirty="0" smtClean="0"/>
            </a:br>
            <a:r>
              <a:rPr lang="en-US" dirty="0" smtClean="0"/>
              <a:t>for the Support of Research and Related Activities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828800"/>
            <a:ext cx="8503920" cy="4270248"/>
          </a:xfrm>
        </p:spPr>
        <p:txBody>
          <a:bodyPr/>
          <a:lstStyle/>
          <a:p>
            <a:r>
              <a:rPr lang="en-US" dirty="0" smtClean="0"/>
              <a:t>Distinction between Gift and Sponsored Project is made on the basis of the Sponsor’s requirements and intentions.</a:t>
            </a:r>
          </a:p>
          <a:p>
            <a:r>
              <a:rPr lang="en-US" dirty="0" smtClean="0"/>
              <a:t>Proposals for Sponsored Projects are submitted via the Office of Sponsored Research</a:t>
            </a:r>
          </a:p>
          <a:p>
            <a:r>
              <a:rPr lang="en-US" dirty="0" smtClean="0"/>
              <a:t>Proposals for Gifts are submitted via the Office of Foundations Relations; Office of Corporate Relations</a:t>
            </a:r>
          </a:p>
        </p:txBody>
      </p:sp>
      <p:sp>
        <p:nvSpPr>
          <p:cNvPr id="4" name="Title 1"/>
          <p:cNvSpPr>
            <a:spLocks noGrp="1"/>
          </p:cNvSpPr>
          <p:nvPr>
            <p:ph type="title"/>
          </p:nvPr>
        </p:nvSpPr>
        <p:spPr>
          <a:xfrm>
            <a:off x="0" y="381000"/>
            <a:ext cx="8915400" cy="758952"/>
          </a:xfrm>
        </p:spPr>
        <p:txBody>
          <a:bodyPr>
            <a:normAutofit fontScale="90000"/>
          </a:bodyPr>
          <a:lstStyle/>
          <a:p>
            <a:r>
              <a:rPr lang="en-US" dirty="0" smtClean="0"/>
              <a:t>Guidelines for Accepting External Funds</a:t>
            </a:r>
            <a:br>
              <a:rPr lang="en-US" dirty="0" smtClean="0"/>
            </a:br>
            <a:r>
              <a:rPr lang="en-US" dirty="0" smtClean="0"/>
              <a:t>for the Support of Research and Related Activities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371600"/>
          </a:xfrm>
        </p:spPr>
        <p:txBody>
          <a:bodyPr/>
          <a:lstStyle/>
          <a:p>
            <a:r>
              <a:rPr lang="en-US" dirty="0" smtClean="0"/>
              <a:t>Closing Out ARRA Awards</a:t>
            </a:r>
            <a:endParaRPr lang="en-US" dirty="0"/>
          </a:p>
        </p:txBody>
      </p:sp>
      <p:sp>
        <p:nvSpPr>
          <p:cNvPr id="3" name="Subtitle 2"/>
          <p:cNvSpPr>
            <a:spLocks noGrp="1"/>
          </p:cNvSpPr>
          <p:nvPr>
            <p:ph type="subTitle" idx="1"/>
          </p:nvPr>
        </p:nvSpPr>
        <p:spPr/>
        <p:txBody>
          <a:bodyPr>
            <a:normAutofit/>
          </a:bodyPr>
          <a:lstStyle/>
          <a:p>
            <a:r>
              <a:rPr lang="en-US" sz="2000" dirty="0" smtClean="0"/>
              <a:t>David Mayo</a:t>
            </a:r>
            <a:endParaRPr lang="en-US" sz="2000" dirty="0" smtClean="0"/>
          </a:p>
          <a:p>
            <a:r>
              <a:rPr lang="en-US" sz="2000" dirty="0" smtClean="0"/>
              <a:t>Director</a:t>
            </a:r>
            <a:endParaRPr lang="en-US" sz="2000" dirty="0" smtClean="0"/>
          </a:p>
          <a:p>
            <a:r>
              <a:rPr lang="en-US" sz="2000" dirty="0" smtClean="0"/>
              <a:t>Office of sponsore</a:t>
            </a:r>
            <a:r>
              <a:rPr lang="en-US" sz="2000" dirty="0" smtClean="0"/>
              <a:t>d research</a:t>
            </a:r>
            <a:endParaRPr lang="en-US"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828800"/>
            <a:ext cx="8503920" cy="4270248"/>
          </a:xfrm>
        </p:spPr>
        <p:txBody>
          <a:bodyPr/>
          <a:lstStyle/>
          <a:p>
            <a:r>
              <a:rPr lang="en-US" dirty="0" smtClean="0"/>
              <a:t>Other Mechanisms</a:t>
            </a:r>
          </a:p>
          <a:p>
            <a:pPr lvl="1"/>
            <a:r>
              <a:rPr lang="en-US" dirty="0" smtClean="0"/>
              <a:t>Facilities Use</a:t>
            </a:r>
          </a:p>
          <a:p>
            <a:pPr lvl="1"/>
            <a:r>
              <a:rPr lang="en-US" dirty="0" smtClean="0"/>
              <a:t>Technical Services</a:t>
            </a:r>
          </a:p>
          <a:p>
            <a:pPr lvl="1"/>
            <a:r>
              <a:rPr lang="en-US" dirty="0" smtClean="0"/>
              <a:t>Shop services/sales</a:t>
            </a:r>
          </a:p>
          <a:p>
            <a:pPr lvl="1"/>
            <a:r>
              <a:rPr lang="en-US" dirty="0" smtClean="0"/>
              <a:t>In Kind: Visiting Scientist</a:t>
            </a:r>
          </a:p>
          <a:p>
            <a:pPr lvl="1"/>
            <a:r>
              <a:rPr lang="en-US" dirty="0" smtClean="0"/>
              <a:t>In Kind: Equipment or Facilities</a:t>
            </a:r>
          </a:p>
          <a:p>
            <a:pPr lvl="1"/>
            <a:r>
              <a:rPr lang="en-US" dirty="0" smtClean="0"/>
              <a:t>Material Transfer Agreements and Non-Disclosure 	Agreements</a:t>
            </a:r>
          </a:p>
          <a:p>
            <a:pPr lvl="1"/>
            <a:endParaRPr lang="en-US" dirty="0"/>
          </a:p>
        </p:txBody>
      </p:sp>
      <p:sp>
        <p:nvSpPr>
          <p:cNvPr id="4" name="Title 1"/>
          <p:cNvSpPr>
            <a:spLocks noGrp="1"/>
          </p:cNvSpPr>
          <p:nvPr>
            <p:ph type="title"/>
          </p:nvPr>
        </p:nvSpPr>
        <p:spPr>
          <a:xfrm>
            <a:off x="152400" y="381000"/>
            <a:ext cx="8839200" cy="758952"/>
          </a:xfrm>
        </p:spPr>
        <p:txBody>
          <a:bodyPr>
            <a:normAutofit fontScale="90000"/>
          </a:bodyPr>
          <a:lstStyle/>
          <a:p>
            <a:r>
              <a:rPr lang="en-US" dirty="0" smtClean="0"/>
              <a:t>Guidelines for Accepting External Funds</a:t>
            </a:r>
            <a:br>
              <a:rPr lang="en-US" dirty="0" smtClean="0"/>
            </a:br>
            <a:r>
              <a:rPr lang="en-US" dirty="0" smtClean="0"/>
              <a:t>for the Support of Research and Related Activities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838200" y="2819400"/>
            <a:ext cx="7467600" cy="3429000"/>
          </a:xfrm>
        </p:spPr>
        <p:txBody>
          <a:bodyPr>
            <a:noAutofit/>
          </a:bodyPr>
          <a:lstStyle/>
          <a:p>
            <a:r>
              <a:rPr lang="en-US" sz="2800" b="0" cap="none" dirty="0" smtClean="0">
                <a:latin typeface="Times New Roman" pitchFamily="18" charset="0"/>
                <a:cs typeface="Times New Roman" pitchFamily="18" charset="0"/>
              </a:rPr>
              <a:t>The Guidelines for Accepting External Funds as well as the slides from today’s presentation can be found at our website:</a:t>
            </a:r>
          </a:p>
          <a:p>
            <a:endParaRPr lang="en-US" sz="2800" b="0" cap="none" dirty="0" smtClean="0">
              <a:latin typeface="Times New Roman" pitchFamily="18" charset="0"/>
              <a:cs typeface="Times New Roman" pitchFamily="18" charset="0"/>
            </a:endParaRPr>
          </a:p>
          <a:p>
            <a:r>
              <a:rPr lang="en-US" sz="2800" b="0" cap="none" dirty="0" smtClean="0">
                <a:solidFill>
                  <a:srgbClr val="0070C0"/>
                </a:solidFill>
                <a:latin typeface="Times New Roman" pitchFamily="18" charset="0"/>
                <a:cs typeface="Times New Roman" pitchFamily="18" charset="0"/>
              </a:rPr>
              <a:t>r</a:t>
            </a:r>
            <a:r>
              <a:rPr lang="en-US" sz="2800" b="0" cap="none" dirty="0" smtClean="0">
                <a:solidFill>
                  <a:srgbClr val="0070C0"/>
                </a:solidFill>
                <a:latin typeface="Times New Roman" pitchFamily="18" charset="0"/>
                <a:cs typeface="Times New Roman" pitchFamily="18" charset="0"/>
              </a:rPr>
              <a:t>esearchadministration.caltech.edu</a:t>
            </a:r>
            <a:endParaRPr lang="en-US" sz="2800" b="0" cap="none" dirty="0">
              <a:solidFill>
                <a:srgbClr val="0070C0"/>
              </a:solidFill>
              <a:latin typeface="Times New Roman" pitchFamily="18" charset="0"/>
              <a:cs typeface="Times New Roman" pitchFamily="18" charset="0"/>
            </a:endParaRPr>
          </a:p>
        </p:txBody>
      </p:sp>
      <p:sp>
        <p:nvSpPr>
          <p:cNvPr id="2" name="Title 1"/>
          <p:cNvSpPr>
            <a:spLocks noGrp="1"/>
          </p:cNvSpPr>
          <p:nvPr>
            <p:ph type="ctrTitle"/>
          </p:nvPr>
        </p:nvSpPr>
        <p:spPr/>
        <p:txBody>
          <a:bodyPr/>
          <a:lstStyle/>
          <a:p>
            <a:r>
              <a:rPr lang="en-US" dirty="0" smtClean="0"/>
              <a:t>Thank you for coming!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out ARRA Awards</a:t>
            </a:r>
            <a:endParaRPr lang="en-US" dirty="0"/>
          </a:p>
        </p:txBody>
      </p:sp>
      <p:sp>
        <p:nvSpPr>
          <p:cNvPr id="3" name="Content Placeholder 2"/>
          <p:cNvSpPr>
            <a:spLocks noGrp="1"/>
          </p:cNvSpPr>
          <p:nvPr>
            <p:ph idx="1"/>
          </p:nvPr>
        </p:nvSpPr>
        <p:spPr>
          <a:xfrm>
            <a:off x="301752" y="1905000"/>
            <a:ext cx="8503920" cy="4194048"/>
          </a:xfrm>
        </p:spPr>
        <p:txBody>
          <a:bodyPr>
            <a:normAutofit/>
          </a:bodyPr>
          <a:lstStyle/>
          <a:p>
            <a:r>
              <a:rPr lang="en-US" sz="2800" dirty="0" smtClean="0"/>
              <a:t>Background</a:t>
            </a:r>
          </a:p>
          <a:p>
            <a:pPr lvl="1"/>
            <a:r>
              <a:rPr lang="en-US" sz="2400" dirty="0" smtClean="0"/>
              <a:t>First ARRA awards issued spring 2009</a:t>
            </a:r>
          </a:p>
          <a:p>
            <a:pPr lvl="1"/>
            <a:r>
              <a:rPr lang="en-US" sz="2400" dirty="0" smtClean="0"/>
              <a:t>Last ARRA award issued 9/30/2010</a:t>
            </a:r>
          </a:p>
          <a:p>
            <a:pPr lvl="1"/>
            <a:r>
              <a:rPr lang="en-US" sz="2400" dirty="0" smtClean="0"/>
              <a:t>Originally about 110 ARRA awards to Caltech</a:t>
            </a:r>
          </a:p>
          <a:p>
            <a:pPr lvl="1"/>
            <a:r>
              <a:rPr lang="en-US" sz="2400" dirty="0" smtClean="0"/>
              <a:t>All ARRA funds are to be expended as expeditiously as possible</a:t>
            </a:r>
          </a:p>
          <a:p>
            <a:pPr lvl="1"/>
            <a:r>
              <a:rPr lang="en-US" sz="2400" dirty="0" smtClean="0"/>
              <a:t>All ARRA funds must be expended by 9/30/2013</a:t>
            </a:r>
          </a:p>
        </p:txBody>
      </p:sp>
    </p:spTree>
    <p:extLst>
      <p:ext uri="{BB962C8B-B14F-4D97-AF65-F5344CB8AC3E}">
        <p14:creationId xmlns:p14="http://schemas.microsoft.com/office/powerpoint/2010/main" xmlns="" val="542624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 Awards Closeout</a:t>
            </a:r>
            <a:r>
              <a:rPr lang="en-US" sz="3200" dirty="0" smtClean="0"/>
              <a:t> (cont.)</a:t>
            </a:r>
            <a:endParaRPr lang="en-US" dirty="0"/>
          </a:p>
        </p:txBody>
      </p:sp>
      <p:sp>
        <p:nvSpPr>
          <p:cNvPr id="3" name="Content Placeholder 2"/>
          <p:cNvSpPr>
            <a:spLocks noGrp="1"/>
          </p:cNvSpPr>
          <p:nvPr>
            <p:ph idx="1"/>
          </p:nvPr>
        </p:nvSpPr>
        <p:spPr>
          <a:xfrm>
            <a:off x="301752" y="1828800"/>
            <a:ext cx="8503920" cy="4270248"/>
          </a:xfrm>
        </p:spPr>
        <p:txBody>
          <a:bodyPr>
            <a:normAutofit/>
          </a:bodyPr>
          <a:lstStyle/>
          <a:p>
            <a:r>
              <a:rPr lang="en-US" sz="2800" dirty="0" smtClean="0"/>
              <a:t>Reporting</a:t>
            </a:r>
          </a:p>
          <a:p>
            <a:pPr lvl="1"/>
            <a:r>
              <a:rPr lang="en-US" sz="2400" dirty="0" smtClean="0"/>
              <a:t>Financial Reporting</a:t>
            </a:r>
          </a:p>
          <a:p>
            <a:pPr lvl="1"/>
            <a:r>
              <a:rPr lang="en-US" sz="2400" dirty="0" smtClean="0"/>
              <a:t>Technical Reporting</a:t>
            </a:r>
          </a:p>
          <a:p>
            <a:pPr lvl="1"/>
            <a:r>
              <a:rPr lang="en-US" sz="2400" dirty="0" smtClean="0"/>
              <a:t>Quarterly ARRA Reporting </a:t>
            </a:r>
          </a:p>
          <a:p>
            <a:pPr lvl="2"/>
            <a:r>
              <a:rPr lang="en-US" sz="2000" dirty="0" smtClean="0"/>
              <a:t>Project status, expenditures, subawards, etc.</a:t>
            </a:r>
          </a:p>
          <a:p>
            <a:pPr lvl="2"/>
            <a:r>
              <a:rPr lang="en-US" sz="2000" dirty="0" smtClean="0"/>
              <a:t>Expenditures stated on final ARRA report must match final financial report</a:t>
            </a:r>
          </a:p>
          <a:p>
            <a:pPr lvl="2"/>
            <a:r>
              <a:rPr lang="en-US" sz="2000" dirty="0" smtClean="0"/>
              <a:t>ARRA reports must continue being submitted for a particular award until marked as “final”</a:t>
            </a:r>
          </a:p>
        </p:txBody>
      </p:sp>
    </p:spTree>
    <p:extLst>
      <p:ext uri="{BB962C8B-B14F-4D97-AF65-F5344CB8AC3E}">
        <p14:creationId xmlns:p14="http://schemas.microsoft.com/office/powerpoint/2010/main" xmlns="" val="2600951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 Award Closeout</a:t>
            </a:r>
            <a:r>
              <a:rPr lang="en-US" sz="3200" dirty="0" smtClean="0"/>
              <a:t> (cont.)</a:t>
            </a:r>
            <a:endParaRPr lang="en-US" dirty="0"/>
          </a:p>
        </p:txBody>
      </p:sp>
      <p:sp>
        <p:nvSpPr>
          <p:cNvPr id="3" name="Content Placeholder 2"/>
          <p:cNvSpPr>
            <a:spLocks noGrp="1"/>
          </p:cNvSpPr>
          <p:nvPr>
            <p:ph idx="1"/>
          </p:nvPr>
        </p:nvSpPr>
        <p:spPr/>
        <p:txBody>
          <a:bodyPr/>
          <a:lstStyle/>
          <a:p>
            <a:r>
              <a:rPr lang="en-US" sz="2800" dirty="0" smtClean="0"/>
              <a:t>Problem</a:t>
            </a:r>
          </a:p>
          <a:p>
            <a:pPr lvl="1"/>
            <a:r>
              <a:rPr lang="en-US" sz="2400" dirty="0" smtClean="0"/>
              <a:t>A status of “Completed” refers to the technical work only; financial closeout can take several months</a:t>
            </a:r>
          </a:p>
          <a:p>
            <a:pPr lvl="1"/>
            <a:r>
              <a:rPr lang="en-US" sz="2400" dirty="0" smtClean="0"/>
              <a:t>Furthermore, awardees have up to 90 days to submit final financial report</a:t>
            </a:r>
          </a:p>
          <a:p>
            <a:pPr lvl="1"/>
            <a:r>
              <a:rPr lang="en-US" sz="2400" dirty="0" smtClean="0"/>
              <a:t>This can often cause a delay of several quarters before ARRA report can be marked “final”</a:t>
            </a:r>
          </a:p>
          <a:p>
            <a:pPr lvl="1"/>
            <a:r>
              <a:rPr lang="en-US" sz="2400" dirty="0" smtClean="0"/>
              <a:t>Agencies are treating a status of “Completed” as if the project has been closed out</a:t>
            </a:r>
          </a:p>
          <a:p>
            <a:pPr lvl="1"/>
            <a:r>
              <a:rPr lang="en-US" sz="2400" dirty="0" smtClean="0"/>
              <a:t>Federal agencies contact OSR and/or PI each quarter for those marked “completed” but not “final”</a:t>
            </a:r>
          </a:p>
          <a:p>
            <a:pPr lvl="1"/>
            <a:endParaRPr lang="en-US" dirty="0" smtClean="0"/>
          </a:p>
        </p:txBody>
      </p:sp>
    </p:spTree>
    <p:extLst>
      <p:ext uri="{BB962C8B-B14F-4D97-AF65-F5344CB8AC3E}">
        <p14:creationId xmlns:p14="http://schemas.microsoft.com/office/powerpoint/2010/main" xmlns="" val="1275924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 Award Closeout</a:t>
            </a:r>
            <a:r>
              <a:rPr lang="en-US" sz="3200" dirty="0" smtClean="0"/>
              <a:t> (cont.)</a:t>
            </a:r>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xmlns="" val="2699554725"/>
              </p:ext>
            </p:extLst>
          </p:nvPr>
        </p:nvGraphicFramePr>
        <p:xfrm>
          <a:off x="533403" y="2870775"/>
          <a:ext cx="8000992" cy="2362200"/>
        </p:xfrm>
        <a:graphic>
          <a:graphicData uri="http://schemas.openxmlformats.org/drawingml/2006/table">
            <a:tbl>
              <a:tblPr/>
              <a:tblGrid>
                <a:gridCol w="2279032"/>
                <a:gridCol w="476830"/>
                <a:gridCol w="476830"/>
                <a:gridCol w="476830"/>
                <a:gridCol w="476830"/>
                <a:gridCol w="476830"/>
                <a:gridCol w="476830"/>
                <a:gridCol w="476830"/>
                <a:gridCol w="476830"/>
                <a:gridCol w="476830"/>
                <a:gridCol w="476830"/>
                <a:gridCol w="476830"/>
                <a:gridCol w="476830"/>
              </a:tblGrid>
              <a:tr h="393700">
                <a:tc>
                  <a:txBody>
                    <a:bodyPr/>
                    <a:lstStyle/>
                    <a:p>
                      <a:pPr algn="ctr" fontAlgn="b"/>
                      <a:endParaRPr lang="en-US" sz="1100" b="1" i="0" u="none" strike="noStrike" dirty="0">
                        <a:solidFill>
                          <a:srgbClr val="000000"/>
                        </a:solidFill>
                        <a:effectLst/>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600" b="1"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fontAlgn="b"/>
                      <a:r>
                        <a:rPr lang="en-US" sz="1600" b="1" i="0" u="none" strike="noStrike" dirty="0">
                          <a:solidFill>
                            <a:srgbClr val="000000"/>
                          </a:solidFill>
                          <a:effectLst/>
                          <a:latin typeface="Calibri"/>
                        </a:rPr>
                        <a:t>Q1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fontAlgn="b"/>
                      <a:r>
                        <a:rPr lang="en-US" sz="1600" b="1" i="0" u="none" strike="noStrike" dirty="0">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fontAlgn="b"/>
                      <a:r>
                        <a:rPr lang="en-US" sz="1600" b="1" i="0" u="none" strike="noStrike" dirty="0">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CCFF"/>
                    </a:solidFill>
                  </a:tcPr>
                </a:tc>
                <a:tc>
                  <a:txBody>
                    <a:bodyPr/>
                    <a:lstStyle/>
                    <a:p>
                      <a:pPr algn="ctr" fontAlgn="b"/>
                      <a:r>
                        <a:rPr lang="en-US" sz="1600" b="1" i="0" u="none" strike="noStrike">
                          <a:solidFill>
                            <a:srgbClr val="000000"/>
                          </a:solidFill>
                          <a:effectLst/>
                          <a:latin typeface="Calibri"/>
                        </a:rPr>
                        <a:t>Q2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CCFF"/>
                    </a:solidFill>
                  </a:tcPr>
                </a:tc>
                <a:tc>
                  <a:txBody>
                    <a:bodyPr/>
                    <a:lstStyle/>
                    <a:p>
                      <a:pPr algn="ctr" fontAlgn="b"/>
                      <a:r>
                        <a:rPr lang="en-US" sz="1600" b="1"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CCFF"/>
                    </a:solidFill>
                  </a:tcPr>
                </a:tc>
                <a:tc>
                  <a:txBody>
                    <a:bodyPr/>
                    <a:lstStyle/>
                    <a:p>
                      <a:pPr algn="ctr" fontAlgn="b"/>
                      <a:r>
                        <a:rPr lang="en-US" sz="1600" b="1"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ctr" fontAlgn="b"/>
                      <a:r>
                        <a:rPr lang="en-US" sz="1600" b="1" i="0" u="none" strike="noStrike">
                          <a:solidFill>
                            <a:srgbClr val="000000"/>
                          </a:solidFill>
                          <a:effectLst/>
                          <a:latin typeface="Calibri"/>
                        </a:rPr>
                        <a:t>Q3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ctr" fontAlgn="b"/>
                      <a:r>
                        <a:rPr lang="en-US" sz="1600" b="1"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ctr" fontAlgn="b"/>
                      <a:r>
                        <a:rPr lang="en-US" sz="1600" b="1"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b"/>
                      <a:r>
                        <a:rPr lang="en-US" sz="1600" b="1" i="0" u="none" strike="noStrike">
                          <a:solidFill>
                            <a:srgbClr val="000000"/>
                          </a:solidFill>
                          <a:effectLst/>
                          <a:latin typeface="Calibri"/>
                        </a:rPr>
                        <a:t>Q4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b"/>
                      <a:r>
                        <a:rPr lang="en-US" sz="1600" b="1"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CC"/>
                    </a:solidFill>
                  </a:tcPr>
                </a:tc>
              </a:tr>
              <a:tr h="393700">
                <a:tc>
                  <a:txBody>
                    <a:bodyPr/>
                    <a:lstStyle/>
                    <a:p>
                      <a:pPr algn="l" fontAlgn="b"/>
                      <a:endParaRPr lang="en-US" sz="1100" b="1" i="0" u="none" strike="noStrike">
                        <a:solidFill>
                          <a:srgbClr val="000000"/>
                        </a:solidFill>
                        <a:effectLst/>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effectLst/>
                          <a:latin typeface="Calibri"/>
                        </a:rPr>
                        <a:t>Jan</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CFFFF"/>
                    </a:solidFill>
                  </a:tcPr>
                </a:tc>
                <a:tc>
                  <a:txBody>
                    <a:bodyPr/>
                    <a:lstStyle/>
                    <a:p>
                      <a:pPr algn="ctr" fontAlgn="b"/>
                      <a:r>
                        <a:rPr lang="en-US" sz="1600" b="1" i="0" u="none" strike="noStrike">
                          <a:solidFill>
                            <a:srgbClr val="000000"/>
                          </a:solidFill>
                          <a:effectLst/>
                          <a:latin typeface="Calibri"/>
                        </a:rPr>
                        <a:t>Feb</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FF"/>
                    </a:solidFill>
                  </a:tcPr>
                </a:tc>
                <a:tc>
                  <a:txBody>
                    <a:bodyPr/>
                    <a:lstStyle/>
                    <a:p>
                      <a:pPr algn="ctr" fontAlgn="b"/>
                      <a:r>
                        <a:rPr lang="en-US" sz="1600" b="1" i="0" u="none" strike="noStrike">
                          <a:solidFill>
                            <a:srgbClr val="000000"/>
                          </a:solidFill>
                          <a:effectLst/>
                          <a:latin typeface="Calibri"/>
                        </a:rPr>
                        <a:t>Mar</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FF"/>
                    </a:solidFill>
                  </a:tcPr>
                </a:tc>
                <a:tc>
                  <a:txBody>
                    <a:bodyPr/>
                    <a:lstStyle/>
                    <a:p>
                      <a:pPr algn="ctr" fontAlgn="b"/>
                      <a:r>
                        <a:rPr lang="en-US" sz="1600" b="1" i="0" u="none" strike="noStrike" dirty="0">
                          <a:solidFill>
                            <a:srgbClr val="000000"/>
                          </a:solidFill>
                          <a:effectLst/>
                          <a:latin typeface="Calibri"/>
                        </a:rPr>
                        <a:t>Apr</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600" b="1" i="0" u="none" strike="noStrike" dirty="0">
                          <a:solidFill>
                            <a:srgbClr val="000000"/>
                          </a:solidFill>
                          <a:effectLst/>
                          <a:latin typeface="Calibri"/>
                        </a:rPr>
                        <a:t>May</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600" b="1" i="0" u="none" strike="noStrike">
                          <a:solidFill>
                            <a:srgbClr val="000000"/>
                          </a:solidFill>
                          <a:effectLst/>
                          <a:latin typeface="Calibri"/>
                        </a:rPr>
                        <a:t>Jun</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600" b="1" i="0" u="none" strike="noStrike">
                          <a:solidFill>
                            <a:srgbClr val="000000"/>
                          </a:solidFill>
                          <a:effectLst/>
                          <a:latin typeface="Calibri"/>
                        </a:rPr>
                        <a:t>Jul</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600" b="1" i="0" u="none" strike="noStrike">
                          <a:solidFill>
                            <a:srgbClr val="000000"/>
                          </a:solidFill>
                          <a:effectLst/>
                          <a:latin typeface="Calibri"/>
                        </a:rPr>
                        <a:t>Aug</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600" b="1" i="0" u="none" strike="noStrike">
                          <a:solidFill>
                            <a:srgbClr val="000000"/>
                          </a:solidFill>
                          <a:effectLst/>
                          <a:latin typeface="Calibri"/>
                        </a:rPr>
                        <a:t>Sep</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600" b="1" i="0" u="none" strike="noStrike">
                          <a:solidFill>
                            <a:srgbClr val="000000"/>
                          </a:solidFill>
                          <a:effectLst/>
                          <a:latin typeface="Calibri"/>
                        </a:rPr>
                        <a:t>Oct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1600" b="1" i="0" u="none" strike="noStrike">
                          <a:solidFill>
                            <a:srgbClr val="000000"/>
                          </a:solidFill>
                          <a:effectLst/>
                          <a:latin typeface="Calibri"/>
                        </a:rPr>
                        <a:t>Nov</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1600" b="1" i="0" u="none" strike="noStrike">
                          <a:solidFill>
                            <a:srgbClr val="000000"/>
                          </a:solidFill>
                          <a:effectLst/>
                          <a:latin typeface="Calibri"/>
                        </a:rPr>
                        <a:t>Dec</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CC"/>
                    </a:solidFill>
                  </a:tcPr>
                </a:tc>
              </a:tr>
              <a:tr h="393700">
                <a:tc>
                  <a:txBody>
                    <a:bodyPr/>
                    <a:lstStyle/>
                    <a:p>
                      <a:pPr algn="l" fontAlgn="b"/>
                      <a:r>
                        <a:rPr lang="en-US" sz="1600" b="1" i="0" u="none" strike="noStrike" dirty="0">
                          <a:solidFill>
                            <a:srgbClr val="000000"/>
                          </a:solidFill>
                          <a:effectLst/>
                          <a:latin typeface="Calibri"/>
                        </a:rPr>
                        <a:t>ARRA Status "Completed"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fontAlgn="b"/>
                      <a:r>
                        <a:rPr lang="en-US" sz="1600" b="0" i="0" u="none" strike="noStrike">
                          <a:solidFill>
                            <a:srgbClr val="000000"/>
                          </a:solidFill>
                          <a:effectLst/>
                          <a:latin typeface="Calibri"/>
                        </a:rPr>
                        <a:t>XX</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CCFF"/>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CCFF"/>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CC"/>
                    </a:solidFill>
                  </a:tcPr>
                </a:tc>
              </a:tr>
              <a:tr h="393700">
                <a:tc>
                  <a:txBody>
                    <a:bodyPr/>
                    <a:lstStyle/>
                    <a:p>
                      <a:pPr algn="l" fontAlgn="b"/>
                      <a:r>
                        <a:rPr lang="en-US" sz="1600" b="1" i="0" u="none" strike="noStrike" dirty="0" smtClean="0">
                          <a:solidFill>
                            <a:srgbClr val="000000"/>
                          </a:solidFill>
                          <a:effectLst/>
                          <a:latin typeface="Calibri"/>
                        </a:rPr>
                        <a:t>Award End </a:t>
                      </a:r>
                      <a:r>
                        <a:rPr lang="en-US" sz="1600" b="1" i="0" u="none" strike="noStrike" dirty="0">
                          <a:solidFill>
                            <a:srgbClr val="000000"/>
                          </a:solidFill>
                          <a:effectLst/>
                          <a:latin typeface="Calibri"/>
                        </a:rPr>
                        <a:t>Date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CCFF"/>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solidFill>
                      <a:srgbClr val="CCFFCC"/>
                    </a:solidFill>
                  </a:tcPr>
                </a:tc>
                <a:tc>
                  <a:txBody>
                    <a:bodyPr/>
                    <a:lstStyle/>
                    <a:p>
                      <a:pPr algn="ctr" fontAlgn="b"/>
                      <a:r>
                        <a:rPr lang="en-US" sz="1600" b="0" i="0" u="none" strike="noStrike" dirty="0">
                          <a:solidFill>
                            <a:srgbClr val="000000"/>
                          </a:solidFill>
                          <a:effectLst/>
                          <a:latin typeface="Calibri"/>
                        </a:rPr>
                        <a:t> </a:t>
                      </a:r>
                      <a:r>
                        <a:rPr lang="en-US" sz="1600" b="0" i="0" u="none" strike="noStrike" dirty="0" smtClean="0">
                          <a:solidFill>
                            <a:srgbClr val="000000"/>
                          </a:solidFill>
                          <a:effectLst/>
                          <a:latin typeface="Calibri"/>
                        </a:rPr>
                        <a:t>XX</a:t>
                      </a:r>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solidFill>
                      <a:srgbClr val="CCFFCC"/>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a:noFill/>
                    </a:lnT>
                    <a:lnB>
                      <a:noFill/>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CC"/>
                    </a:solidFill>
                  </a:tcPr>
                </a:tc>
              </a:tr>
              <a:tr h="393700">
                <a:tc>
                  <a:txBody>
                    <a:bodyPr/>
                    <a:lstStyle/>
                    <a:p>
                      <a:pPr algn="l" fontAlgn="b"/>
                      <a:r>
                        <a:rPr lang="en-US" sz="1600" b="1" i="0" u="none" strike="noStrike" dirty="0">
                          <a:solidFill>
                            <a:srgbClr val="000000"/>
                          </a:solidFill>
                          <a:effectLst/>
                          <a:latin typeface="Calibri"/>
                        </a:rPr>
                        <a:t>Financial Report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CCFFCC"/>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a:noFill/>
                    </a:lnT>
                    <a:lnB>
                      <a:noFill/>
                    </a:lnB>
                    <a:solidFill>
                      <a:srgbClr val="CCFFCC"/>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solidFill>
                      <a:srgbClr val="FFFFCC"/>
                    </a:solidFill>
                  </a:tcPr>
                </a:tc>
                <a:tc>
                  <a:txBody>
                    <a:bodyPr/>
                    <a:lstStyle/>
                    <a:p>
                      <a:pPr algn="ctr" fontAlgn="b"/>
                      <a:r>
                        <a:rPr lang="en-US" sz="1600" b="0" i="0" u="none" strike="noStrike" dirty="0" smtClean="0">
                          <a:solidFill>
                            <a:srgbClr val="000000"/>
                          </a:solidFill>
                          <a:effectLst/>
                          <a:latin typeface="Calibri"/>
                        </a:rPr>
                        <a:t>XX</a:t>
                      </a:r>
                      <a:r>
                        <a:rPr lang="en-US" sz="1600" b="0" i="0" u="none" strike="noStrike" dirty="0">
                          <a:solidFill>
                            <a:srgbClr val="000000"/>
                          </a:solidFill>
                          <a:effectLst/>
                          <a:latin typeface="Calibri"/>
                        </a:rPr>
                        <a:t> </a:t>
                      </a:r>
                    </a:p>
                  </a:txBody>
                  <a:tcPr marL="9525" marR="9525" marT="9525" marB="0" anchor="b">
                    <a:lnL>
                      <a:noFill/>
                    </a:lnL>
                    <a:lnR>
                      <a:noFill/>
                    </a:lnR>
                    <a:lnT>
                      <a:noFill/>
                    </a:lnT>
                    <a:lnB>
                      <a:noFill/>
                    </a:lnB>
                    <a:solidFill>
                      <a:srgbClr val="FF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CC"/>
                    </a:solidFill>
                  </a:tcPr>
                </a:tc>
              </a:tr>
              <a:tr h="393700">
                <a:tc>
                  <a:txBody>
                    <a:bodyPr/>
                    <a:lstStyle/>
                    <a:p>
                      <a:pPr algn="l" fontAlgn="b"/>
                      <a:r>
                        <a:rPr lang="en-US" sz="1600" b="1" i="0" u="none" strike="noStrike" dirty="0">
                          <a:solidFill>
                            <a:srgbClr val="000000"/>
                          </a:solidFill>
                          <a:effectLst/>
                          <a:latin typeface="Calibri"/>
                        </a:rPr>
                        <a:t>ARRA "FINAL"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1600" b="0" i="0" u="none" strike="noStrike" dirty="0">
                          <a:solidFill>
                            <a:srgbClr val="000000"/>
                          </a:solidFill>
                          <a:effectLst/>
                          <a:latin typeface="Calibri"/>
                        </a:rPr>
                        <a:t>XX</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CC"/>
                    </a:solidFill>
                  </a:tcPr>
                </a:tc>
              </a:tr>
            </a:tbl>
          </a:graphicData>
        </a:graphic>
      </p:graphicFrame>
      <p:sp>
        <p:nvSpPr>
          <p:cNvPr id="3" name="TextBox 2"/>
          <p:cNvSpPr txBox="1"/>
          <p:nvPr/>
        </p:nvSpPr>
        <p:spPr>
          <a:xfrm>
            <a:off x="381000" y="2057400"/>
            <a:ext cx="4274375" cy="584775"/>
          </a:xfrm>
          <a:prstGeom prst="rect">
            <a:avLst/>
          </a:prstGeom>
          <a:noFill/>
        </p:spPr>
        <p:txBody>
          <a:bodyPr wrap="none" rtlCol="0">
            <a:spAutoFit/>
          </a:bodyPr>
          <a:lstStyle/>
          <a:p>
            <a:r>
              <a:rPr lang="en-US" sz="3200" u="sng" dirty="0" smtClean="0"/>
              <a:t>Effect of Current Process</a:t>
            </a:r>
            <a:endParaRPr lang="en-US" sz="3200" u="sng" dirty="0"/>
          </a:p>
        </p:txBody>
      </p:sp>
    </p:spTree>
    <p:extLst>
      <p:ext uri="{BB962C8B-B14F-4D97-AF65-F5344CB8AC3E}">
        <p14:creationId xmlns:p14="http://schemas.microsoft.com/office/powerpoint/2010/main" xmlns="" val="1538395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 Award Closeout</a:t>
            </a:r>
            <a:r>
              <a:rPr lang="en-US" sz="3200" dirty="0" smtClean="0"/>
              <a:t> (cont.)</a:t>
            </a:r>
            <a:endParaRPr lang="en-US" dirty="0"/>
          </a:p>
        </p:txBody>
      </p:sp>
      <p:sp>
        <p:nvSpPr>
          <p:cNvPr id="3" name="Content Placeholder 2"/>
          <p:cNvSpPr>
            <a:spLocks noGrp="1"/>
          </p:cNvSpPr>
          <p:nvPr>
            <p:ph idx="1"/>
          </p:nvPr>
        </p:nvSpPr>
        <p:spPr>
          <a:xfrm>
            <a:off x="301752" y="1828800"/>
            <a:ext cx="8503920" cy="4270248"/>
          </a:xfrm>
        </p:spPr>
        <p:txBody>
          <a:bodyPr/>
          <a:lstStyle/>
          <a:p>
            <a:r>
              <a:rPr lang="en-US" dirty="0" smtClean="0"/>
              <a:t>New Process</a:t>
            </a:r>
          </a:p>
          <a:p>
            <a:pPr lvl="1"/>
            <a:r>
              <a:rPr lang="en-US" dirty="0" smtClean="0"/>
              <a:t>Once a PI marks an ARRA award as “Completed”, OSR will notify Project Accounting to initiate closeout with Division, regardless of end date</a:t>
            </a:r>
          </a:p>
          <a:p>
            <a:pPr lvl="1"/>
            <a:r>
              <a:rPr lang="en-US" dirty="0" smtClean="0"/>
              <a:t>OSR will mark the report “final” once final financial report has been submitted</a:t>
            </a:r>
          </a:p>
          <a:p>
            <a:pPr lvl="1"/>
            <a:r>
              <a:rPr lang="en-US" dirty="0" smtClean="0"/>
              <a:t>New process is not intended to </a:t>
            </a:r>
            <a:r>
              <a:rPr lang="en-US" i="1" dirty="0" smtClean="0"/>
              <a:t>force</a:t>
            </a:r>
            <a:r>
              <a:rPr lang="en-US" dirty="0" smtClean="0"/>
              <a:t> early closeout on the Division, but simply to accelerate it to the extent possible</a:t>
            </a:r>
          </a:p>
        </p:txBody>
      </p:sp>
    </p:spTree>
    <p:extLst>
      <p:ext uri="{BB962C8B-B14F-4D97-AF65-F5344CB8AC3E}">
        <p14:creationId xmlns:p14="http://schemas.microsoft.com/office/powerpoint/2010/main" xmlns="" val="89239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 Award Closeout</a:t>
            </a:r>
            <a:r>
              <a:rPr lang="en-US" sz="3200" dirty="0" smtClean="0"/>
              <a:t> (cont.)</a:t>
            </a:r>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xmlns="" val="2703042856"/>
              </p:ext>
            </p:extLst>
          </p:nvPr>
        </p:nvGraphicFramePr>
        <p:xfrm>
          <a:off x="533403" y="2946975"/>
          <a:ext cx="8000992" cy="2362200"/>
        </p:xfrm>
        <a:graphic>
          <a:graphicData uri="http://schemas.openxmlformats.org/drawingml/2006/table">
            <a:tbl>
              <a:tblPr/>
              <a:tblGrid>
                <a:gridCol w="2279032"/>
                <a:gridCol w="476830"/>
                <a:gridCol w="476830"/>
                <a:gridCol w="476830"/>
                <a:gridCol w="476830"/>
                <a:gridCol w="476830"/>
                <a:gridCol w="476830"/>
                <a:gridCol w="476830"/>
                <a:gridCol w="476830"/>
                <a:gridCol w="476830"/>
                <a:gridCol w="476830"/>
                <a:gridCol w="476830"/>
                <a:gridCol w="476830"/>
              </a:tblGrid>
              <a:tr h="393700">
                <a:tc>
                  <a:txBody>
                    <a:bodyPr/>
                    <a:lstStyle/>
                    <a:p>
                      <a:pPr algn="ctr" fontAlgn="b"/>
                      <a:endParaRPr lang="en-US" sz="1100" b="1" i="0" u="none" strike="noStrike" dirty="0">
                        <a:solidFill>
                          <a:srgbClr val="000000"/>
                        </a:solidFill>
                        <a:effectLst/>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600" b="1"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fontAlgn="b"/>
                      <a:r>
                        <a:rPr lang="en-US" sz="1600" b="1" i="0" u="none" strike="noStrike" dirty="0">
                          <a:solidFill>
                            <a:srgbClr val="000000"/>
                          </a:solidFill>
                          <a:effectLst/>
                          <a:latin typeface="Calibri"/>
                        </a:rPr>
                        <a:t>Q1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fontAlgn="b"/>
                      <a:r>
                        <a:rPr lang="en-US" sz="1600" b="1" i="0" u="none" strike="noStrike" dirty="0">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fontAlgn="b"/>
                      <a:r>
                        <a:rPr lang="en-US" sz="1600" b="1" i="0" u="none" strike="noStrike" dirty="0">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CCFF"/>
                    </a:solidFill>
                  </a:tcPr>
                </a:tc>
                <a:tc>
                  <a:txBody>
                    <a:bodyPr/>
                    <a:lstStyle/>
                    <a:p>
                      <a:pPr algn="ctr" fontAlgn="b"/>
                      <a:r>
                        <a:rPr lang="en-US" sz="1600" b="1" i="0" u="none" strike="noStrike">
                          <a:solidFill>
                            <a:srgbClr val="000000"/>
                          </a:solidFill>
                          <a:effectLst/>
                          <a:latin typeface="Calibri"/>
                        </a:rPr>
                        <a:t>Q2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CCFF"/>
                    </a:solidFill>
                  </a:tcPr>
                </a:tc>
                <a:tc>
                  <a:txBody>
                    <a:bodyPr/>
                    <a:lstStyle/>
                    <a:p>
                      <a:pPr algn="ctr" fontAlgn="b"/>
                      <a:r>
                        <a:rPr lang="en-US" sz="1600" b="1"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CCFF"/>
                    </a:solidFill>
                  </a:tcPr>
                </a:tc>
                <a:tc>
                  <a:txBody>
                    <a:bodyPr/>
                    <a:lstStyle/>
                    <a:p>
                      <a:pPr algn="ctr" fontAlgn="b"/>
                      <a:r>
                        <a:rPr lang="en-US" sz="1600" b="1"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ctr" fontAlgn="b"/>
                      <a:r>
                        <a:rPr lang="en-US" sz="1600" b="1" i="0" u="none" strike="noStrike">
                          <a:solidFill>
                            <a:srgbClr val="000000"/>
                          </a:solidFill>
                          <a:effectLst/>
                          <a:latin typeface="Calibri"/>
                        </a:rPr>
                        <a:t>Q3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ctr" fontAlgn="b"/>
                      <a:r>
                        <a:rPr lang="en-US" sz="1600" b="1"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ctr" fontAlgn="b"/>
                      <a:r>
                        <a:rPr lang="en-US" sz="1600" b="1"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b"/>
                      <a:r>
                        <a:rPr lang="en-US" sz="1600" b="1" i="0" u="none" strike="noStrike">
                          <a:solidFill>
                            <a:srgbClr val="000000"/>
                          </a:solidFill>
                          <a:effectLst/>
                          <a:latin typeface="Calibri"/>
                        </a:rPr>
                        <a:t>Q4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b"/>
                      <a:r>
                        <a:rPr lang="en-US" sz="1600" b="1"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CC"/>
                    </a:solidFill>
                  </a:tcPr>
                </a:tc>
              </a:tr>
              <a:tr h="393700">
                <a:tc>
                  <a:txBody>
                    <a:bodyPr/>
                    <a:lstStyle/>
                    <a:p>
                      <a:pPr algn="l" fontAlgn="b"/>
                      <a:endParaRPr lang="en-US" sz="1100" b="1" i="0" u="none" strike="noStrike">
                        <a:solidFill>
                          <a:srgbClr val="000000"/>
                        </a:solidFill>
                        <a:effectLst/>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effectLst/>
                          <a:latin typeface="Calibri"/>
                        </a:rPr>
                        <a:t>Jan</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CFFFF"/>
                    </a:solidFill>
                  </a:tcPr>
                </a:tc>
                <a:tc>
                  <a:txBody>
                    <a:bodyPr/>
                    <a:lstStyle/>
                    <a:p>
                      <a:pPr algn="ctr" fontAlgn="b"/>
                      <a:r>
                        <a:rPr lang="en-US" sz="1600" b="1" i="0" u="none" strike="noStrike" dirty="0">
                          <a:solidFill>
                            <a:srgbClr val="000000"/>
                          </a:solidFill>
                          <a:effectLst/>
                          <a:latin typeface="Calibri"/>
                        </a:rPr>
                        <a:t>Feb</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FF"/>
                    </a:solidFill>
                  </a:tcPr>
                </a:tc>
                <a:tc>
                  <a:txBody>
                    <a:bodyPr/>
                    <a:lstStyle/>
                    <a:p>
                      <a:pPr algn="ctr" fontAlgn="b"/>
                      <a:r>
                        <a:rPr lang="en-US" sz="1600" b="1" i="0" u="none" strike="noStrike">
                          <a:solidFill>
                            <a:srgbClr val="000000"/>
                          </a:solidFill>
                          <a:effectLst/>
                          <a:latin typeface="Calibri"/>
                        </a:rPr>
                        <a:t>Mar</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FF"/>
                    </a:solidFill>
                  </a:tcPr>
                </a:tc>
                <a:tc>
                  <a:txBody>
                    <a:bodyPr/>
                    <a:lstStyle/>
                    <a:p>
                      <a:pPr algn="ctr" fontAlgn="b"/>
                      <a:r>
                        <a:rPr lang="en-US" sz="1600" b="1" i="0" u="none" strike="noStrike" dirty="0">
                          <a:solidFill>
                            <a:srgbClr val="000000"/>
                          </a:solidFill>
                          <a:effectLst/>
                          <a:latin typeface="Calibri"/>
                        </a:rPr>
                        <a:t>Apr</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600" b="1" i="0" u="none" strike="noStrike" dirty="0">
                          <a:solidFill>
                            <a:srgbClr val="000000"/>
                          </a:solidFill>
                          <a:effectLst/>
                          <a:latin typeface="Calibri"/>
                        </a:rPr>
                        <a:t>May</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600" b="1" i="0" u="none" strike="noStrike">
                          <a:solidFill>
                            <a:srgbClr val="000000"/>
                          </a:solidFill>
                          <a:effectLst/>
                          <a:latin typeface="Calibri"/>
                        </a:rPr>
                        <a:t>Jun</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600" b="1" i="0" u="none" strike="noStrike">
                          <a:solidFill>
                            <a:srgbClr val="000000"/>
                          </a:solidFill>
                          <a:effectLst/>
                          <a:latin typeface="Calibri"/>
                        </a:rPr>
                        <a:t>Jul</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600" b="1" i="0" u="none" strike="noStrike">
                          <a:solidFill>
                            <a:srgbClr val="000000"/>
                          </a:solidFill>
                          <a:effectLst/>
                          <a:latin typeface="Calibri"/>
                        </a:rPr>
                        <a:t>Aug</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600" b="1" i="0" u="none" strike="noStrike">
                          <a:solidFill>
                            <a:srgbClr val="000000"/>
                          </a:solidFill>
                          <a:effectLst/>
                          <a:latin typeface="Calibri"/>
                        </a:rPr>
                        <a:t>Sep</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600" b="1" i="0" u="none" strike="noStrike">
                          <a:solidFill>
                            <a:srgbClr val="000000"/>
                          </a:solidFill>
                          <a:effectLst/>
                          <a:latin typeface="Calibri"/>
                        </a:rPr>
                        <a:t>Oct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1600" b="1" i="0" u="none" strike="noStrike">
                          <a:solidFill>
                            <a:srgbClr val="000000"/>
                          </a:solidFill>
                          <a:effectLst/>
                          <a:latin typeface="Calibri"/>
                        </a:rPr>
                        <a:t>Nov</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1600" b="1" i="0" u="none" strike="noStrike">
                          <a:solidFill>
                            <a:srgbClr val="000000"/>
                          </a:solidFill>
                          <a:effectLst/>
                          <a:latin typeface="Calibri"/>
                        </a:rPr>
                        <a:t>Dec</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CC"/>
                    </a:solidFill>
                  </a:tcPr>
                </a:tc>
              </a:tr>
              <a:tr h="393700">
                <a:tc>
                  <a:txBody>
                    <a:bodyPr/>
                    <a:lstStyle/>
                    <a:p>
                      <a:pPr algn="l" fontAlgn="b"/>
                      <a:r>
                        <a:rPr lang="en-US" sz="1600" b="1" i="0" u="none" strike="noStrike" dirty="0">
                          <a:solidFill>
                            <a:srgbClr val="000000"/>
                          </a:solidFill>
                          <a:effectLst/>
                          <a:latin typeface="Calibri"/>
                        </a:rPr>
                        <a:t>ARRA Status "Completed"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fontAlgn="b"/>
                      <a:r>
                        <a:rPr lang="en-US" sz="1600" b="0" i="0" u="none" strike="noStrike">
                          <a:solidFill>
                            <a:srgbClr val="000000"/>
                          </a:solidFill>
                          <a:effectLst/>
                          <a:latin typeface="Calibri"/>
                        </a:rPr>
                        <a:t>XX</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CCFF"/>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CCFF"/>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CC"/>
                    </a:solidFill>
                  </a:tcPr>
                </a:tc>
              </a:tr>
              <a:tr h="393700">
                <a:tc>
                  <a:txBody>
                    <a:bodyPr/>
                    <a:lstStyle/>
                    <a:p>
                      <a:pPr algn="l" fontAlgn="b"/>
                      <a:r>
                        <a:rPr lang="en-US" sz="1600" b="1" i="0" u="none" strike="noStrike" dirty="0" smtClean="0">
                          <a:solidFill>
                            <a:srgbClr val="000000"/>
                          </a:solidFill>
                          <a:effectLst/>
                          <a:latin typeface="Calibri"/>
                        </a:rPr>
                        <a:t>Award End </a:t>
                      </a:r>
                      <a:r>
                        <a:rPr lang="en-US" sz="1600" b="1" i="0" u="none" strike="noStrike" dirty="0">
                          <a:solidFill>
                            <a:srgbClr val="000000"/>
                          </a:solidFill>
                          <a:effectLst/>
                          <a:latin typeface="Calibri"/>
                        </a:rPr>
                        <a:t>Date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a:noFill/>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CCFF"/>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solidFill>
                      <a:srgbClr val="CCFFCC"/>
                    </a:solidFill>
                  </a:tcPr>
                </a:tc>
                <a:tc>
                  <a:txBody>
                    <a:bodyPr/>
                    <a:lstStyle/>
                    <a:p>
                      <a:pPr algn="ctr" fontAlgn="b"/>
                      <a:r>
                        <a:rPr lang="en-US" sz="1600" b="0" i="0" u="none" strike="noStrike" dirty="0" smtClean="0">
                          <a:solidFill>
                            <a:srgbClr val="000000"/>
                          </a:solidFill>
                          <a:effectLst/>
                          <a:latin typeface="Calibri"/>
                        </a:rPr>
                        <a:t>XX</a:t>
                      </a:r>
                      <a:r>
                        <a:rPr lang="en-US" sz="1600" b="0" i="0" u="none" strike="noStrike" dirty="0">
                          <a:solidFill>
                            <a:srgbClr val="000000"/>
                          </a:solidFill>
                          <a:effectLst/>
                          <a:latin typeface="Calibri"/>
                        </a:rPr>
                        <a:t> </a:t>
                      </a:r>
                    </a:p>
                  </a:txBody>
                  <a:tcPr marL="9525" marR="9525" marT="9525" marB="0" anchor="b">
                    <a:lnL>
                      <a:noFill/>
                    </a:lnL>
                    <a:lnR>
                      <a:noFill/>
                    </a:lnR>
                    <a:lnT>
                      <a:noFill/>
                    </a:lnT>
                    <a:lnB>
                      <a:noFill/>
                    </a:lnB>
                    <a:solidFill>
                      <a:srgbClr val="CCFFCC"/>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a:noFill/>
                    </a:lnT>
                    <a:lnB>
                      <a:noFill/>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CC"/>
                    </a:solidFill>
                  </a:tcPr>
                </a:tc>
              </a:tr>
              <a:tr h="393700">
                <a:tc>
                  <a:txBody>
                    <a:bodyPr/>
                    <a:lstStyle/>
                    <a:p>
                      <a:pPr algn="l" fontAlgn="b"/>
                      <a:r>
                        <a:rPr lang="en-US" sz="1600" b="1" i="0" u="none" strike="noStrike" dirty="0">
                          <a:solidFill>
                            <a:srgbClr val="000000"/>
                          </a:solidFill>
                          <a:effectLst/>
                          <a:latin typeface="Calibri"/>
                        </a:rPr>
                        <a:t>Financial Report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CCFFFF"/>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a:noFill/>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FFCCFF"/>
                    </a:solidFill>
                  </a:tcPr>
                </a:tc>
                <a:tc>
                  <a:txBody>
                    <a:bodyPr/>
                    <a:lstStyle/>
                    <a:p>
                      <a:pPr algn="ctr" fontAlgn="b"/>
                      <a:r>
                        <a:rPr lang="en-US" sz="1600" b="0" i="0" u="none" strike="noStrike" dirty="0" smtClean="0">
                          <a:solidFill>
                            <a:srgbClr val="000000"/>
                          </a:solidFill>
                          <a:effectLst/>
                          <a:latin typeface="Calibri"/>
                        </a:rPr>
                        <a:t>XX</a:t>
                      </a:r>
                      <a:r>
                        <a:rPr lang="en-US" sz="1600" b="0" i="0" u="none" strike="noStrike" dirty="0">
                          <a:solidFill>
                            <a:srgbClr val="000000"/>
                          </a:solidFill>
                          <a:effectLst/>
                          <a:latin typeface="Calibri"/>
                        </a:rPr>
                        <a:t> </a:t>
                      </a:r>
                    </a:p>
                  </a:txBody>
                  <a:tcPr marL="9525" marR="9525" marT="9525" marB="0" anchor="b">
                    <a:lnL>
                      <a:noFill/>
                    </a:lnL>
                    <a:lnR>
                      <a:noFill/>
                    </a:lnR>
                    <a:lnT>
                      <a:noFill/>
                    </a:lnT>
                    <a:lnB>
                      <a:noFill/>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a:noFill/>
                    </a:lnB>
                    <a:solidFill>
                      <a:srgbClr val="CCFFCC"/>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a:noFill/>
                    </a:lnT>
                    <a:lnB>
                      <a:noFill/>
                    </a:lnB>
                    <a:solidFill>
                      <a:srgbClr val="CCFFCC"/>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solidFill>
                      <a:srgbClr val="FFFFCC"/>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a:noFill/>
                    </a:lnT>
                    <a:lnB>
                      <a:noFill/>
                    </a:lnB>
                    <a:solidFill>
                      <a:srgbClr val="FF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CC"/>
                    </a:solidFill>
                  </a:tcPr>
                </a:tc>
              </a:tr>
              <a:tr h="393700">
                <a:tc>
                  <a:txBody>
                    <a:bodyPr/>
                    <a:lstStyle/>
                    <a:p>
                      <a:pPr algn="l" fontAlgn="b"/>
                      <a:r>
                        <a:rPr lang="en-US" sz="1600" b="1" i="0" u="none" strike="noStrike" dirty="0">
                          <a:solidFill>
                            <a:srgbClr val="000000"/>
                          </a:solidFill>
                          <a:effectLst/>
                          <a:latin typeface="Calibri"/>
                        </a:rPr>
                        <a:t>ARRA "FINAL"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CFFFF"/>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600" b="0" i="0" u="none" strike="noStrike" dirty="0" smtClean="0">
                          <a:solidFill>
                            <a:srgbClr val="000000"/>
                          </a:solidFill>
                          <a:effectLst/>
                          <a:latin typeface="Calibri"/>
                        </a:rPr>
                        <a:t>XX</a:t>
                      </a:r>
                      <a:endParaRPr lang="en-US" sz="1600" b="0" i="0" u="none" strike="noStrike" dirty="0">
                        <a:solidFill>
                          <a:srgbClr val="000000"/>
                        </a:solidFill>
                        <a:effectLst/>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CCFF"/>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CCFFCC"/>
                    </a:solidFill>
                  </a:tcPr>
                </a:tc>
                <a:tc>
                  <a:txBody>
                    <a:bodyPr/>
                    <a:lstStyle/>
                    <a:p>
                      <a:pPr algn="ctr" fontAlgn="b"/>
                      <a:r>
                        <a:rPr lang="en-US" sz="1600" b="0" i="0" u="none" strike="noStrike">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r>
                        <a:rPr lang="en-US" sz="1600" b="0" i="0" u="none" strike="noStrike" dirty="0">
                          <a:solidFill>
                            <a:srgbClr val="000000"/>
                          </a:solidFill>
                          <a:effectLst/>
                          <a:latin typeface="Calibri"/>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CC"/>
                    </a:solidFill>
                  </a:tcPr>
                </a:tc>
                <a:tc>
                  <a:txBody>
                    <a:bodyPr/>
                    <a:lstStyle/>
                    <a:p>
                      <a:pPr algn="ctr" fontAlgn="b"/>
                      <a:endParaRPr lang="en-US" sz="1600" b="0" i="0" u="none" strike="noStrike" dirty="0">
                        <a:solidFill>
                          <a:srgbClr val="000000"/>
                        </a:solidFill>
                        <a:effectLst/>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CC"/>
                    </a:solidFill>
                  </a:tcPr>
                </a:tc>
              </a:tr>
            </a:tbl>
          </a:graphicData>
        </a:graphic>
      </p:graphicFrame>
      <p:sp>
        <p:nvSpPr>
          <p:cNvPr id="4" name="TextBox 3"/>
          <p:cNvSpPr txBox="1"/>
          <p:nvPr/>
        </p:nvSpPr>
        <p:spPr>
          <a:xfrm>
            <a:off x="381000" y="2133600"/>
            <a:ext cx="3763787" cy="584775"/>
          </a:xfrm>
          <a:prstGeom prst="rect">
            <a:avLst/>
          </a:prstGeom>
          <a:noFill/>
        </p:spPr>
        <p:txBody>
          <a:bodyPr wrap="none" rtlCol="0">
            <a:spAutoFit/>
          </a:bodyPr>
          <a:lstStyle/>
          <a:p>
            <a:r>
              <a:rPr lang="en-US" sz="3200" u="sng" dirty="0" smtClean="0"/>
              <a:t>Effect of New Process</a:t>
            </a:r>
            <a:endParaRPr lang="en-US" sz="3200" u="sng" dirty="0"/>
          </a:p>
        </p:txBody>
      </p:sp>
    </p:spTree>
    <p:extLst>
      <p:ext uri="{BB962C8B-B14F-4D97-AF65-F5344CB8AC3E}">
        <p14:creationId xmlns:p14="http://schemas.microsoft.com/office/powerpoint/2010/main" xmlns="" val="265909722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Research Administration Forum&amp;quot;&quot;/&gt;&lt;property id=&quot;20307&quot; value=&quot;270&quot;/&gt;&lt;/object&gt;&lt;object type=&quot;3&quot; unique_id=&quot;10004&quot;&gt;&lt;property id=&quot;20148&quot; value=&quot;5&quot;/&gt;&lt;property id=&quot;20300&quot; value=&quot;Slide 2 - &amp;quot;Agenda&amp;quot;&quot;/&gt;&lt;property id=&quot;20307&quot; value=&quot;271&quot;/&gt;&lt;/object&gt;&lt;object type=&quot;3&quot; unique_id=&quot;10005&quot;&gt;&lt;property id=&quot;20148&quot; value=&quot;5&quot;/&gt;&lt;property id=&quot;20300&quot; value=&quot;Slide 11 - &amp;quot;Cognos Campus Reports&amp;quot;&quot;/&gt;&lt;property id=&quot;20307&quot; value=&quot;267&quot;/&gt;&lt;/object&gt;&lt;object type=&quot;3&quot; unique_id=&quot;10006&quot;&gt;&lt;property id=&quot;20148&quot; value=&quot;5&quot;/&gt;&lt;property id=&quot;20300&quot; value=&quot;Slide 12 - &amp;quot;Cognos-Research Admin Compliance&amp;quot;&quot;/&gt;&lt;property id=&quot;20307&quot; value=&quot;268&quot;/&gt;&lt;/object&gt;&lt;object type=&quot;3&quot; unique_id=&quot;10007&quot;&gt;&lt;property id=&quot;20148&quot; value=&quot;5&quot;/&gt;&lt;property id=&quot;20300&quot; value=&quot;Slide 13 - &amp;quot;NIH Salary cap Report&amp;quot;&quot;/&gt;&lt;property id=&quot;20307&quot; value=&quot;269&quot;/&gt;&lt;/object&gt;&lt;object type=&quot;3&quot; unique_id=&quot;10008&quot;&gt;&lt;property id=&quot;20148&quot; value=&quot;5&quot;/&gt;&lt;property id=&quot;20300&quot; value=&quot;Slide 14 - &amp;quot;On-going (and upcoming) audits managed by PA&amp;quot;&quot;/&gt;&lt;property id=&quot;20307&quot; value=&quot;257&quot;/&gt;&lt;/object&gt;&lt;object type=&quot;3&quot; unique_id=&quot;10009&quot;&gt;&lt;property id=&quot;20148&quot; value=&quot;5&quot;/&gt;&lt;property id=&quot;20300&quot; value=&quot;Slide 15 - &amp;quot;Recent NSF OIG Audit of UCSB&amp;quot;&quot;/&gt;&lt;property id=&quot;20307&quot; value=&quot;258&quot;/&gt;&lt;/object&gt;&lt;object type=&quot;3&quot; unique_id=&quot;10010&quot;&gt;&lt;property id=&quot;20148&quot; value=&quot;5&quot;/&gt;&lt;property id=&quot;20300&quot; value=&quot;Slide 16 - &amp;quot;NSF OIG Audit of UCSB contd.&amp;quot;&quot;/&gt;&lt;property id=&quot;20307&quot; value=&quot;259&quot;/&gt;&lt;/object&gt;&lt;object type=&quot;3&quot; unique_id=&quot;10011&quot;&gt;&lt;property id=&quot;20148&quot; value=&quot;5&quot;/&gt;&lt;property id=&quot;20300&quot; value=&quot;Slide 17 - &amp;quot;NSF OIG Audit of UCSB contd.&amp;quot;&quot;/&gt;&lt;property id=&quot;20307&quot; value=&quot;266&quot;/&gt;&lt;/object&gt;&lt;object type=&quot;3&quot; unique_id=&quot;10386&quot;&gt;&lt;property id=&quot;20148&quot; value=&quot;5&quot;/&gt;&lt;property id=&quot;20300&quot; value=&quot;Slide 3 - &amp;quot;Closing Out ARRA Awards&amp;quot;&quot;/&gt;&lt;property id=&quot;20307&quot; value=&quot;287&quot;/&gt;&lt;/object&gt;&lt;object type=&quot;3&quot; unique_id=&quot;10387&quot;&gt;&lt;property id=&quot;20148&quot; value=&quot;5&quot;/&gt;&lt;property id=&quot;20300&quot; value=&quot;Slide 4 - &amp;quot;Closing out ARRA Awards&amp;quot;&quot;/&gt;&lt;property id=&quot;20307&quot; value=&quot;281&quot;/&gt;&lt;/object&gt;&lt;object type=&quot;3&quot; unique_id=&quot;10388&quot;&gt;&lt;property id=&quot;20148&quot; value=&quot;5&quot;/&gt;&lt;property id=&quot;20300&quot; value=&quot;Slide 5 - &amp;quot;ARRA Awards Closeout (cont.)&amp;quot;&quot;/&gt;&lt;property id=&quot;20307&quot; value=&quot;282&quot;/&gt;&lt;/object&gt;&lt;object type=&quot;3&quot; unique_id=&quot;10389&quot;&gt;&lt;property id=&quot;20148&quot; value=&quot;5&quot;/&gt;&lt;property id=&quot;20300&quot; value=&quot;Slide 6 - &amp;quot;ARRA Award Closeout (cont.)&amp;quot;&quot;/&gt;&lt;property id=&quot;20307&quot; value=&quot;283&quot;/&gt;&lt;/object&gt;&lt;object type=&quot;3&quot; unique_id=&quot;10390&quot;&gt;&lt;property id=&quot;20148&quot; value=&quot;5&quot;/&gt;&lt;property id=&quot;20300&quot; value=&quot;Slide 7 - &amp;quot;ARRA Award Closeout (cont.)&amp;quot;&quot;/&gt;&lt;property id=&quot;20307&quot; value=&quot;284&quot;/&gt;&lt;/object&gt;&lt;object type=&quot;3&quot; unique_id=&quot;10391&quot;&gt;&lt;property id=&quot;20148&quot; value=&quot;5&quot;/&gt;&lt;property id=&quot;20300&quot; value=&quot;Slide 8 - &amp;quot;ARRA Award Closeout (cont.)&amp;quot;&quot;/&gt;&lt;property id=&quot;20307&quot; value=&quot;285&quot;/&gt;&lt;/object&gt;&lt;object type=&quot;3&quot; unique_id=&quot;10392&quot;&gt;&lt;property id=&quot;20148&quot; value=&quot;5&quot;/&gt;&lt;property id=&quot;20300&quot; value=&quot;Slide 9 - &amp;quot;ARRA Award Closeout (cont.)&amp;quot;&quot;/&gt;&lt;property id=&quot;20307&quot; value=&quot;286&quot;/&gt;&lt;/object&gt;&lt;object type=&quot;3&quot; unique_id=&quot;10393&quot;&gt;&lt;property id=&quot;20148&quot; value=&quot;5&quot;/&gt;&lt;property id=&quot;20300&quot; value=&quot;Slide 10 - &amp;quot;NIH Salary Cap Reports &amp;amp;&amp;#x0D;&amp;#x0A;Audit Updates&amp;#x0D;&amp;#x0A;&amp;quot;&quot;/&gt;&lt;property id=&quot;20307&quot; value=&quot;288&quot;/&gt;&lt;/object&gt;&lt;object type=&quot;3&quot; unique_id=&quot;10394&quot;&gt;&lt;property id=&quot;20148&quot; value=&quot;5&quot;/&gt;&lt;property id=&quot;20300&quot; value=&quot;Slide 18 - &amp;quot;“Invoice Attached” Transactions&amp;quot;&quot;/&gt;&lt;property id=&quot;20307&quot; value=&quot;272&quot;/&gt;&lt;/object&gt;&lt;object type=&quot;3&quot; unique_id=&quot;10395&quot;&gt;&lt;property id=&quot;20148&quot; value=&quot;5&quot;/&gt;&lt;property id=&quot;20300&quot; value=&quot;Slide 19 - &amp;quot;What is an “Invoice Attached” Transaction?&amp;quot;&quot;/&gt;&lt;property id=&quot;20307&quot; value=&quot;273&quot;/&gt;&lt;/object&gt;&lt;object type=&quot;3&quot; unique_id=&quot;10396&quot;&gt;&lt;property id=&quot;20148&quot; value=&quot;5&quot;/&gt;&lt;property id=&quot;20300&quot; value=&quot;Slide 20 - &amp;quot;Audit Findings&amp;quot;&quot;/&gt;&lt;property id=&quot;20307&quot; value=&quot;274&quot;/&gt;&lt;/object&gt;&lt;object type=&quot;3&quot; unique_id=&quot;10397&quot;&gt;&lt;property id=&quot;20148&quot; value=&quot;5&quot;/&gt;&lt;property id=&quot;20300&quot; value=&quot;Slide 21 - &amp;quot;Procurement Transactions:&amp;#x0D;&amp;#x0A;The Good, the Bad, and the Ugly&amp;quot;&quot;/&gt;&lt;property id=&quot;20307&quot; value=&quot;275&quot;/&gt;&lt;/object&gt;&lt;object type=&quot;3&quot; unique_id=&quot;10398&quot;&gt;&lt;property id=&quot;20148&quot; value=&quot;5&quot;/&gt;&lt;property id=&quot;20300&quot; value=&quot;Slide 22 - &amp;quot;The (Ugly) Risks &amp;quot;&quot;/&gt;&lt;property id=&quot;20307&quot; value=&quot;276&quot;/&gt;&lt;/object&gt;&lt;object type=&quot;3&quot; unique_id=&quot;10399&quot;&gt;&lt;property id=&quot;20148&quot; value=&quot;5&quot;/&gt;&lt;property id=&quot;20300&quot; value=&quot;Slide 23 - &amp;quot;Policy on Unauthorized Orders&amp;#x0D;&amp;#x0A; Purchasing Services Policies and Procedures, October 2007&amp;quot;&quot;/&gt;&lt;property id=&quot;20307&quot; value=&quot;277&quot;/&gt;&lt;/object&gt;&lt;object type=&quot;3&quot; unique_id=&quot;10400&quot;&gt;&lt;property id=&quot;20148&quot; value=&quot;5&quot;/&gt;&lt;property id=&quot;20300&quot; value=&quot;Slide 24 - &amp;quot;How to Avoid Invoice Attached Transactions&amp;quot;&quot;/&gt;&lt;property id=&quot;20307&quot; value=&quot;278&quot;/&gt;&lt;/object&gt;&lt;object type=&quot;3&quot; unique_id=&quot;10401&quot;&gt;&lt;property id=&quot;20148&quot; value=&quot;5&quot;/&gt;&lt;property id=&quot;20300&quot; value=&quot;Slide 25 - &amp;quot;Questions?&amp;quot;&quot;/&gt;&lt;property id=&quot;20307&quot; value=&quot;279&quot;/&gt;&lt;/object&gt;&lt;object type=&quot;3&quot; unique_id=&quot;10402&quot;&gt;&lt;property id=&quot;20148&quot; value=&quot;5&quot;/&gt;&lt;property id=&quot;20300&quot; value=&quot;Slide 26 - &amp;quot;Guidelines for Accepting External Funds&amp;quot;&quot;/&gt;&lt;property id=&quot;20307&quot; value=&quot;289&quot;/&gt;&lt;/object&gt;&lt;object type=&quot;3&quot; unique_id=&quot;10403&quot;&gt;&lt;property id=&quot;20148&quot; value=&quot;5&quot;/&gt;&lt;property id=&quot;20300&quot; value=&quot;Slide 27 - &amp;quot;Guidelines for Accepting External Funds&amp;#x0D;&amp;#x0A;for the Support of Research and Related Activities&amp;quot;&quot;/&gt;&lt;property id=&quot;20307&quot; value=&quot;291&quot;/&gt;&lt;/object&gt;&lt;object type=&quot;3&quot; unique_id=&quot;10404&quot;&gt;&lt;property id=&quot;20148&quot; value=&quot;5&quot;/&gt;&lt;property id=&quot;20300&quot; value=&quot;Slide 28 - &amp;quot;Guidelines for Accepting External Funds&amp;#x0D;&amp;#x0A;for the Support of Research and Related Activities&amp;quot;&quot;/&gt;&lt;property id=&quot;20307&quot; value=&quot;292&quot;/&gt;&lt;/object&gt;&lt;object type=&quot;3&quot; unique_id=&quot;10405&quot;&gt;&lt;property id=&quot;20148&quot; value=&quot;5&quot;/&gt;&lt;property id=&quot;20300&quot; value=&quot;Slide 29 - &amp;quot;Guidelines for Accepting External Funds&amp;#x0D;&amp;#x0A;for the Support of Research and Related Activities&amp;quot;&quot;/&gt;&lt;property id=&quot;20307&quot; value=&quot;293&quot;/&gt;&lt;/object&gt;&lt;object type=&quot;3&quot; unique_id=&quot;10406&quot;&gt;&lt;property id=&quot;20148&quot; value=&quot;5&quot;/&gt;&lt;property id=&quot;20300&quot; value=&quot;Slide 30 - &amp;quot;Guidelines for Accepting External Funds&amp;#x0D;&amp;#x0A;for the Support of Research and Related Activities&amp;quot;&quot;/&gt;&lt;property id=&quot;20307&quot; value=&quot;294&quot;/&gt;&lt;/object&gt;&lt;object type=&quot;3&quot; unique_id=&quot;10408&quot;&gt;&lt;property id=&quot;20148&quot; value=&quot;5&quot;/&gt;&lt;property id=&quot;20300&quot; value=&quot;Slide 31 - &amp;quot;Thank you for coming!&amp;quot;&quot;/&gt;&lt;property id=&quot;20307&quot; value=&quot;290&quot;/&gt;&lt;/object&gt;&lt;/object&gt;&lt;object type=&quot;8&quot; unique_id=&quot;10022&quot;&gt;&lt;/object&gt;&lt;/object&gt;&lt;/database&gt;"/>
  <p:tag name="SECTOMILLISECCONVERTED"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3">
      <a:dk1>
        <a:sysClr val="windowText" lastClr="000000"/>
      </a:dk1>
      <a:lt1>
        <a:sysClr val="window" lastClr="FFFFFF"/>
      </a:lt1>
      <a:dk2>
        <a:srgbClr val="595959"/>
      </a:dk2>
      <a:lt2>
        <a:srgbClr val="D8D8D8"/>
      </a:lt2>
      <a:accent1>
        <a:srgbClr val="EB6923"/>
      </a:accent1>
      <a:accent2>
        <a:srgbClr val="D3DFEF"/>
      </a:accent2>
      <a:accent3>
        <a:srgbClr val="EB641B"/>
      </a:accent3>
      <a:accent4>
        <a:srgbClr val="39639D"/>
      </a:accent4>
      <a:accent5>
        <a:srgbClr val="474B78"/>
      </a:accent5>
      <a:accent6>
        <a:srgbClr val="7D3C4A"/>
      </a:accent6>
      <a:hlink>
        <a:srgbClr val="FF8119"/>
      </a:hlink>
      <a:folHlink>
        <a:srgbClr val="44B9E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5576</TotalTime>
  <Words>1283</Words>
  <Application>Microsoft Office PowerPoint</Application>
  <PresentationFormat>On-screen Show (4:3)</PresentationFormat>
  <Paragraphs>325</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Civic</vt:lpstr>
      <vt:lpstr>Research Administration Forum</vt:lpstr>
      <vt:lpstr>Agenda</vt:lpstr>
      <vt:lpstr>Closing Out ARRA Awards</vt:lpstr>
      <vt:lpstr>Closing out ARRA Awards</vt:lpstr>
      <vt:lpstr>ARRA Awards Closeout (cont.)</vt:lpstr>
      <vt:lpstr>ARRA Award Closeout (cont.)</vt:lpstr>
      <vt:lpstr>ARRA Award Closeout (cont.)</vt:lpstr>
      <vt:lpstr>ARRA Award Closeout (cont.)</vt:lpstr>
      <vt:lpstr>ARRA Award Closeout (cont.)</vt:lpstr>
      <vt:lpstr>NIH Salary Cap Reports &amp; Audit Updates </vt:lpstr>
      <vt:lpstr>Cognos Campus Reports</vt:lpstr>
      <vt:lpstr>Cognos-Research Admin Compliance</vt:lpstr>
      <vt:lpstr>NIH Salary cap Report</vt:lpstr>
      <vt:lpstr>On-going (and upcoming) audits managed by PA</vt:lpstr>
      <vt:lpstr>Recent NSF OIG Audit of UCSB</vt:lpstr>
      <vt:lpstr>NSF OIG Audit of UCSB contd.</vt:lpstr>
      <vt:lpstr>NSF OIG Audit of UCSB contd.</vt:lpstr>
      <vt:lpstr>“Invoice Attached” Transactions</vt:lpstr>
      <vt:lpstr>What is an “Invoice Attached” Transaction?</vt:lpstr>
      <vt:lpstr>Audit Findings</vt:lpstr>
      <vt:lpstr>Procurement Transactions: The Good, the Bad, and the Ugly</vt:lpstr>
      <vt:lpstr>The (Ugly) Risks </vt:lpstr>
      <vt:lpstr>Policy on Unauthorized Orders  Purchasing Services Policies and Procedures, October 2007</vt:lpstr>
      <vt:lpstr>How to Avoid Invoice Attached Transactions</vt:lpstr>
      <vt:lpstr>Questions?</vt:lpstr>
      <vt:lpstr>Guidelines for Accepting External Funds</vt:lpstr>
      <vt:lpstr>Guidelines for Accepting External Funds for the Support of Research and Related Activities</vt:lpstr>
      <vt:lpstr>Guidelines for Accepting External Funds for the Support of Research and Related Activities</vt:lpstr>
      <vt:lpstr>Guidelines for Accepting External Funds for the Support of Research and Related Activities</vt:lpstr>
      <vt:lpstr>Guidelines for Accepting External Funds for the Support of Research and Related Activities</vt:lpstr>
      <vt:lpstr>Thank you for coming!</vt:lpstr>
    </vt:vector>
  </TitlesOfParts>
  <Company>Caltech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ubajaj</dc:creator>
  <cp:lastModifiedBy>Mika Walton</cp:lastModifiedBy>
  <cp:revision>72</cp:revision>
  <dcterms:created xsi:type="dcterms:W3CDTF">2012-11-30T19:20:33Z</dcterms:created>
  <dcterms:modified xsi:type="dcterms:W3CDTF">2012-12-04T16:18:54Z</dcterms:modified>
</cp:coreProperties>
</file>