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10" r:id="rId2"/>
  </p:sldMasterIdLst>
  <p:notesMasterIdLst>
    <p:notesMasterId r:id="rId45"/>
  </p:notesMasterIdLst>
  <p:handoutMasterIdLst>
    <p:handoutMasterId r:id="rId46"/>
  </p:handoutMasterIdLst>
  <p:sldIdLst>
    <p:sldId id="256" r:id="rId3"/>
    <p:sldId id="257" r:id="rId4"/>
    <p:sldId id="262" r:id="rId5"/>
    <p:sldId id="258" r:id="rId6"/>
    <p:sldId id="259" r:id="rId7"/>
    <p:sldId id="260" r:id="rId8"/>
    <p:sldId id="261" r:id="rId9"/>
    <p:sldId id="273" r:id="rId10"/>
    <p:sldId id="263" r:id="rId11"/>
    <p:sldId id="269" r:id="rId12"/>
    <p:sldId id="270" r:id="rId13"/>
    <p:sldId id="271" r:id="rId14"/>
    <p:sldId id="272" r:id="rId15"/>
    <p:sldId id="274" r:id="rId16"/>
    <p:sldId id="275" r:id="rId17"/>
    <p:sldId id="276" r:id="rId18"/>
    <p:sldId id="277" r:id="rId19"/>
    <p:sldId id="278" r:id="rId20"/>
    <p:sldId id="308" r:id="rId21"/>
    <p:sldId id="291" r:id="rId22"/>
    <p:sldId id="292" r:id="rId23"/>
    <p:sldId id="294" r:id="rId24"/>
    <p:sldId id="295" r:id="rId25"/>
    <p:sldId id="297" r:id="rId26"/>
    <p:sldId id="299" r:id="rId27"/>
    <p:sldId id="301" r:id="rId28"/>
    <p:sldId id="303" r:id="rId29"/>
    <p:sldId id="304" r:id="rId30"/>
    <p:sldId id="306" r:id="rId31"/>
    <p:sldId id="309" r:id="rId32"/>
    <p:sldId id="279" r:id="rId33"/>
    <p:sldId id="280" r:id="rId34"/>
    <p:sldId id="281" r:id="rId35"/>
    <p:sldId id="282" r:id="rId36"/>
    <p:sldId id="283" r:id="rId37"/>
    <p:sldId id="284" r:id="rId38"/>
    <p:sldId id="285" r:id="rId39"/>
    <p:sldId id="286" r:id="rId40"/>
    <p:sldId id="287" r:id="rId41"/>
    <p:sldId id="288" r:id="rId42"/>
    <p:sldId id="289" r:id="rId43"/>
    <p:sldId id="310"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9" autoAdjust="0"/>
    <p:restoredTop sz="94654" autoAdjust="0"/>
  </p:normalViewPr>
  <p:slideViewPr>
    <p:cSldViewPr>
      <p:cViewPr>
        <p:scale>
          <a:sx n="78" d="100"/>
          <a:sy n="78" d="100"/>
        </p:scale>
        <p:origin x="-1056" y="-732"/>
      </p:cViewPr>
      <p:guideLst>
        <p:guide orient="horz" pos="2160"/>
        <p:guide pos="2880"/>
      </p:guideLst>
    </p:cSldViewPr>
  </p:slideViewPr>
  <p:outlineViewPr>
    <p:cViewPr>
      <p:scale>
        <a:sx n="33" d="100"/>
        <a:sy n="33" d="100"/>
      </p:scale>
      <p:origin x="54" y="3048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ADDB8-6FBF-704A-B8AC-369FA22C5C2E}"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fr-FR"/>
        </a:p>
      </dgm:t>
    </dgm:pt>
    <dgm:pt modelId="{35B2917F-6A9B-9241-A843-47A7B9AE2C9C}">
      <dgm:prSet phldrT="[Text]" custT="1"/>
      <dgm:spPr/>
      <dgm:t>
        <a:bodyPr/>
        <a:lstStyle/>
        <a:p>
          <a:r>
            <a:rPr lang="fr-FR" sz="2800" dirty="0" smtClean="0"/>
            <a:t>Office of Innovation and Corporate Partnerships</a:t>
          </a:r>
        </a:p>
        <a:p>
          <a:r>
            <a:rPr lang="fr-FR" sz="2000" dirty="0" smtClean="0"/>
            <a:t>(21 staff)</a:t>
          </a:r>
        </a:p>
        <a:p>
          <a:r>
            <a:rPr lang="fr-FR" sz="1400" dirty="0" smtClean="0">
              <a:solidFill>
                <a:srgbClr val="000000"/>
              </a:solidFill>
            </a:rPr>
            <a:t>(Fred Farina)</a:t>
          </a:r>
        </a:p>
      </dgm:t>
    </dgm:pt>
    <dgm:pt modelId="{D0CC3D9C-0CE1-1640-8DAF-86CF9A189B10}" type="parTrans" cxnId="{5AA1B827-C73B-9E40-AA10-5CF550FF56C9}">
      <dgm:prSet/>
      <dgm:spPr/>
      <dgm:t>
        <a:bodyPr/>
        <a:lstStyle/>
        <a:p>
          <a:endParaRPr lang="fr-FR"/>
        </a:p>
      </dgm:t>
    </dgm:pt>
    <dgm:pt modelId="{FA8831C1-BD3F-7A4E-BD25-510891AABCDC}" type="sibTrans" cxnId="{5AA1B827-C73B-9E40-AA10-5CF550FF56C9}">
      <dgm:prSet/>
      <dgm:spPr/>
      <dgm:t>
        <a:bodyPr/>
        <a:lstStyle/>
        <a:p>
          <a:endParaRPr lang="fr-FR"/>
        </a:p>
      </dgm:t>
    </dgm:pt>
    <dgm:pt modelId="{355AB222-BB85-0E47-8390-355118804F16}">
      <dgm:prSet phldrT="[Text]" custT="1"/>
      <dgm:spPr/>
      <dgm:t>
        <a:bodyPr anchor="t"/>
        <a:lstStyle/>
        <a:p>
          <a:pPr marL="0" algn="ctr">
            <a:spcBef>
              <a:spcPts val="0"/>
            </a:spcBef>
            <a:spcAft>
              <a:spcPts val="0"/>
            </a:spcAft>
          </a:pPr>
          <a:endParaRPr lang="fr-FR" sz="900" dirty="0" smtClean="0"/>
        </a:p>
        <a:p>
          <a:pPr marL="0" algn="ctr">
            <a:spcBef>
              <a:spcPts val="0"/>
            </a:spcBef>
            <a:spcAft>
              <a:spcPts val="0"/>
            </a:spcAft>
          </a:pPr>
          <a:r>
            <a:rPr lang="fr-FR" sz="1800" dirty="0" smtClean="0"/>
            <a:t> Technology Transfer </a:t>
          </a:r>
        </a:p>
        <a:p>
          <a:pPr marL="0" algn="ctr">
            <a:spcBef>
              <a:spcPts val="0"/>
            </a:spcBef>
            <a:spcAft>
              <a:spcPts val="0"/>
            </a:spcAft>
          </a:pPr>
          <a:r>
            <a:rPr lang="fr-FR" sz="1400" dirty="0" smtClean="0"/>
            <a:t>(13 staff)</a:t>
          </a:r>
          <a:endParaRPr lang="fr-FR" sz="1400" dirty="0" smtClean="0">
            <a:solidFill>
              <a:srgbClr val="105BB3"/>
            </a:solidFill>
          </a:endParaRPr>
        </a:p>
        <a:p>
          <a:pPr marL="0" algn="ctr">
            <a:spcBef>
              <a:spcPts val="600"/>
            </a:spcBef>
            <a:spcAft>
              <a:spcPts val="0"/>
            </a:spcAft>
          </a:pPr>
          <a:endParaRPr lang="fr-FR" sz="1200" dirty="0" smtClean="0">
            <a:solidFill>
              <a:srgbClr val="000000"/>
            </a:solidFill>
          </a:endParaRPr>
        </a:p>
        <a:p>
          <a:pPr marL="0" algn="l">
            <a:spcBef>
              <a:spcPts val="600"/>
            </a:spcBef>
            <a:spcAft>
              <a:spcPts val="0"/>
            </a:spcAft>
          </a:pPr>
          <a:r>
            <a:rPr lang="fr-FR" sz="1200" dirty="0" smtClean="0">
              <a:solidFill>
                <a:srgbClr val="000000"/>
              </a:solidFill>
            </a:rPr>
            <a:t>- </a:t>
          </a:r>
          <a:r>
            <a:rPr lang="fr-FR" sz="1400" dirty="0" smtClean="0">
              <a:solidFill>
                <a:srgbClr val="000000"/>
              </a:solidFill>
            </a:rPr>
            <a:t>Patent Licensing </a:t>
          </a:r>
          <a:r>
            <a:rPr lang="fr-FR" sz="1200" dirty="0" smtClean="0">
              <a:solidFill>
                <a:srgbClr val="000000"/>
              </a:solidFill>
            </a:rPr>
            <a:t>(Hannah Dvorak-Carbone)</a:t>
          </a:r>
        </a:p>
        <a:p>
          <a:pPr marL="0" algn="l">
            <a:spcBef>
              <a:spcPts val="600"/>
            </a:spcBef>
            <a:spcAft>
              <a:spcPts val="0"/>
            </a:spcAft>
          </a:pPr>
          <a:r>
            <a:rPr lang="fr-FR" sz="1200" dirty="0" smtClean="0">
              <a:solidFill>
                <a:srgbClr val="000000"/>
              </a:solidFill>
            </a:rPr>
            <a:t>- </a:t>
          </a:r>
          <a:r>
            <a:rPr lang="fr-FR" sz="1400" dirty="0" smtClean="0">
              <a:solidFill>
                <a:srgbClr val="000000"/>
              </a:solidFill>
            </a:rPr>
            <a:t>Entrepreneurship</a:t>
          </a:r>
          <a:r>
            <a:rPr lang="fr-FR" sz="1200" dirty="0" smtClean="0">
              <a:solidFill>
                <a:srgbClr val="000000"/>
              </a:solidFill>
            </a:rPr>
            <a:t> (Case Cortese) </a:t>
          </a:r>
        </a:p>
        <a:p>
          <a:pPr marL="0" algn="ctr">
            <a:spcBef>
              <a:spcPts val="600"/>
            </a:spcBef>
            <a:spcAft>
              <a:spcPts val="0"/>
            </a:spcAft>
          </a:pPr>
          <a:endParaRPr lang="fr-FR" sz="1400" dirty="0" smtClean="0">
            <a:solidFill>
              <a:srgbClr val="105BB3"/>
            </a:solidFill>
          </a:endParaRPr>
        </a:p>
        <a:p>
          <a:pPr marL="0" algn="l">
            <a:spcBef>
              <a:spcPts val="600"/>
            </a:spcBef>
            <a:spcAft>
              <a:spcPts val="0"/>
            </a:spcAft>
          </a:pPr>
          <a:r>
            <a:rPr lang="fr-FR" sz="1400" dirty="0" smtClean="0">
              <a:solidFill>
                <a:srgbClr val="105BB3"/>
              </a:solidFill>
            </a:rPr>
            <a:t>Patent Licensing</a:t>
          </a:r>
        </a:p>
        <a:p>
          <a:pPr marL="0" algn="l">
            <a:spcBef>
              <a:spcPts val="600"/>
            </a:spcBef>
            <a:spcAft>
              <a:spcPts val="0"/>
            </a:spcAft>
          </a:pPr>
          <a:r>
            <a:rPr lang="fr-FR" sz="1400" dirty="0" smtClean="0">
              <a:solidFill>
                <a:srgbClr val="105BB3"/>
              </a:solidFill>
            </a:rPr>
            <a:t>CI2/Grubstake</a:t>
          </a:r>
        </a:p>
        <a:p>
          <a:pPr marL="0" algn="l">
            <a:spcBef>
              <a:spcPts val="600"/>
            </a:spcBef>
            <a:spcAft>
              <a:spcPts val="0"/>
            </a:spcAft>
          </a:pPr>
          <a:r>
            <a:rPr lang="fr-FR" sz="1400" dirty="0" smtClean="0">
              <a:solidFill>
                <a:srgbClr val="105BB3"/>
              </a:solidFill>
            </a:rPr>
            <a:t> New Startups</a:t>
          </a:r>
        </a:p>
        <a:p>
          <a:pPr marL="0" algn="l">
            <a:spcBef>
              <a:spcPts val="600"/>
            </a:spcBef>
            <a:spcAft>
              <a:spcPts val="0"/>
            </a:spcAft>
          </a:pPr>
          <a:r>
            <a:rPr lang="fr-FR" sz="1400" dirty="0" smtClean="0">
              <a:solidFill>
                <a:srgbClr val="105BB3"/>
              </a:solidFill>
            </a:rPr>
            <a:t> Entrepreneurship Education</a:t>
          </a:r>
        </a:p>
        <a:p>
          <a:pPr marL="0" algn="l">
            <a:spcBef>
              <a:spcPts val="600"/>
            </a:spcBef>
            <a:spcAft>
              <a:spcPts val="0"/>
            </a:spcAft>
          </a:pPr>
          <a:r>
            <a:rPr lang="fr-FR" sz="1400" dirty="0" smtClean="0">
              <a:solidFill>
                <a:srgbClr val="105BB3"/>
              </a:solidFill>
            </a:rPr>
            <a:t> Venture Funds</a:t>
          </a:r>
        </a:p>
        <a:p>
          <a:pPr marL="0" algn="l">
            <a:spcBef>
              <a:spcPts val="600"/>
            </a:spcBef>
            <a:spcAft>
              <a:spcPts val="0"/>
            </a:spcAft>
          </a:pPr>
          <a:r>
            <a:rPr lang="fr-FR" sz="1400" dirty="0" err="1" smtClean="0">
              <a:solidFill>
                <a:srgbClr val="105BB3"/>
              </a:solidFill>
            </a:rPr>
            <a:t>Industry</a:t>
          </a:r>
          <a:r>
            <a:rPr lang="fr-FR" sz="1400" dirty="0" smtClean="0">
              <a:solidFill>
                <a:srgbClr val="105BB3"/>
              </a:solidFill>
            </a:rPr>
            <a:t> </a:t>
          </a:r>
          <a:r>
            <a:rPr lang="fr-FR" sz="1400" dirty="0" err="1" smtClean="0">
              <a:solidFill>
                <a:srgbClr val="105BB3"/>
              </a:solidFill>
            </a:rPr>
            <a:t>Contracts</a:t>
          </a:r>
          <a:r>
            <a:rPr lang="fr-FR" sz="1400" dirty="0" smtClean="0">
              <a:solidFill>
                <a:srgbClr val="105BB3"/>
              </a:solidFill>
            </a:rPr>
            <a:t> </a:t>
          </a:r>
          <a:r>
            <a:rPr lang="fr-FR" sz="1400" dirty="0" err="1" smtClean="0">
              <a:solidFill>
                <a:srgbClr val="105BB3"/>
              </a:solidFill>
            </a:rPr>
            <a:t>with</a:t>
          </a:r>
          <a:r>
            <a:rPr lang="fr-FR" sz="1400" dirty="0" smtClean="0">
              <a:solidFill>
                <a:srgbClr val="105BB3"/>
              </a:solidFill>
            </a:rPr>
            <a:t> OSR</a:t>
          </a:r>
        </a:p>
      </dgm:t>
    </dgm:pt>
    <dgm:pt modelId="{59D48B05-F449-4D44-83DD-50FAC0547AE4}" type="parTrans" cxnId="{4A5BC0DC-4A58-7044-BC80-100AD7CC9849}">
      <dgm:prSet/>
      <dgm:spPr/>
      <dgm:t>
        <a:bodyPr/>
        <a:lstStyle/>
        <a:p>
          <a:endParaRPr lang="fr-FR"/>
        </a:p>
      </dgm:t>
    </dgm:pt>
    <dgm:pt modelId="{B7A40849-3EE1-2943-8074-F6FFE62FC3AC}" type="sibTrans" cxnId="{4A5BC0DC-4A58-7044-BC80-100AD7CC9849}">
      <dgm:prSet/>
      <dgm:spPr/>
      <dgm:t>
        <a:bodyPr/>
        <a:lstStyle/>
        <a:p>
          <a:endParaRPr lang="fr-FR"/>
        </a:p>
      </dgm:t>
    </dgm:pt>
    <dgm:pt modelId="{7847ABB5-0BFD-1D44-B194-DC7BD5A48948}">
      <dgm:prSet phldrT="[Text]" custT="1"/>
      <dgm:spPr/>
      <dgm:t>
        <a:bodyPr anchor="t"/>
        <a:lstStyle/>
        <a:p>
          <a:pPr algn="ctr"/>
          <a:endParaRPr lang="fr-FR" sz="900" dirty="0" smtClean="0"/>
        </a:p>
        <a:p>
          <a:pPr algn="ctr"/>
          <a:r>
            <a:rPr lang="fr-FR" sz="1800" dirty="0" smtClean="0"/>
            <a:t>Government-University-Industry Partnerships </a:t>
          </a:r>
        </a:p>
        <a:p>
          <a:pPr algn="ctr"/>
          <a:r>
            <a:rPr lang="fr-FR" sz="1400" dirty="0" smtClean="0"/>
            <a:t>(1 staff)</a:t>
          </a:r>
        </a:p>
        <a:p>
          <a:pPr algn="ctr"/>
          <a:r>
            <a:rPr lang="fr-FR" sz="1200" dirty="0" smtClean="0">
              <a:solidFill>
                <a:srgbClr val="000000"/>
              </a:solidFill>
            </a:rPr>
            <a:t>(Wayne Johnson)</a:t>
          </a:r>
        </a:p>
        <a:p>
          <a:pPr marL="91440" algn="l"/>
          <a:r>
            <a:rPr lang="fr-FR" sz="1400" dirty="0" smtClean="0">
              <a:solidFill>
                <a:srgbClr val="105BB3"/>
              </a:solidFill>
            </a:rPr>
            <a:t>Government Solicitations for Industry-University Research Partnerships</a:t>
          </a:r>
          <a:endParaRPr lang="fr-FR" sz="1800" dirty="0">
            <a:solidFill>
              <a:srgbClr val="105BB3"/>
            </a:solidFill>
          </a:endParaRPr>
        </a:p>
      </dgm:t>
    </dgm:pt>
    <dgm:pt modelId="{BD88A1A8-E4AC-AD4C-AB8D-806A387006D6}" type="parTrans" cxnId="{8DB85E84-F69D-B244-97EC-60B242286DAC}">
      <dgm:prSet/>
      <dgm:spPr/>
      <dgm:t>
        <a:bodyPr/>
        <a:lstStyle/>
        <a:p>
          <a:endParaRPr lang="fr-FR"/>
        </a:p>
      </dgm:t>
    </dgm:pt>
    <dgm:pt modelId="{F42F0C43-D8B5-9340-962F-4181121084E6}" type="sibTrans" cxnId="{8DB85E84-F69D-B244-97EC-60B242286DAC}">
      <dgm:prSet/>
      <dgm:spPr/>
      <dgm:t>
        <a:bodyPr/>
        <a:lstStyle/>
        <a:p>
          <a:endParaRPr lang="fr-FR"/>
        </a:p>
      </dgm:t>
    </dgm:pt>
    <dgm:pt modelId="{84D0BEC9-98D5-4D4E-93BA-88B279073FD2}">
      <dgm:prSet custT="1"/>
      <dgm:spPr/>
      <dgm:t>
        <a:bodyPr anchor="t"/>
        <a:lstStyle/>
        <a:p>
          <a:pPr algn="ctr">
            <a:lnSpc>
              <a:spcPct val="90000"/>
            </a:lnSpc>
          </a:pPr>
          <a:endParaRPr lang="fr-FR" sz="900" dirty="0" smtClean="0">
            <a:solidFill>
              <a:schemeClr val="bg1"/>
            </a:solidFill>
          </a:endParaRPr>
        </a:p>
        <a:p>
          <a:pPr algn="ctr">
            <a:lnSpc>
              <a:spcPct val="90000"/>
            </a:lnSpc>
          </a:pPr>
          <a:r>
            <a:rPr lang="fr-FR" sz="1800" dirty="0" smtClean="0">
              <a:solidFill>
                <a:schemeClr val="bg1"/>
              </a:solidFill>
            </a:rPr>
            <a:t>Corporate Partnerships </a:t>
          </a:r>
        </a:p>
        <a:p>
          <a:pPr algn="ctr">
            <a:lnSpc>
              <a:spcPct val="90000"/>
            </a:lnSpc>
          </a:pPr>
          <a:r>
            <a:rPr lang="fr-FR" sz="1400" dirty="0" smtClean="0">
              <a:solidFill>
                <a:schemeClr val="bg1"/>
              </a:solidFill>
            </a:rPr>
            <a:t>(6 staff)</a:t>
          </a:r>
        </a:p>
        <a:p>
          <a:pPr algn="ctr">
            <a:lnSpc>
              <a:spcPct val="90000"/>
            </a:lnSpc>
          </a:pPr>
          <a:r>
            <a:rPr lang="fr-FR" sz="1200" dirty="0" smtClean="0">
              <a:solidFill>
                <a:srgbClr val="000000"/>
              </a:solidFill>
            </a:rPr>
            <a:t>(Karina Edmonds)</a:t>
          </a:r>
        </a:p>
        <a:p>
          <a:pPr algn="l">
            <a:lnSpc>
              <a:spcPct val="70000"/>
            </a:lnSpc>
          </a:pPr>
          <a:r>
            <a:rPr lang="fr-FR" sz="1400" dirty="0" smtClean="0">
              <a:solidFill>
                <a:srgbClr val="105BB3"/>
              </a:solidFill>
            </a:rPr>
            <a:t> </a:t>
          </a:r>
        </a:p>
        <a:p>
          <a:pPr algn="l">
            <a:lnSpc>
              <a:spcPct val="70000"/>
            </a:lnSpc>
          </a:pPr>
          <a:r>
            <a:rPr lang="fr-FR" sz="1400" dirty="0" smtClean="0">
              <a:solidFill>
                <a:srgbClr val="105BB3"/>
              </a:solidFill>
            </a:rPr>
            <a:t>Corporate Relations</a:t>
          </a:r>
        </a:p>
        <a:p>
          <a:pPr algn="l">
            <a:lnSpc>
              <a:spcPct val="70000"/>
            </a:lnSpc>
          </a:pPr>
          <a:r>
            <a:rPr lang="fr-FR" sz="1400" dirty="0" smtClean="0">
              <a:solidFill>
                <a:srgbClr val="105BB3"/>
              </a:solidFill>
            </a:rPr>
            <a:t> Strategic Alliances</a:t>
          </a:r>
        </a:p>
      </dgm:t>
    </dgm:pt>
    <dgm:pt modelId="{3BF2FBD4-14BC-AF40-BCFA-00318E88B6AD}" type="parTrans" cxnId="{234B2A0E-0F76-6E48-868E-D358B3150BBD}">
      <dgm:prSet/>
      <dgm:spPr/>
      <dgm:t>
        <a:bodyPr/>
        <a:lstStyle/>
        <a:p>
          <a:endParaRPr lang="fr-FR"/>
        </a:p>
      </dgm:t>
    </dgm:pt>
    <dgm:pt modelId="{0BD09170-7B8D-B246-ABDF-CB85C826B786}" type="sibTrans" cxnId="{234B2A0E-0F76-6E48-868E-D358B3150BBD}">
      <dgm:prSet/>
      <dgm:spPr/>
      <dgm:t>
        <a:bodyPr/>
        <a:lstStyle/>
        <a:p>
          <a:endParaRPr lang="fr-FR"/>
        </a:p>
      </dgm:t>
    </dgm:pt>
    <dgm:pt modelId="{D4B002DB-E142-0D48-9EA8-890E75CEB9C9}" type="pres">
      <dgm:prSet presAssocID="{229ADDB8-6FBF-704A-B8AC-369FA22C5C2E}" presName="hierChild1" presStyleCnt="0">
        <dgm:presLayoutVars>
          <dgm:orgChart val="1"/>
          <dgm:chPref val="1"/>
          <dgm:dir/>
          <dgm:animOne val="branch"/>
          <dgm:animLvl val="lvl"/>
          <dgm:resizeHandles/>
        </dgm:presLayoutVars>
      </dgm:prSet>
      <dgm:spPr/>
      <dgm:t>
        <a:bodyPr/>
        <a:lstStyle/>
        <a:p>
          <a:endParaRPr lang="en-US"/>
        </a:p>
      </dgm:t>
    </dgm:pt>
    <dgm:pt modelId="{38D9B7AA-ECB3-D943-968E-499724E13467}" type="pres">
      <dgm:prSet presAssocID="{35B2917F-6A9B-9241-A843-47A7B9AE2C9C}" presName="hierRoot1" presStyleCnt="0">
        <dgm:presLayoutVars>
          <dgm:hierBranch val="init"/>
        </dgm:presLayoutVars>
      </dgm:prSet>
      <dgm:spPr/>
    </dgm:pt>
    <dgm:pt modelId="{1E97E4E2-6131-6F4D-81A2-83EC498397A1}" type="pres">
      <dgm:prSet presAssocID="{35B2917F-6A9B-9241-A843-47A7B9AE2C9C}" presName="rootComposite1" presStyleCnt="0"/>
      <dgm:spPr/>
    </dgm:pt>
    <dgm:pt modelId="{F4AA9F33-27CD-D94B-8965-0B7FD66928E1}" type="pres">
      <dgm:prSet presAssocID="{35B2917F-6A9B-9241-A843-47A7B9AE2C9C}" presName="rootText1" presStyleLbl="node0" presStyleIdx="0" presStyleCnt="1" custScaleX="248187" custScaleY="239949" custLinFactNeighborX="15072">
        <dgm:presLayoutVars>
          <dgm:chPref val="3"/>
        </dgm:presLayoutVars>
      </dgm:prSet>
      <dgm:spPr/>
      <dgm:t>
        <a:bodyPr/>
        <a:lstStyle/>
        <a:p>
          <a:endParaRPr lang="fr-FR"/>
        </a:p>
      </dgm:t>
    </dgm:pt>
    <dgm:pt modelId="{97C3DCA5-CD9B-EC41-962C-A1BD1EBE70DB}" type="pres">
      <dgm:prSet presAssocID="{35B2917F-6A9B-9241-A843-47A7B9AE2C9C}" presName="rootConnector1" presStyleLbl="node1" presStyleIdx="0" presStyleCnt="0"/>
      <dgm:spPr/>
      <dgm:t>
        <a:bodyPr/>
        <a:lstStyle/>
        <a:p>
          <a:endParaRPr lang="en-US"/>
        </a:p>
      </dgm:t>
    </dgm:pt>
    <dgm:pt modelId="{83111D35-D22E-BB43-AF2C-84FADD77A5C4}" type="pres">
      <dgm:prSet presAssocID="{35B2917F-6A9B-9241-A843-47A7B9AE2C9C}" presName="hierChild2" presStyleCnt="0"/>
      <dgm:spPr/>
    </dgm:pt>
    <dgm:pt modelId="{13521756-EC7E-7D4C-9382-9D106D39488C}" type="pres">
      <dgm:prSet presAssocID="{3BF2FBD4-14BC-AF40-BCFA-00318E88B6AD}" presName="Name37" presStyleLbl="parChTrans1D2" presStyleIdx="0" presStyleCnt="3"/>
      <dgm:spPr/>
      <dgm:t>
        <a:bodyPr/>
        <a:lstStyle/>
        <a:p>
          <a:endParaRPr lang="en-US"/>
        </a:p>
      </dgm:t>
    </dgm:pt>
    <dgm:pt modelId="{D1372413-8534-5A4F-A3F4-7DE369088FF9}" type="pres">
      <dgm:prSet presAssocID="{84D0BEC9-98D5-4D4E-93BA-88B279073FD2}" presName="hierRoot2" presStyleCnt="0">
        <dgm:presLayoutVars>
          <dgm:hierBranch val="init"/>
        </dgm:presLayoutVars>
      </dgm:prSet>
      <dgm:spPr/>
    </dgm:pt>
    <dgm:pt modelId="{A0BC163F-9135-6143-A889-4CB3BC255A7C}" type="pres">
      <dgm:prSet presAssocID="{84D0BEC9-98D5-4D4E-93BA-88B279073FD2}" presName="rootComposite" presStyleCnt="0"/>
      <dgm:spPr/>
    </dgm:pt>
    <dgm:pt modelId="{0D821EDF-305A-1344-98A3-43BB508EDD2F}" type="pres">
      <dgm:prSet presAssocID="{84D0BEC9-98D5-4D4E-93BA-88B279073FD2}" presName="rootText" presStyleLbl="node2" presStyleIdx="0" presStyleCnt="3" custScaleX="153189" custScaleY="214389" custLinFactX="82821" custLinFactNeighborX="100000">
        <dgm:presLayoutVars>
          <dgm:chPref val="3"/>
        </dgm:presLayoutVars>
      </dgm:prSet>
      <dgm:spPr/>
      <dgm:t>
        <a:bodyPr/>
        <a:lstStyle/>
        <a:p>
          <a:endParaRPr lang="fr-FR"/>
        </a:p>
      </dgm:t>
    </dgm:pt>
    <dgm:pt modelId="{DDBE797C-0264-094E-9028-49A00530C23A}" type="pres">
      <dgm:prSet presAssocID="{84D0BEC9-98D5-4D4E-93BA-88B279073FD2}" presName="rootConnector" presStyleLbl="node2" presStyleIdx="0" presStyleCnt="3"/>
      <dgm:spPr/>
      <dgm:t>
        <a:bodyPr/>
        <a:lstStyle/>
        <a:p>
          <a:endParaRPr lang="fr-FR"/>
        </a:p>
      </dgm:t>
    </dgm:pt>
    <dgm:pt modelId="{5813489B-B237-A546-9A33-CF94A7B74737}" type="pres">
      <dgm:prSet presAssocID="{84D0BEC9-98D5-4D4E-93BA-88B279073FD2}" presName="hierChild4" presStyleCnt="0"/>
      <dgm:spPr/>
    </dgm:pt>
    <dgm:pt modelId="{1F66D01C-FE48-7849-97CA-0EAB837CC3E3}" type="pres">
      <dgm:prSet presAssocID="{84D0BEC9-98D5-4D4E-93BA-88B279073FD2}" presName="hierChild5" presStyleCnt="0"/>
      <dgm:spPr/>
    </dgm:pt>
    <dgm:pt modelId="{1FD4B585-CCE9-9A44-96B6-DDD59BAC2798}" type="pres">
      <dgm:prSet presAssocID="{59D48B05-F449-4D44-83DD-50FAC0547AE4}" presName="Name37" presStyleLbl="parChTrans1D2" presStyleIdx="1" presStyleCnt="3"/>
      <dgm:spPr/>
      <dgm:t>
        <a:bodyPr/>
        <a:lstStyle/>
        <a:p>
          <a:endParaRPr lang="en-US"/>
        </a:p>
      </dgm:t>
    </dgm:pt>
    <dgm:pt modelId="{22B4ED59-6C44-204D-93C7-173330D74960}" type="pres">
      <dgm:prSet presAssocID="{355AB222-BB85-0E47-8390-355118804F16}" presName="hierRoot2" presStyleCnt="0">
        <dgm:presLayoutVars>
          <dgm:hierBranch val="init"/>
        </dgm:presLayoutVars>
      </dgm:prSet>
      <dgm:spPr/>
    </dgm:pt>
    <dgm:pt modelId="{986D3FC6-F455-824E-B751-EAC209368057}" type="pres">
      <dgm:prSet presAssocID="{355AB222-BB85-0E47-8390-355118804F16}" presName="rootComposite" presStyleCnt="0"/>
      <dgm:spPr/>
    </dgm:pt>
    <dgm:pt modelId="{2E8304E7-8DB0-E849-B730-9AE5AE01793D}" type="pres">
      <dgm:prSet presAssocID="{355AB222-BB85-0E47-8390-355118804F16}" presName="rootText" presStyleLbl="node2" presStyleIdx="1" presStyleCnt="3" custScaleX="166022" custScaleY="315472" custLinFactX="-71278" custLinFactNeighborX="-100000" custLinFactNeighborY="-53">
        <dgm:presLayoutVars>
          <dgm:chPref val="3"/>
        </dgm:presLayoutVars>
      </dgm:prSet>
      <dgm:spPr/>
      <dgm:t>
        <a:bodyPr/>
        <a:lstStyle/>
        <a:p>
          <a:endParaRPr lang="fr-FR"/>
        </a:p>
      </dgm:t>
    </dgm:pt>
    <dgm:pt modelId="{C2DFAFAC-067C-044E-84E3-401FEF20421C}" type="pres">
      <dgm:prSet presAssocID="{355AB222-BB85-0E47-8390-355118804F16}" presName="rootConnector" presStyleLbl="node2" presStyleIdx="1" presStyleCnt="3"/>
      <dgm:spPr/>
      <dgm:t>
        <a:bodyPr/>
        <a:lstStyle/>
        <a:p>
          <a:endParaRPr lang="fr-FR"/>
        </a:p>
      </dgm:t>
    </dgm:pt>
    <dgm:pt modelId="{9991C1D9-DB09-5944-A66D-6D9588045956}" type="pres">
      <dgm:prSet presAssocID="{355AB222-BB85-0E47-8390-355118804F16}" presName="hierChild4" presStyleCnt="0"/>
      <dgm:spPr/>
    </dgm:pt>
    <dgm:pt modelId="{824843CB-017E-154E-9B33-F5A5336B3316}" type="pres">
      <dgm:prSet presAssocID="{355AB222-BB85-0E47-8390-355118804F16}" presName="hierChild5" presStyleCnt="0"/>
      <dgm:spPr/>
    </dgm:pt>
    <dgm:pt modelId="{6327370C-C21C-3A40-8A9D-FAE76F0692B7}" type="pres">
      <dgm:prSet presAssocID="{BD88A1A8-E4AC-AD4C-AB8D-806A387006D6}" presName="Name37" presStyleLbl="parChTrans1D2" presStyleIdx="2" presStyleCnt="3"/>
      <dgm:spPr/>
      <dgm:t>
        <a:bodyPr/>
        <a:lstStyle/>
        <a:p>
          <a:endParaRPr lang="en-US"/>
        </a:p>
      </dgm:t>
    </dgm:pt>
    <dgm:pt modelId="{CC11AFBF-D4DF-BA47-8AB0-3932C6E5E7C6}" type="pres">
      <dgm:prSet presAssocID="{7847ABB5-0BFD-1D44-B194-DC7BD5A48948}" presName="hierRoot2" presStyleCnt="0">
        <dgm:presLayoutVars>
          <dgm:hierBranch val="init"/>
        </dgm:presLayoutVars>
      </dgm:prSet>
      <dgm:spPr/>
    </dgm:pt>
    <dgm:pt modelId="{CAA3B657-7544-474C-973A-79B264D0E5CC}" type="pres">
      <dgm:prSet presAssocID="{7847ABB5-0BFD-1D44-B194-DC7BD5A48948}" presName="rootComposite" presStyleCnt="0"/>
      <dgm:spPr/>
    </dgm:pt>
    <dgm:pt modelId="{AE3A3BD0-F0B5-D942-AFE8-2249438AAA36}" type="pres">
      <dgm:prSet presAssocID="{7847ABB5-0BFD-1D44-B194-DC7BD5A48948}" presName="rootText" presStyleLbl="node2" presStyleIdx="2" presStyleCnt="3" custScaleX="128683" custScaleY="302437">
        <dgm:presLayoutVars>
          <dgm:chPref val="3"/>
        </dgm:presLayoutVars>
      </dgm:prSet>
      <dgm:spPr/>
      <dgm:t>
        <a:bodyPr/>
        <a:lstStyle/>
        <a:p>
          <a:endParaRPr lang="fr-FR"/>
        </a:p>
      </dgm:t>
    </dgm:pt>
    <dgm:pt modelId="{F90E4107-38CE-6146-AFB5-3E2AC6B9EF94}" type="pres">
      <dgm:prSet presAssocID="{7847ABB5-0BFD-1D44-B194-DC7BD5A48948}" presName="rootConnector" presStyleLbl="node2" presStyleIdx="2" presStyleCnt="3"/>
      <dgm:spPr/>
      <dgm:t>
        <a:bodyPr/>
        <a:lstStyle/>
        <a:p>
          <a:endParaRPr lang="fr-FR"/>
        </a:p>
      </dgm:t>
    </dgm:pt>
    <dgm:pt modelId="{B309E401-731E-1846-AA62-8FD2A38B8FB3}" type="pres">
      <dgm:prSet presAssocID="{7847ABB5-0BFD-1D44-B194-DC7BD5A48948}" presName="hierChild4" presStyleCnt="0"/>
      <dgm:spPr/>
    </dgm:pt>
    <dgm:pt modelId="{0099AA00-B6A6-CE4B-9E21-3A4D8A158C3C}" type="pres">
      <dgm:prSet presAssocID="{7847ABB5-0BFD-1D44-B194-DC7BD5A48948}" presName="hierChild5" presStyleCnt="0"/>
      <dgm:spPr/>
    </dgm:pt>
    <dgm:pt modelId="{89553BB2-4468-F241-8C66-2BEE214D369F}" type="pres">
      <dgm:prSet presAssocID="{35B2917F-6A9B-9241-A843-47A7B9AE2C9C}" presName="hierChild3" presStyleCnt="0"/>
      <dgm:spPr/>
    </dgm:pt>
  </dgm:ptLst>
  <dgm:cxnLst>
    <dgm:cxn modelId="{285A072D-1181-4AB5-A06C-84A9B9F665BE}" type="presOf" srcId="{355AB222-BB85-0E47-8390-355118804F16}" destId="{C2DFAFAC-067C-044E-84E3-401FEF20421C}" srcOrd="1" destOrd="0" presId="urn:microsoft.com/office/officeart/2005/8/layout/orgChart1"/>
    <dgm:cxn modelId="{634CE76E-5374-4D86-98E8-4C72AC80B89E}" type="presOf" srcId="{229ADDB8-6FBF-704A-B8AC-369FA22C5C2E}" destId="{D4B002DB-E142-0D48-9EA8-890E75CEB9C9}" srcOrd="0" destOrd="0" presId="urn:microsoft.com/office/officeart/2005/8/layout/orgChart1"/>
    <dgm:cxn modelId="{326757A2-D178-4149-9006-F4B50B8F26A3}" type="presOf" srcId="{84D0BEC9-98D5-4D4E-93BA-88B279073FD2}" destId="{DDBE797C-0264-094E-9028-49A00530C23A}" srcOrd="1" destOrd="0" presId="urn:microsoft.com/office/officeart/2005/8/layout/orgChart1"/>
    <dgm:cxn modelId="{8DB85E84-F69D-B244-97EC-60B242286DAC}" srcId="{35B2917F-6A9B-9241-A843-47A7B9AE2C9C}" destId="{7847ABB5-0BFD-1D44-B194-DC7BD5A48948}" srcOrd="2" destOrd="0" parTransId="{BD88A1A8-E4AC-AD4C-AB8D-806A387006D6}" sibTransId="{F42F0C43-D8B5-9340-962F-4181121084E6}"/>
    <dgm:cxn modelId="{8B19A3B2-1CFF-4597-8B66-84010E57FC1B}" type="presOf" srcId="{3BF2FBD4-14BC-AF40-BCFA-00318E88B6AD}" destId="{13521756-EC7E-7D4C-9382-9D106D39488C}" srcOrd="0" destOrd="0" presId="urn:microsoft.com/office/officeart/2005/8/layout/orgChart1"/>
    <dgm:cxn modelId="{ABF691E7-341F-4B8D-84E3-14C35CC7CB88}" type="presOf" srcId="{35B2917F-6A9B-9241-A843-47A7B9AE2C9C}" destId="{97C3DCA5-CD9B-EC41-962C-A1BD1EBE70DB}" srcOrd="1" destOrd="0" presId="urn:microsoft.com/office/officeart/2005/8/layout/orgChart1"/>
    <dgm:cxn modelId="{816CEE7B-E308-4326-8456-18BD56FC4E1C}" type="presOf" srcId="{59D48B05-F449-4D44-83DD-50FAC0547AE4}" destId="{1FD4B585-CCE9-9A44-96B6-DDD59BAC2798}" srcOrd="0" destOrd="0" presId="urn:microsoft.com/office/officeart/2005/8/layout/orgChart1"/>
    <dgm:cxn modelId="{4A5BC0DC-4A58-7044-BC80-100AD7CC9849}" srcId="{35B2917F-6A9B-9241-A843-47A7B9AE2C9C}" destId="{355AB222-BB85-0E47-8390-355118804F16}" srcOrd="1" destOrd="0" parTransId="{59D48B05-F449-4D44-83DD-50FAC0547AE4}" sibTransId="{B7A40849-3EE1-2943-8074-F6FFE62FC3AC}"/>
    <dgm:cxn modelId="{A8BBBA09-7A36-4A1F-A1EB-9076EFFAEEFC}" type="presOf" srcId="{35B2917F-6A9B-9241-A843-47A7B9AE2C9C}" destId="{F4AA9F33-27CD-D94B-8965-0B7FD66928E1}" srcOrd="0" destOrd="0" presId="urn:microsoft.com/office/officeart/2005/8/layout/orgChart1"/>
    <dgm:cxn modelId="{234B2A0E-0F76-6E48-868E-D358B3150BBD}" srcId="{35B2917F-6A9B-9241-A843-47A7B9AE2C9C}" destId="{84D0BEC9-98D5-4D4E-93BA-88B279073FD2}" srcOrd="0" destOrd="0" parTransId="{3BF2FBD4-14BC-AF40-BCFA-00318E88B6AD}" sibTransId="{0BD09170-7B8D-B246-ABDF-CB85C826B786}"/>
    <dgm:cxn modelId="{5F4D7393-4BE5-4016-B320-B4A3068A929D}" type="presOf" srcId="{BD88A1A8-E4AC-AD4C-AB8D-806A387006D6}" destId="{6327370C-C21C-3A40-8A9D-FAE76F0692B7}" srcOrd="0" destOrd="0" presId="urn:microsoft.com/office/officeart/2005/8/layout/orgChart1"/>
    <dgm:cxn modelId="{B7C913BC-0405-4728-8494-76C0C767928A}" type="presOf" srcId="{84D0BEC9-98D5-4D4E-93BA-88B279073FD2}" destId="{0D821EDF-305A-1344-98A3-43BB508EDD2F}" srcOrd="0" destOrd="0" presId="urn:microsoft.com/office/officeart/2005/8/layout/orgChart1"/>
    <dgm:cxn modelId="{FFBA8D6E-CCD3-4058-92EE-81249FB14827}" type="presOf" srcId="{355AB222-BB85-0E47-8390-355118804F16}" destId="{2E8304E7-8DB0-E849-B730-9AE5AE01793D}" srcOrd="0" destOrd="0" presId="urn:microsoft.com/office/officeart/2005/8/layout/orgChart1"/>
    <dgm:cxn modelId="{5AA1B827-C73B-9E40-AA10-5CF550FF56C9}" srcId="{229ADDB8-6FBF-704A-B8AC-369FA22C5C2E}" destId="{35B2917F-6A9B-9241-A843-47A7B9AE2C9C}" srcOrd="0" destOrd="0" parTransId="{D0CC3D9C-0CE1-1640-8DAF-86CF9A189B10}" sibTransId="{FA8831C1-BD3F-7A4E-BD25-510891AABCDC}"/>
    <dgm:cxn modelId="{53374ADF-3415-4AF2-8B9C-9839489819A0}" type="presOf" srcId="{7847ABB5-0BFD-1D44-B194-DC7BD5A48948}" destId="{F90E4107-38CE-6146-AFB5-3E2AC6B9EF94}" srcOrd="1" destOrd="0" presId="urn:microsoft.com/office/officeart/2005/8/layout/orgChart1"/>
    <dgm:cxn modelId="{CB8D6E14-453F-4749-883B-65F34285C1DF}" type="presOf" srcId="{7847ABB5-0BFD-1D44-B194-DC7BD5A48948}" destId="{AE3A3BD0-F0B5-D942-AFE8-2249438AAA36}" srcOrd="0" destOrd="0" presId="urn:microsoft.com/office/officeart/2005/8/layout/orgChart1"/>
    <dgm:cxn modelId="{024585CE-D10D-477B-AEC6-4D81C8E4FDA3}" type="presParOf" srcId="{D4B002DB-E142-0D48-9EA8-890E75CEB9C9}" destId="{38D9B7AA-ECB3-D943-968E-499724E13467}" srcOrd="0" destOrd="0" presId="urn:microsoft.com/office/officeart/2005/8/layout/orgChart1"/>
    <dgm:cxn modelId="{65C1D542-6F67-4564-AD45-AF081422B2FE}" type="presParOf" srcId="{38D9B7AA-ECB3-D943-968E-499724E13467}" destId="{1E97E4E2-6131-6F4D-81A2-83EC498397A1}" srcOrd="0" destOrd="0" presId="urn:microsoft.com/office/officeart/2005/8/layout/orgChart1"/>
    <dgm:cxn modelId="{550CC36D-6573-4CC6-841F-53EC28A14122}" type="presParOf" srcId="{1E97E4E2-6131-6F4D-81A2-83EC498397A1}" destId="{F4AA9F33-27CD-D94B-8965-0B7FD66928E1}" srcOrd="0" destOrd="0" presId="urn:microsoft.com/office/officeart/2005/8/layout/orgChart1"/>
    <dgm:cxn modelId="{104FED9C-3FD8-40B0-9574-61D9CAD80C10}" type="presParOf" srcId="{1E97E4E2-6131-6F4D-81A2-83EC498397A1}" destId="{97C3DCA5-CD9B-EC41-962C-A1BD1EBE70DB}" srcOrd="1" destOrd="0" presId="urn:microsoft.com/office/officeart/2005/8/layout/orgChart1"/>
    <dgm:cxn modelId="{CAC74CDC-8E02-4B6B-A147-DB1376D01163}" type="presParOf" srcId="{38D9B7AA-ECB3-D943-968E-499724E13467}" destId="{83111D35-D22E-BB43-AF2C-84FADD77A5C4}" srcOrd="1" destOrd="0" presId="urn:microsoft.com/office/officeart/2005/8/layout/orgChart1"/>
    <dgm:cxn modelId="{4CA42400-26D1-43E1-AA5A-1C76BB22D878}" type="presParOf" srcId="{83111D35-D22E-BB43-AF2C-84FADD77A5C4}" destId="{13521756-EC7E-7D4C-9382-9D106D39488C}" srcOrd="0" destOrd="0" presId="urn:microsoft.com/office/officeart/2005/8/layout/orgChart1"/>
    <dgm:cxn modelId="{F18F3AC9-F0C7-4EB1-A99A-CD4857933E60}" type="presParOf" srcId="{83111D35-D22E-BB43-AF2C-84FADD77A5C4}" destId="{D1372413-8534-5A4F-A3F4-7DE369088FF9}" srcOrd="1" destOrd="0" presId="urn:microsoft.com/office/officeart/2005/8/layout/orgChart1"/>
    <dgm:cxn modelId="{579DEC28-A7DA-421E-8F11-6271E0D75855}" type="presParOf" srcId="{D1372413-8534-5A4F-A3F4-7DE369088FF9}" destId="{A0BC163F-9135-6143-A889-4CB3BC255A7C}" srcOrd="0" destOrd="0" presId="urn:microsoft.com/office/officeart/2005/8/layout/orgChart1"/>
    <dgm:cxn modelId="{ECF87F73-09EA-4FDC-A700-E264CC9DCE8F}" type="presParOf" srcId="{A0BC163F-9135-6143-A889-4CB3BC255A7C}" destId="{0D821EDF-305A-1344-98A3-43BB508EDD2F}" srcOrd="0" destOrd="0" presId="urn:microsoft.com/office/officeart/2005/8/layout/orgChart1"/>
    <dgm:cxn modelId="{60ECA03E-F6FA-4844-AE3A-D93FF183EB1B}" type="presParOf" srcId="{A0BC163F-9135-6143-A889-4CB3BC255A7C}" destId="{DDBE797C-0264-094E-9028-49A00530C23A}" srcOrd="1" destOrd="0" presId="urn:microsoft.com/office/officeart/2005/8/layout/orgChart1"/>
    <dgm:cxn modelId="{E9616E6A-7458-4E21-9576-7F8043219B6C}" type="presParOf" srcId="{D1372413-8534-5A4F-A3F4-7DE369088FF9}" destId="{5813489B-B237-A546-9A33-CF94A7B74737}" srcOrd="1" destOrd="0" presId="urn:microsoft.com/office/officeart/2005/8/layout/orgChart1"/>
    <dgm:cxn modelId="{30797CF3-DCE2-45A6-8A76-CB07093ACA2F}" type="presParOf" srcId="{D1372413-8534-5A4F-A3F4-7DE369088FF9}" destId="{1F66D01C-FE48-7849-97CA-0EAB837CC3E3}" srcOrd="2" destOrd="0" presId="urn:microsoft.com/office/officeart/2005/8/layout/orgChart1"/>
    <dgm:cxn modelId="{8B0670C5-AC33-4F99-BDF2-EC6587FCEC4D}" type="presParOf" srcId="{83111D35-D22E-BB43-AF2C-84FADD77A5C4}" destId="{1FD4B585-CCE9-9A44-96B6-DDD59BAC2798}" srcOrd="2" destOrd="0" presId="urn:microsoft.com/office/officeart/2005/8/layout/orgChart1"/>
    <dgm:cxn modelId="{F50D0CC5-F8DD-4F09-B346-CC1441C75AD3}" type="presParOf" srcId="{83111D35-D22E-BB43-AF2C-84FADD77A5C4}" destId="{22B4ED59-6C44-204D-93C7-173330D74960}" srcOrd="3" destOrd="0" presId="urn:microsoft.com/office/officeart/2005/8/layout/orgChart1"/>
    <dgm:cxn modelId="{7757AE8E-2193-4969-A879-858538801B49}" type="presParOf" srcId="{22B4ED59-6C44-204D-93C7-173330D74960}" destId="{986D3FC6-F455-824E-B751-EAC209368057}" srcOrd="0" destOrd="0" presId="urn:microsoft.com/office/officeart/2005/8/layout/orgChart1"/>
    <dgm:cxn modelId="{3A1FAF00-1ABD-4299-90DE-78CE92F1487F}" type="presParOf" srcId="{986D3FC6-F455-824E-B751-EAC209368057}" destId="{2E8304E7-8DB0-E849-B730-9AE5AE01793D}" srcOrd="0" destOrd="0" presId="urn:microsoft.com/office/officeart/2005/8/layout/orgChart1"/>
    <dgm:cxn modelId="{4B40295E-5098-47CA-A2A9-B258FA5BA371}" type="presParOf" srcId="{986D3FC6-F455-824E-B751-EAC209368057}" destId="{C2DFAFAC-067C-044E-84E3-401FEF20421C}" srcOrd="1" destOrd="0" presId="urn:microsoft.com/office/officeart/2005/8/layout/orgChart1"/>
    <dgm:cxn modelId="{6BDBCB43-E5FA-4453-8248-A3C28EFAA43C}" type="presParOf" srcId="{22B4ED59-6C44-204D-93C7-173330D74960}" destId="{9991C1D9-DB09-5944-A66D-6D9588045956}" srcOrd="1" destOrd="0" presId="urn:microsoft.com/office/officeart/2005/8/layout/orgChart1"/>
    <dgm:cxn modelId="{AAD27728-98BC-426B-8A86-6AD4D17F6E22}" type="presParOf" srcId="{22B4ED59-6C44-204D-93C7-173330D74960}" destId="{824843CB-017E-154E-9B33-F5A5336B3316}" srcOrd="2" destOrd="0" presId="urn:microsoft.com/office/officeart/2005/8/layout/orgChart1"/>
    <dgm:cxn modelId="{12D95B7E-8E63-4D0E-921B-9C615EF7A983}" type="presParOf" srcId="{83111D35-D22E-BB43-AF2C-84FADD77A5C4}" destId="{6327370C-C21C-3A40-8A9D-FAE76F0692B7}" srcOrd="4" destOrd="0" presId="urn:microsoft.com/office/officeart/2005/8/layout/orgChart1"/>
    <dgm:cxn modelId="{37EA7510-EF5F-40D1-9098-9832718FEA5A}" type="presParOf" srcId="{83111D35-D22E-BB43-AF2C-84FADD77A5C4}" destId="{CC11AFBF-D4DF-BA47-8AB0-3932C6E5E7C6}" srcOrd="5" destOrd="0" presId="urn:microsoft.com/office/officeart/2005/8/layout/orgChart1"/>
    <dgm:cxn modelId="{74269DE1-DD98-41A0-AB72-D64A50E3C0D0}" type="presParOf" srcId="{CC11AFBF-D4DF-BA47-8AB0-3932C6E5E7C6}" destId="{CAA3B657-7544-474C-973A-79B264D0E5CC}" srcOrd="0" destOrd="0" presId="urn:microsoft.com/office/officeart/2005/8/layout/orgChart1"/>
    <dgm:cxn modelId="{EF7F3E48-B8CC-4A34-8627-BBBF41BE0653}" type="presParOf" srcId="{CAA3B657-7544-474C-973A-79B264D0E5CC}" destId="{AE3A3BD0-F0B5-D942-AFE8-2249438AAA36}" srcOrd="0" destOrd="0" presId="urn:microsoft.com/office/officeart/2005/8/layout/orgChart1"/>
    <dgm:cxn modelId="{4D5C9668-C0AA-43B5-980F-3783C65ECDDD}" type="presParOf" srcId="{CAA3B657-7544-474C-973A-79B264D0E5CC}" destId="{F90E4107-38CE-6146-AFB5-3E2AC6B9EF94}" srcOrd="1" destOrd="0" presId="urn:microsoft.com/office/officeart/2005/8/layout/orgChart1"/>
    <dgm:cxn modelId="{7B689118-B5B0-4124-8532-32A32B8736FE}" type="presParOf" srcId="{CC11AFBF-D4DF-BA47-8AB0-3932C6E5E7C6}" destId="{B309E401-731E-1846-AA62-8FD2A38B8FB3}" srcOrd="1" destOrd="0" presId="urn:microsoft.com/office/officeart/2005/8/layout/orgChart1"/>
    <dgm:cxn modelId="{A9696948-9E13-4E22-A8D3-9680AA90D5C3}" type="presParOf" srcId="{CC11AFBF-D4DF-BA47-8AB0-3932C6E5E7C6}" destId="{0099AA00-B6A6-CE4B-9E21-3A4D8A158C3C}" srcOrd="2" destOrd="0" presId="urn:microsoft.com/office/officeart/2005/8/layout/orgChart1"/>
    <dgm:cxn modelId="{1A0CD2FB-550D-448E-B5DA-287E09A3360F}" type="presParOf" srcId="{38D9B7AA-ECB3-D943-968E-499724E13467}" destId="{89553BB2-4468-F241-8C66-2BEE214D369F}"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76A9C-C7E2-45A1-96A2-D0BD4BC78F5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49826EE-B1CE-4428-8047-B8B8A2CDE75C}">
      <dgm:prSet phldrT="[Text]" custT="1"/>
      <dgm:spPr/>
      <dgm:t>
        <a:bodyPr/>
        <a:lstStyle/>
        <a:p>
          <a:r>
            <a:rPr lang="en-US" sz="1200" dirty="0" smtClean="0"/>
            <a:t>Sponsored Events</a:t>
          </a:r>
          <a:endParaRPr lang="en-US" sz="1200" dirty="0"/>
        </a:p>
      </dgm:t>
    </dgm:pt>
    <dgm:pt modelId="{A068A604-4E14-41A8-A919-0A58D927911C}" type="parTrans" cxnId="{CAEB4264-EE5D-4475-8E98-651329386510}">
      <dgm:prSet/>
      <dgm:spPr/>
      <dgm:t>
        <a:bodyPr/>
        <a:lstStyle/>
        <a:p>
          <a:endParaRPr lang="en-US"/>
        </a:p>
      </dgm:t>
    </dgm:pt>
    <dgm:pt modelId="{1577362E-9B4D-495A-9E95-623790AD7261}" type="sibTrans" cxnId="{CAEB4264-EE5D-4475-8E98-651329386510}">
      <dgm:prSet/>
      <dgm:spPr/>
      <dgm:t>
        <a:bodyPr/>
        <a:lstStyle/>
        <a:p>
          <a:endParaRPr lang="en-US" sz="1200"/>
        </a:p>
      </dgm:t>
    </dgm:pt>
    <dgm:pt modelId="{DB4DEB6D-0268-40C3-B8F9-B9A710219D8A}">
      <dgm:prSet phldrT="[Text]" custT="1"/>
      <dgm:spPr/>
      <dgm:t>
        <a:bodyPr/>
        <a:lstStyle/>
        <a:p>
          <a:r>
            <a:rPr lang="en-US" sz="1200" dirty="0" smtClean="0"/>
            <a:t>Material Transfers</a:t>
          </a:r>
          <a:endParaRPr lang="en-US" sz="1200" dirty="0"/>
        </a:p>
      </dgm:t>
    </dgm:pt>
    <dgm:pt modelId="{C849ADCA-AD0D-473E-91D7-18B62BF07FEB}" type="parTrans" cxnId="{A979F761-E75B-4EA1-904A-330683483332}">
      <dgm:prSet/>
      <dgm:spPr/>
      <dgm:t>
        <a:bodyPr/>
        <a:lstStyle/>
        <a:p>
          <a:endParaRPr lang="en-US"/>
        </a:p>
      </dgm:t>
    </dgm:pt>
    <dgm:pt modelId="{F15CFC56-DB8A-48B2-92CA-71BD20605669}" type="sibTrans" cxnId="{A979F761-E75B-4EA1-904A-330683483332}">
      <dgm:prSet/>
      <dgm:spPr/>
      <dgm:t>
        <a:bodyPr/>
        <a:lstStyle/>
        <a:p>
          <a:endParaRPr lang="en-US" sz="1200"/>
        </a:p>
      </dgm:t>
    </dgm:pt>
    <dgm:pt modelId="{2AD68049-D22E-4EDB-86BF-7BB764052B70}">
      <dgm:prSet phldrT="[Text]" custT="1"/>
      <dgm:spPr/>
      <dgm:t>
        <a:bodyPr/>
        <a:lstStyle/>
        <a:p>
          <a:r>
            <a:rPr lang="en-US" sz="1200" dirty="0" smtClean="0"/>
            <a:t>Gifts</a:t>
          </a:r>
          <a:endParaRPr lang="en-US" sz="1200" dirty="0"/>
        </a:p>
      </dgm:t>
    </dgm:pt>
    <dgm:pt modelId="{43D7B0CD-A8E7-4069-B828-30B59CCE29C8}" type="sibTrans" cxnId="{3CAD0CDC-DDCF-4D71-A50B-8ED36F896B2C}">
      <dgm:prSet/>
      <dgm:spPr/>
      <dgm:t>
        <a:bodyPr/>
        <a:lstStyle/>
        <a:p>
          <a:endParaRPr lang="en-US" sz="1200"/>
        </a:p>
      </dgm:t>
    </dgm:pt>
    <dgm:pt modelId="{E766ED83-AC0F-4E09-A2AA-E3E66FA1C6B1}" type="parTrans" cxnId="{3CAD0CDC-DDCF-4D71-A50B-8ED36F896B2C}">
      <dgm:prSet/>
      <dgm:spPr/>
      <dgm:t>
        <a:bodyPr/>
        <a:lstStyle/>
        <a:p>
          <a:endParaRPr lang="en-US"/>
        </a:p>
      </dgm:t>
    </dgm:pt>
    <dgm:pt modelId="{60C88F84-9A8E-44B3-9D58-E635989BD8E2}">
      <dgm:prSet phldrT="[Text]" custT="1"/>
      <dgm:spPr/>
      <dgm:t>
        <a:bodyPr/>
        <a:lstStyle/>
        <a:p>
          <a:r>
            <a:rPr lang="en-US" sz="1200" dirty="0" smtClean="0"/>
            <a:t>Student Hires</a:t>
          </a:r>
          <a:endParaRPr lang="en-US" sz="1200" dirty="0"/>
        </a:p>
      </dgm:t>
    </dgm:pt>
    <dgm:pt modelId="{F1B07AE8-A837-443E-B694-84AE3FFCF641}" type="sibTrans" cxnId="{50AF9387-FB73-42B2-8CD2-D22937A20DBE}">
      <dgm:prSet/>
      <dgm:spPr/>
      <dgm:t>
        <a:bodyPr/>
        <a:lstStyle/>
        <a:p>
          <a:endParaRPr lang="en-US" sz="1200"/>
        </a:p>
      </dgm:t>
    </dgm:pt>
    <dgm:pt modelId="{E732B4C5-9349-4C1A-997B-262DC71A6ABB}" type="parTrans" cxnId="{50AF9387-FB73-42B2-8CD2-D22937A20DBE}">
      <dgm:prSet/>
      <dgm:spPr/>
      <dgm:t>
        <a:bodyPr/>
        <a:lstStyle/>
        <a:p>
          <a:endParaRPr lang="en-US"/>
        </a:p>
      </dgm:t>
    </dgm:pt>
    <dgm:pt modelId="{FA6E8115-8F88-41DA-9CC9-2D5FDE7A6033}">
      <dgm:prSet phldrT="[Text]" custT="1"/>
      <dgm:spPr/>
      <dgm:t>
        <a:bodyPr/>
        <a:lstStyle/>
        <a:p>
          <a:r>
            <a:rPr lang="en-US" sz="1200" dirty="0" smtClean="0"/>
            <a:t>Sponsored Research</a:t>
          </a:r>
          <a:endParaRPr lang="en-US" sz="1200" dirty="0"/>
        </a:p>
      </dgm:t>
    </dgm:pt>
    <dgm:pt modelId="{BD039836-C178-47DB-97A1-262100F280E3}" type="sibTrans" cxnId="{B3D0A41E-6FEA-433A-AFAC-E9EB361743DC}">
      <dgm:prSet/>
      <dgm:spPr/>
      <dgm:t>
        <a:bodyPr/>
        <a:lstStyle/>
        <a:p>
          <a:endParaRPr lang="en-US" sz="1200"/>
        </a:p>
      </dgm:t>
    </dgm:pt>
    <dgm:pt modelId="{AC3BEB6E-BCF4-4129-A7E8-3D3A65FCA991}" type="parTrans" cxnId="{B3D0A41E-6FEA-433A-AFAC-E9EB361743DC}">
      <dgm:prSet/>
      <dgm:spPr/>
      <dgm:t>
        <a:bodyPr/>
        <a:lstStyle/>
        <a:p>
          <a:endParaRPr lang="en-US"/>
        </a:p>
      </dgm:t>
    </dgm:pt>
    <dgm:pt modelId="{93D3F78D-6147-4861-843B-7339F064CA20}">
      <dgm:prSet phldrT="[Text]" custT="1"/>
      <dgm:spPr/>
      <dgm:t>
        <a:bodyPr/>
        <a:lstStyle/>
        <a:p>
          <a:r>
            <a:rPr lang="en-US" sz="1200" dirty="0" smtClean="0"/>
            <a:t>Student Challenges</a:t>
          </a:r>
          <a:endParaRPr lang="en-US" sz="1200" dirty="0"/>
        </a:p>
      </dgm:t>
    </dgm:pt>
    <dgm:pt modelId="{1F8B003B-06FD-460E-8D49-B039F4BBAAA1}" type="sibTrans" cxnId="{035F3712-144F-4CF5-A7ED-09C4E0460D0C}">
      <dgm:prSet/>
      <dgm:spPr/>
      <dgm:t>
        <a:bodyPr/>
        <a:lstStyle/>
        <a:p>
          <a:endParaRPr lang="en-US" sz="1200"/>
        </a:p>
      </dgm:t>
    </dgm:pt>
    <dgm:pt modelId="{CE339DE1-C9BF-4E68-BF38-7E5AC06B254F}" type="parTrans" cxnId="{035F3712-144F-4CF5-A7ED-09C4E0460D0C}">
      <dgm:prSet/>
      <dgm:spPr/>
      <dgm:t>
        <a:bodyPr/>
        <a:lstStyle/>
        <a:p>
          <a:endParaRPr lang="en-US"/>
        </a:p>
      </dgm:t>
    </dgm:pt>
    <dgm:pt modelId="{CDA7B1EE-EF92-4530-B4FF-9F769AC45584}">
      <dgm:prSet phldrT="[Text]" custT="1"/>
      <dgm:spPr/>
      <dgm:t>
        <a:bodyPr/>
        <a:lstStyle/>
        <a:p>
          <a:r>
            <a:rPr lang="en-US" sz="1200" dirty="0" smtClean="0"/>
            <a:t>Faculty Travel/Conference Support</a:t>
          </a:r>
          <a:endParaRPr lang="en-US" sz="1200" dirty="0"/>
        </a:p>
      </dgm:t>
    </dgm:pt>
    <dgm:pt modelId="{4449D291-6F32-4687-81A4-E7BE498D40FE}" type="sibTrans" cxnId="{E8002A2D-12BE-4028-9455-56CD602F53EF}">
      <dgm:prSet/>
      <dgm:spPr/>
      <dgm:t>
        <a:bodyPr/>
        <a:lstStyle/>
        <a:p>
          <a:endParaRPr lang="en-US" sz="1200"/>
        </a:p>
      </dgm:t>
    </dgm:pt>
    <dgm:pt modelId="{D6AD06B4-709A-4304-9E49-1D67EB863B3A}" type="parTrans" cxnId="{E8002A2D-12BE-4028-9455-56CD602F53EF}">
      <dgm:prSet/>
      <dgm:spPr/>
      <dgm:t>
        <a:bodyPr/>
        <a:lstStyle/>
        <a:p>
          <a:endParaRPr lang="en-US"/>
        </a:p>
      </dgm:t>
    </dgm:pt>
    <dgm:pt modelId="{56487114-A162-4225-BDCD-9830BC0285C1}">
      <dgm:prSet phldrT="[Text]" custT="1"/>
      <dgm:spPr/>
      <dgm:t>
        <a:bodyPr/>
        <a:lstStyle/>
        <a:p>
          <a:r>
            <a:rPr lang="en-US" sz="1200" dirty="0" smtClean="0"/>
            <a:t>Licensing</a:t>
          </a:r>
          <a:endParaRPr lang="en-US" sz="1200" dirty="0"/>
        </a:p>
      </dgm:t>
    </dgm:pt>
    <dgm:pt modelId="{EA2C44EC-8DF9-4240-8433-F130FF0DAC47}" type="sibTrans" cxnId="{3F7033A3-4B07-47DE-9122-FC3BBD458B99}">
      <dgm:prSet/>
      <dgm:spPr/>
      <dgm:t>
        <a:bodyPr/>
        <a:lstStyle/>
        <a:p>
          <a:endParaRPr lang="en-US" sz="1200"/>
        </a:p>
      </dgm:t>
    </dgm:pt>
    <dgm:pt modelId="{71FAADC9-7B1A-4CEC-82AB-CB22E06FF051}" type="parTrans" cxnId="{3F7033A3-4B07-47DE-9122-FC3BBD458B99}">
      <dgm:prSet/>
      <dgm:spPr/>
      <dgm:t>
        <a:bodyPr/>
        <a:lstStyle/>
        <a:p>
          <a:endParaRPr lang="en-US"/>
        </a:p>
      </dgm:t>
    </dgm:pt>
    <dgm:pt modelId="{9164064E-D4A2-426B-8CCE-2DDE3D260FF6}">
      <dgm:prSet phldrT="[Text]" custT="1"/>
      <dgm:spPr/>
      <dgm:t>
        <a:bodyPr/>
        <a:lstStyle/>
        <a:p>
          <a:r>
            <a:rPr lang="en-US" sz="1200" dirty="0" smtClean="0"/>
            <a:t>Gifts-In-Kind</a:t>
          </a:r>
          <a:endParaRPr lang="en-US" sz="1200" dirty="0"/>
        </a:p>
      </dgm:t>
    </dgm:pt>
    <dgm:pt modelId="{09768929-A3CA-4262-861A-38FB78632FAD}" type="sibTrans" cxnId="{8D4A374A-E83A-4D5B-8932-0D73B0280E02}">
      <dgm:prSet/>
      <dgm:spPr/>
      <dgm:t>
        <a:bodyPr/>
        <a:lstStyle/>
        <a:p>
          <a:endParaRPr lang="en-US" sz="1200"/>
        </a:p>
      </dgm:t>
    </dgm:pt>
    <dgm:pt modelId="{501AC2AF-90F1-4F39-9595-74312F3918A8}" type="parTrans" cxnId="{8D4A374A-E83A-4D5B-8932-0D73B0280E02}">
      <dgm:prSet/>
      <dgm:spPr/>
      <dgm:t>
        <a:bodyPr/>
        <a:lstStyle/>
        <a:p>
          <a:endParaRPr lang="en-US"/>
        </a:p>
      </dgm:t>
    </dgm:pt>
    <dgm:pt modelId="{2808CFCB-2BEC-4675-B8B1-A2E58B807C3F}">
      <dgm:prSet phldrT="[Text]" custT="1"/>
      <dgm:spPr/>
      <dgm:t>
        <a:bodyPr/>
        <a:lstStyle/>
        <a:p>
          <a:r>
            <a:rPr lang="en-US" sz="1200" dirty="0" smtClean="0"/>
            <a:t>Scholarship Support</a:t>
          </a:r>
          <a:endParaRPr lang="en-US" sz="1200" dirty="0"/>
        </a:p>
      </dgm:t>
    </dgm:pt>
    <dgm:pt modelId="{183AAF60-BE04-41BD-B68F-673531ECCAFB}" type="sibTrans" cxnId="{9FD99CE4-223E-4671-AC6B-4AF3411FA1C7}">
      <dgm:prSet/>
      <dgm:spPr/>
      <dgm:t>
        <a:bodyPr/>
        <a:lstStyle/>
        <a:p>
          <a:endParaRPr lang="en-US" sz="1200"/>
        </a:p>
      </dgm:t>
    </dgm:pt>
    <dgm:pt modelId="{88D9A961-22BB-4D24-8E96-980B6E07A121}" type="parTrans" cxnId="{9FD99CE4-223E-4671-AC6B-4AF3411FA1C7}">
      <dgm:prSet/>
      <dgm:spPr/>
      <dgm:t>
        <a:bodyPr/>
        <a:lstStyle/>
        <a:p>
          <a:endParaRPr lang="en-US"/>
        </a:p>
      </dgm:t>
    </dgm:pt>
    <dgm:pt modelId="{DAF45459-4CE8-4FDC-864F-F6E42AE7DF41}">
      <dgm:prSet phldrT="[Text]" custT="1"/>
      <dgm:spPr/>
      <dgm:t>
        <a:bodyPr/>
        <a:lstStyle/>
        <a:p>
          <a:r>
            <a:rPr lang="en-US" sz="1200" dirty="0" smtClean="0"/>
            <a:t>Post-docs</a:t>
          </a:r>
          <a:endParaRPr lang="en-US" sz="1200" dirty="0"/>
        </a:p>
      </dgm:t>
    </dgm:pt>
    <dgm:pt modelId="{88BACB49-E8AF-43CC-98D6-B4FD63DDEF82}" type="sibTrans" cxnId="{4D00E027-CC0E-49B3-8720-93C1BDB3D0DF}">
      <dgm:prSet/>
      <dgm:spPr/>
      <dgm:t>
        <a:bodyPr/>
        <a:lstStyle/>
        <a:p>
          <a:endParaRPr lang="en-US" sz="1200"/>
        </a:p>
      </dgm:t>
    </dgm:pt>
    <dgm:pt modelId="{2E91F4E9-1EF4-4319-8975-6D2F5567651D}" type="parTrans" cxnId="{4D00E027-CC0E-49B3-8720-93C1BDB3D0DF}">
      <dgm:prSet/>
      <dgm:spPr/>
      <dgm:t>
        <a:bodyPr/>
        <a:lstStyle/>
        <a:p>
          <a:endParaRPr lang="en-US"/>
        </a:p>
      </dgm:t>
    </dgm:pt>
    <dgm:pt modelId="{E1ADACAA-39DB-4435-A1CC-C23F4635119B}">
      <dgm:prSet phldrT="[Text]" custT="1"/>
      <dgm:spPr/>
      <dgm:t>
        <a:bodyPr/>
        <a:lstStyle/>
        <a:p>
          <a:r>
            <a:rPr lang="en-US" sz="1200" dirty="0" smtClean="0"/>
            <a:t>Matching Grants</a:t>
          </a:r>
          <a:endParaRPr lang="en-US" sz="1200" dirty="0"/>
        </a:p>
      </dgm:t>
    </dgm:pt>
    <dgm:pt modelId="{2D80872A-C7E2-4D8F-9049-9824238A7B5E}" type="sibTrans" cxnId="{9B455DD3-9FA6-48F0-A9B9-286EFC4D8926}">
      <dgm:prSet/>
      <dgm:spPr/>
      <dgm:t>
        <a:bodyPr/>
        <a:lstStyle/>
        <a:p>
          <a:endParaRPr lang="en-US" sz="1200"/>
        </a:p>
      </dgm:t>
    </dgm:pt>
    <dgm:pt modelId="{E3824DC4-73D0-46FA-A202-E72D7EECB8A3}" type="parTrans" cxnId="{9B455DD3-9FA6-48F0-A9B9-286EFC4D8926}">
      <dgm:prSet/>
      <dgm:spPr/>
      <dgm:t>
        <a:bodyPr/>
        <a:lstStyle/>
        <a:p>
          <a:endParaRPr lang="en-US"/>
        </a:p>
      </dgm:t>
    </dgm:pt>
    <dgm:pt modelId="{50FFD8D3-CA0F-404B-985D-561C1BAC9743}">
      <dgm:prSet/>
      <dgm:spPr/>
      <dgm:t>
        <a:bodyPr/>
        <a:lstStyle/>
        <a:p>
          <a:r>
            <a:rPr lang="en-US" dirty="0" smtClean="0"/>
            <a:t>CI2/Grubstake</a:t>
          </a:r>
          <a:endParaRPr lang="en-US" dirty="0"/>
        </a:p>
      </dgm:t>
    </dgm:pt>
    <dgm:pt modelId="{D0EB8BAB-D44C-B04A-85EC-24883AC03A5A}" type="parTrans" cxnId="{F570CC0B-101E-C243-9C77-12EDB66CE9B2}">
      <dgm:prSet/>
      <dgm:spPr/>
      <dgm:t>
        <a:bodyPr/>
        <a:lstStyle/>
        <a:p>
          <a:endParaRPr lang="en-US"/>
        </a:p>
      </dgm:t>
    </dgm:pt>
    <dgm:pt modelId="{0A463474-E8AB-824E-9A96-79515783A0D8}" type="sibTrans" cxnId="{F570CC0B-101E-C243-9C77-12EDB66CE9B2}">
      <dgm:prSet/>
      <dgm:spPr/>
      <dgm:t>
        <a:bodyPr/>
        <a:lstStyle/>
        <a:p>
          <a:endParaRPr lang="en-US"/>
        </a:p>
      </dgm:t>
    </dgm:pt>
    <dgm:pt modelId="{AE1DA577-8329-4E71-B33C-0B9EAB5CB081}" type="pres">
      <dgm:prSet presAssocID="{DE076A9C-C7E2-45A1-96A2-D0BD4BC78F57}" presName="cycle" presStyleCnt="0">
        <dgm:presLayoutVars>
          <dgm:dir/>
          <dgm:resizeHandles val="exact"/>
        </dgm:presLayoutVars>
      </dgm:prSet>
      <dgm:spPr/>
      <dgm:t>
        <a:bodyPr/>
        <a:lstStyle/>
        <a:p>
          <a:endParaRPr lang="en-US"/>
        </a:p>
      </dgm:t>
    </dgm:pt>
    <dgm:pt modelId="{67E0B42D-E22F-4AE5-9080-34CEAB21C0F7}" type="pres">
      <dgm:prSet presAssocID="{B49826EE-B1CE-4428-8047-B8B8A2CDE75C}" presName="node" presStyleLbl="node1" presStyleIdx="0" presStyleCnt="13">
        <dgm:presLayoutVars>
          <dgm:bulletEnabled val="1"/>
        </dgm:presLayoutVars>
      </dgm:prSet>
      <dgm:spPr/>
      <dgm:t>
        <a:bodyPr/>
        <a:lstStyle/>
        <a:p>
          <a:endParaRPr lang="en-US"/>
        </a:p>
      </dgm:t>
    </dgm:pt>
    <dgm:pt modelId="{610A20DC-80B2-4BCA-917C-B97513938188}" type="pres">
      <dgm:prSet presAssocID="{B49826EE-B1CE-4428-8047-B8B8A2CDE75C}" presName="spNode" presStyleCnt="0"/>
      <dgm:spPr/>
    </dgm:pt>
    <dgm:pt modelId="{C91182DF-1F60-499B-872B-B86611077C83}" type="pres">
      <dgm:prSet presAssocID="{1577362E-9B4D-495A-9E95-623790AD7261}" presName="sibTrans" presStyleLbl="sibTrans1D1" presStyleIdx="0" presStyleCnt="13" custScaleX="2000000" custScaleY="2000000"/>
      <dgm:spPr/>
      <dgm:t>
        <a:bodyPr/>
        <a:lstStyle/>
        <a:p>
          <a:endParaRPr lang="en-US"/>
        </a:p>
      </dgm:t>
    </dgm:pt>
    <dgm:pt modelId="{7A7B110E-7BCA-4A59-B201-A7A364C4B1A4}" type="pres">
      <dgm:prSet presAssocID="{E1ADACAA-39DB-4435-A1CC-C23F4635119B}" presName="node" presStyleLbl="node1" presStyleIdx="1" presStyleCnt="13" custScaleX="150866" custScaleY="120394">
        <dgm:presLayoutVars>
          <dgm:bulletEnabled val="1"/>
        </dgm:presLayoutVars>
      </dgm:prSet>
      <dgm:spPr/>
      <dgm:t>
        <a:bodyPr/>
        <a:lstStyle/>
        <a:p>
          <a:endParaRPr lang="en-US"/>
        </a:p>
      </dgm:t>
    </dgm:pt>
    <dgm:pt modelId="{A68461A9-7607-4DE6-A0E5-38A8480EBB14}" type="pres">
      <dgm:prSet presAssocID="{E1ADACAA-39DB-4435-A1CC-C23F4635119B}" presName="spNode" presStyleCnt="0"/>
      <dgm:spPr/>
    </dgm:pt>
    <dgm:pt modelId="{C11830C0-814E-424F-B46A-79791141DB7C}" type="pres">
      <dgm:prSet presAssocID="{2D80872A-C7E2-4D8F-9049-9824238A7B5E}" presName="sibTrans" presStyleLbl="sibTrans1D1" presStyleIdx="1" presStyleCnt="13" custScaleX="2000000" custScaleY="2000000"/>
      <dgm:spPr/>
      <dgm:t>
        <a:bodyPr/>
        <a:lstStyle/>
        <a:p>
          <a:endParaRPr lang="en-US"/>
        </a:p>
      </dgm:t>
    </dgm:pt>
    <dgm:pt modelId="{C4F9C1B4-AF9A-441D-9378-F2EF2648F6D2}" type="pres">
      <dgm:prSet presAssocID="{DAF45459-4CE8-4FDC-864F-F6E42AE7DF41}" presName="node" presStyleLbl="node1" presStyleIdx="2" presStyleCnt="13" custScaleX="97536" custScaleY="106542">
        <dgm:presLayoutVars>
          <dgm:bulletEnabled val="1"/>
        </dgm:presLayoutVars>
      </dgm:prSet>
      <dgm:spPr/>
      <dgm:t>
        <a:bodyPr/>
        <a:lstStyle/>
        <a:p>
          <a:endParaRPr lang="en-US"/>
        </a:p>
      </dgm:t>
    </dgm:pt>
    <dgm:pt modelId="{3C407A75-21E8-4731-A558-9E4BEF4D65F2}" type="pres">
      <dgm:prSet presAssocID="{DAF45459-4CE8-4FDC-864F-F6E42AE7DF41}" presName="spNode" presStyleCnt="0"/>
      <dgm:spPr/>
    </dgm:pt>
    <dgm:pt modelId="{4CB01A52-0ED2-4C4E-9C55-998A2D0316DF}" type="pres">
      <dgm:prSet presAssocID="{88BACB49-E8AF-43CC-98D6-B4FD63DDEF82}" presName="sibTrans" presStyleLbl="sibTrans1D1" presStyleIdx="2" presStyleCnt="13" custScaleX="2000000" custScaleY="2000000"/>
      <dgm:spPr/>
      <dgm:t>
        <a:bodyPr/>
        <a:lstStyle/>
        <a:p>
          <a:endParaRPr lang="en-US"/>
        </a:p>
      </dgm:t>
    </dgm:pt>
    <dgm:pt modelId="{F31DFF76-9802-4A35-A082-5698217498E5}" type="pres">
      <dgm:prSet presAssocID="{2808CFCB-2BEC-4675-B8B1-A2E58B807C3F}" presName="node" presStyleLbl="node1" presStyleIdx="3" presStyleCnt="13" custScaleX="113972" custScaleY="106542">
        <dgm:presLayoutVars>
          <dgm:bulletEnabled val="1"/>
        </dgm:presLayoutVars>
      </dgm:prSet>
      <dgm:spPr/>
      <dgm:t>
        <a:bodyPr/>
        <a:lstStyle/>
        <a:p>
          <a:endParaRPr lang="en-US"/>
        </a:p>
      </dgm:t>
    </dgm:pt>
    <dgm:pt modelId="{13CFC9E5-4B30-47ED-9143-C1800AEA40AD}" type="pres">
      <dgm:prSet presAssocID="{2808CFCB-2BEC-4675-B8B1-A2E58B807C3F}" presName="spNode" presStyleCnt="0"/>
      <dgm:spPr/>
    </dgm:pt>
    <dgm:pt modelId="{03D04181-DF78-49AB-9792-065F5C4EE0A5}" type="pres">
      <dgm:prSet presAssocID="{183AAF60-BE04-41BD-B68F-673531ECCAFB}" presName="sibTrans" presStyleLbl="sibTrans1D1" presStyleIdx="3" presStyleCnt="13" custScaleX="2000000" custScaleY="2000000"/>
      <dgm:spPr/>
      <dgm:t>
        <a:bodyPr/>
        <a:lstStyle/>
        <a:p>
          <a:endParaRPr lang="en-US"/>
        </a:p>
      </dgm:t>
    </dgm:pt>
    <dgm:pt modelId="{D78CE1F3-6F5A-4A3B-86ED-9D14B1C7563D}" type="pres">
      <dgm:prSet presAssocID="{9164064E-D4A2-426B-8CCE-2DDE3D260FF6}" presName="node" presStyleLbl="node1" presStyleIdx="4" presStyleCnt="13" custScaleX="150566" custScaleY="128587">
        <dgm:presLayoutVars>
          <dgm:bulletEnabled val="1"/>
        </dgm:presLayoutVars>
      </dgm:prSet>
      <dgm:spPr/>
      <dgm:t>
        <a:bodyPr/>
        <a:lstStyle/>
        <a:p>
          <a:endParaRPr lang="en-US"/>
        </a:p>
      </dgm:t>
    </dgm:pt>
    <dgm:pt modelId="{DBDA108F-DE44-4CA1-AA38-04148AC40ECD}" type="pres">
      <dgm:prSet presAssocID="{9164064E-D4A2-426B-8CCE-2DDE3D260FF6}" presName="spNode" presStyleCnt="0"/>
      <dgm:spPr/>
    </dgm:pt>
    <dgm:pt modelId="{75F695B6-AEBF-4FEC-94E5-4E05BC789E98}" type="pres">
      <dgm:prSet presAssocID="{09768929-A3CA-4262-861A-38FB78632FAD}" presName="sibTrans" presStyleLbl="sibTrans1D1" presStyleIdx="4" presStyleCnt="13" custScaleX="2000000" custScaleY="2000000"/>
      <dgm:spPr/>
      <dgm:t>
        <a:bodyPr/>
        <a:lstStyle/>
        <a:p>
          <a:endParaRPr lang="en-US"/>
        </a:p>
      </dgm:t>
    </dgm:pt>
    <dgm:pt modelId="{A199379B-FBDF-47EF-A4CE-5673FDCA0E65}" type="pres">
      <dgm:prSet presAssocID="{56487114-A162-4225-BDCD-9830BC0285C1}" presName="node" presStyleLbl="node1" presStyleIdx="5" presStyleCnt="13" custScaleX="132577" custScaleY="106542">
        <dgm:presLayoutVars>
          <dgm:bulletEnabled val="1"/>
        </dgm:presLayoutVars>
      </dgm:prSet>
      <dgm:spPr/>
      <dgm:t>
        <a:bodyPr/>
        <a:lstStyle/>
        <a:p>
          <a:endParaRPr lang="en-US"/>
        </a:p>
      </dgm:t>
    </dgm:pt>
    <dgm:pt modelId="{2E59893A-0772-4CDA-BA7B-B51043CC0D2A}" type="pres">
      <dgm:prSet presAssocID="{56487114-A162-4225-BDCD-9830BC0285C1}" presName="spNode" presStyleCnt="0"/>
      <dgm:spPr/>
    </dgm:pt>
    <dgm:pt modelId="{395B36AF-D9AA-465E-A30B-809D3513758F}" type="pres">
      <dgm:prSet presAssocID="{EA2C44EC-8DF9-4240-8433-F130FF0DAC47}" presName="sibTrans" presStyleLbl="sibTrans1D1" presStyleIdx="5" presStyleCnt="13" custScaleX="2000000" custScaleY="2000000"/>
      <dgm:spPr/>
      <dgm:t>
        <a:bodyPr/>
        <a:lstStyle/>
        <a:p>
          <a:endParaRPr lang="en-US"/>
        </a:p>
      </dgm:t>
    </dgm:pt>
    <dgm:pt modelId="{20D8598F-4C5D-4C10-8BEE-807C1AA74F12}" type="pres">
      <dgm:prSet presAssocID="{DB4DEB6D-0268-40C3-B8F9-B9A710219D8A}" presName="node" presStyleLbl="node1" presStyleIdx="6" presStyleCnt="13">
        <dgm:presLayoutVars>
          <dgm:bulletEnabled val="1"/>
        </dgm:presLayoutVars>
      </dgm:prSet>
      <dgm:spPr/>
      <dgm:t>
        <a:bodyPr/>
        <a:lstStyle/>
        <a:p>
          <a:endParaRPr lang="en-US"/>
        </a:p>
      </dgm:t>
    </dgm:pt>
    <dgm:pt modelId="{C07DDD42-9C9E-43BD-8A60-7BEB4B9D4433}" type="pres">
      <dgm:prSet presAssocID="{DB4DEB6D-0268-40C3-B8F9-B9A710219D8A}" presName="spNode" presStyleCnt="0"/>
      <dgm:spPr/>
    </dgm:pt>
    <dgm:pt modelId="{CEDD9A49-3C13-4130-9646-F8EDF3F98800}" type="pres">
      <dgm:prSet presAssocID="{F15CFC56-DB8A-48B2-92CA-71BD20605669}" presName="sibTrans" presStyleLbl="sibTrans1D1" presStyleIdx="6" presStyleCnt="13" custScaleX="2000000" custScaleY="2000000"/>
      <dgm:spPr/>
      <dgm:t>
        <a:bodyPr/>
        <a:lstStyle/>
        <a:p>
          <a:endParaRPr lang="en-US"/>
        </a:p>
      </dgm:t>
    </dgm:pt>
    <dgm:pt modelId="{C2FD512B-A728-4E31-97C1-A14591CB5AE3}" type="pres">
      <dgm:prSet presAssocID="{CDA7B1EE-EF92-4530-B4FF-9F769AC45584}" presName="node" presStyleLbl="node1" presStyleIdx="7" presStyleCnt="13" custScaleX="152280" custScaleY="106542">
        <dgm:presLayoutVars>
          <dgm:bulletEnabled val="1"/>
        </dgm:presLayoutVars>
      </dgm:prSet>
      <dgm:spPr/>
      <dgm:t>
        <a:bodyPr/>
        <a:lstStyle/>
        <a:p>
          <a:endParaRPr lang="en-US"/>
        </a:p>
      </dgm:t>
    </dgm:pt>
    <dgm:pt modelId="{C3E8869A-A46F-4468-B336-7C55F73EB0C4}" type="pres">
      <dgm:prSet presAssocID="{CDA7B1EE-EF92-4530-B4FF-9F769AC45584}" presName="spNode" presStyleCnt="0"/>
      <dgm:spPr/>
    </dgm:pt>
    <dgm:pt modelId="{3998C3E4-0404-4510-BAA3-DE96741529AF}" type="pres">
      <dgm:prSet presAssocID="{4449D291-6F32-4687-81A4-E7BE498D40FE}" presName="sibTrans" presStyleLbl="sibTrans1D1" presStyleIdx="7" presStyleCnt="13" custScaleX="2000000" custScaleY="2000000"/>
      <dgm:spPr/>
      <dgm:t>
        <a:bodyPr/>
        <a:lstStyle/>
        <a:p>
          <a:endParaRPr lang="en-US"/>
        </a:p>
      </dgm:t>
    </dgm:pt>
    <dgm:pt modelId="{329B9F92-8A6F-429B-9F0F-2571183E0F21}" type="pres">
      <dgm:prSet presAssocID="{93D3F78D-6147-4861-843B-7339F064CA20}" presName="node" presStyleLbl="node1" presStyleIdx="8" presStyleCnt="13" custScaleX="150866" custScaleY="120394">
        <dgm:presLayoutVars>
          <dgm:bulletEnabled val="1"/>
        </dgm:presLayoutVars>
      </dgm:prSet>
      <dgm:spPr/>
      <dgm:t>
        <a:bodyPr/>
        <a:lstStyle/>
        <a:p>
          <a:endParaRPr lang="en-US"/>
        </a:p>
      </dgm:t>
    </dgm:pt>
    <dgm:pt modelId="{EDD8A7D1-C07C-4CBA-A173-E5A6CF1DBE27}" type="pres">
      <dgm:prSet presAssocID="{93D3F78D-6147-4861-843B-7339F064CA20}" presName="spNode" presStyleCnt="0"/>
      <dgm:spPr/>
    </dgm:pt>
    <dgm:pt modelId="{53CDC06A-4838-45C1-BFAA-7AF0ECFFD8E6}" type="pres">
      <dgm:prSet presAssocID="{1F8B003B-06FD-460E-8D49-B039F4BBAAA1}" presName="sibTrans" presStyleLbl="sibTrans1D1" presStyleIdx="8" presStyleCnt="13" custScaleX="2000000" custScaleY="2000000"/>
      <dgm:spPr/>
      <dgm:t>
        <a:bodyPr/>
        <a:lstStyle/>
        <a:p>
          <a:endParaRPr lang="en-US"/>
        </a:p>
      </dgm:t>
    </dgm:pt>
    <dgm:pt modelId="{5681FE81-CFD3-4694-A4E8-CE23552EA12A}" type="pres">
      <dgm:prSet presAssocID="{FA6E8115-8F88-41DA-9CC9-2D5FDE7A6033}" presName="node" presStyleLbl="node1" presStyleIdx="9" presStyleCnt="13" custScaleX="150866" custScaleY="120394">
        <dgm:presLayoutVars>
          <dgm:bulletEnabled val="1"/>
        </dgm:presLayoutVars>
      </dgm:prSet>
      <dgm:spPr/>
      <dgm:t>
        <a:bodyPr/>
        <a:lstStyle/>
        <a:p>
          <a:endParaRPr lang="en-US"/>
        </a:p>
      </dgm:t>
    </dgm:pt>
    <dgm:pt modelId="{0880BD9F-0A3E-4024-9E78-5CC2936C2503}" type="pres">
      <dgm:prSet presAssocID="{FA6E8115-8F88-41DA-9CC9-2D5FDE7A6033}" presName="spNode" presStyleCnt="0"/>
      <dgm:spPr/>
    </dgm:pt>
    <dgm:pt modelId="{D38EC293-7E30-490D-92A7-AB1457C0FF4A}" type="pres">
      <dgm:prSet presAssocID="{BD039836-C178-47DB-97A1-262100F280E3}" presName="sibTrans" presStyleLbl="sibTrans1D1" presStyleIdx="9" presStyleCnt="13" custScaleX="2000000" custScaleY="2000000"/>
      <dgm:spPr/>
      <dgm:t>
        <a:bodyPr/>
        <a:lstStyle/>
        <a:p>
          <a:endParaRPr lang="en-US"/>
        </a:p>
      </dgm:t>
    </dgm:pt>
    <dgm:pt modelId="{8D2A3EC2-B208-4ACB-94A1-1ECC388EB63D}" type="pres">
      <dgm:prSet presAssocID="{60C88F84-9A8E-44B3-9D58-E635989BD8E2}" presName="node" presStyleLbl="node1" presStyleIdx="10" presStyleCnt="13" custScaleX="150866" custScaleY="120394">
        <dgm:presLayoutVars>
          <dgm:bulletEnabled val="1"/>
        </dgm:presLayoutVars>
      </dgm:prSet>
      <dgm:spPr/>
      <dgm:t>
        <a:bodyPr/>
        <a:lstStyle/>
        <a:p>
          <a:endParaRPr lang="en-US"/>
        </a:p>
      </dgm:t>
    </dgm:pt>
    <dgm:pt modelId="{4C3F628C-A589-4128-94F9-FA497E392487}" type="pres">
      <dgm:prSet presAssocID="{60C88F84-9A8E-44B3-9D58-E635989BD8E2}" presName="spNode" presStyleCnt="0"/>
      <dgm:spPr/>
    </dgm:pt>
    <dgm:pt modelId="{ECBE12BF-875A-4430-9DB3-B0DD5FF3CA8E}" type="pres">
      <dgm:prSet presAssocID="{F1B07AE8-A837-443E-B694-84AE3FFCF641}" presName="sibTrans" presStyleLbl="sibTrans1D1" presStyleIdx="10" presStyleCnt="13" custScaleX="2000000" custScaleY="2000000"/>
      <dgm:spPr/>
      <dgm:t>
        <a:bodyPr/>
        <a:lstStyle/>
        <a:p>
          <a:endParaRPr lang="en-US"/>
        </a:p>
      </dgm:t>
    </dgm:pt>
    <dgm:pt modelId="{56B454F9-573F-4810-AF7C-6DCFF30FFD74}" type="pres">
      <dgm:prSet presAssocID="{2AD68049-D22E-4EDB-86BF-7BB764052B70}" presName="node" presStyleLbl="node1" presStyleIdx="11" presStyleCnt="13" custScaleX="131804" custScaleY="102108">
        <dgm:presLayoutVars>
          <dgm:bulletEnabled val="1"/>
        </dgm:presLayoutVars>
      </dgm:prSet>
      <dgm:spPr/>
      <dgm:t>
        <a:bodyPr/>
        <a:lstStyle/>
        <a:p>
          <a:endParaRPr lang="en-US"/>
        </a:p>
      </dgm:t>
    </dgm:pt>
    <dgm:pt modelId="{91FB859C-DF03-4D8A-B877-8BA79A48F1DE}" type="pres">
      <dgm:prSet presAssocID="{2AD68049-D22E-4EDB-86BF-7BB764052B70}" presName="spNode" presStyleCnt="0"/>
      <dgm:spPr/>
    </dgm:pt>
    <dgm:pt modelId="{DDE52071-9717-4DC4-943E-9BFBE09645C6}" type="pres">
      <dgm:prSet presAssocID="{43D7B0CD-A8E7-4069-B828-30B59CCE29C8}" presName="sibTrans" presStyleLbl="sibTrans1D1" presStyleIdx="11" presStyleCnt="13" custScaleX="2000000" custScaleY="2000000"/>
      <dgm:spPr/>
      <dgm:t>
        <a:bodyPr/>
        <a:lstStyle/>
        <a:p>
          <a:endParaRPr lang="en-US"/>
        </a:p>
      </dgm:t>
    </dgm:pt>
    <dgm:pt modelId="{CCFDAB51-2887-9941-9267-B6CB7F778D57}" type="pres">
      <dgm:prSet presAssocID="{50FFD8D3-CA0F-404B-985D-561C1BAC9743}" presName="node" presStyleLbl="node1" presStyleIdx="12" presStyleCnt="13">
        <dgm:presLayoutVars>
          <dgm:bulletEnabled val="1"/>
        </dgm:presLayoutVars>
      </dgm:prSet>
      <dgm:spPr/>
      <dgm:t>
        <a:bodyPr/>
        <a:lstStyle/>
        <a:p>
          <a:endParaRPr lang="en-US"/>
        </a:p>
      </dgm:t>
    </dgm:pt>
    <dgm:pt modelId="{EC79928E-DD1C-3A48-8E34-1F80540021A8}" type="pres">
      <dgm:prSet presAssocID="{50FFD8D3-CA0F-404B-985D-561C1BAC9743}" presName="spNode" presStyleCnt="0"/>
      <dgm:spPr/>
    </dgm:pt>
    <dgm:pt modelId="{781756C7-3968-C946-A812-095D1CFD059E}" type="pres">
      <dgm:prSet presAssocID="{0A463474-E8AB-824E-9A96-79515783A0D8}" presName="sibTrans" presStyleLbl="sibTrans1D1" presStyleIdx="12" presStyleCnt="13"/>
      <dgm:spPr/>
      <dgm:t>
        <a:bodyPr/>
        <a:lstStyle/>
        <a:p>
          <a:endParaRPr lang="en-US"/>
        </a:p>
      </dgm:t>
    </dgm:pt>
  </dgm:ptLst>
  <dgm:cxnLst>
    <dgm:cxn modelId="{035F3712-144F-4CF5-A7ED-09C4E0460D0C}" srcId="{DE076A9C-C7E2-45A1-96A2-D0BD4BC78F57}" destId="{93D3F78D-6147-4861-843B-7339F064CA20}" srcOrd="8" destOrd="0" parTransId="{CE339DE1-C9BF-4E68-BF38-7E5AC06B254F}" sibTransId="{1F8B003B-06FD-460E-8D49-B039F4BBAAA1}"/>
    <dgm:cxn modelId="{0A89CCD9-C68E-4407-B37C-B130ADBB107F}" type="presOf" srcId="{0A463474-E8AB-824E-9A96-79515783A0D8}" destId="{781756C7-3968-C946-A812-095D1CFD059E}" srcOrd="0" destOrd="0" presId="urn:microsoft.com/office/officeart/2005/8/layout/cycle6"/>
    <dgm:cxn modelId="{0027C4D9-92F8-467E-9D5E-11DB3F9A7B41}" type="presOf" srcId="{183AAF60-BE04-41BD-B68F-673531ECCAFB}" destId="{03D04181-DF78-49AB-9792-065F5C4EE0A5}" srcOrd="0" destOrd="0" presId="urn:microsoft.com/office/officeart/2005/8/layout/cycle6"/>
    <dgm:cxn modelId="{3755926B-DB46-4DA8-8C74-9E675A7B4E22}" type="presOf" srcId="{4449D291-6F32-4687-81A4-E7BE498D40FE}" destId="{3998C3E4-0404-4510-BAA3-DE96741529AF}" srcOrd="0" destOrd="0" presId="urn:microsoft.com/office/officeart/2005/8/layout/cycle6"/>
    <dgm:cxn modelId="{B4302C0B-0EFB-4911-AA90-3F67FCCD4E09}" type="presOf" srcId="{1577362E-9B4D-495A-9E95-623790AD7261}" destId="{C91182DF-1F60-499B-872B-B86611077C83}" srcOrd="0" destOrd="0" presId="urn:microsoft.com/office/officeart/2005/8/layout/cycle6"/>
    <dgm:cxn modelId="{00AE07BC-D015-48A1-9BEB-02EA6310686F}" type="presOf" srcId="{60C88F84-9A8E-44B3-9D58-E635989BD8E2}" destId="{8D2A3EC2-B208-4ACB-94A1-1ECC388EB63D}" srcOrd="0" destOrd="0" presId="urn:microsoft.com/office/officeart/2005/8/layout/cycle6"/>
    <dgm:cxn modelId="{A4E927F9-04B7-4B4C-929C-2FE4DC714EE9}" type="presOf" srcId="{56487114-A162-4225-BDCD-9830BC0285C1}" destId="{A199379B-FBDF-47EF-A4CE-5673FDCA0E65}" srcOrd="0" destOrd="0" presId="urn:microsoft.com/office/officeart/2005/8/layout/cycle6"/>
    <dgm:cxn modelId="{CAEB4264-EE5D-4475-8E98-651329386510}" srcId="{DE076A9C-C7E2-45A1-96A2-D0BD4BC78F57}" destId="{B49826EE-B1CE-4428-8047-B8B8A2CDE75C}" srcOrd="0" destOrd="0" parTransId="{A068A604-4E14-41A8-A919-0A58D927911C}" sibTransId="{1577362E-9B4D-495A-9E95-623790AD7261}"/>
    <dgm:cxn modelId="{F47883CE-000A-4AF9-96B4-E8AF4BD0A5C5}" type="presOf" srcId="{B49826EE-B1CE-4428-8047-B8B8A2CDE75C}" destId="{67E0B42D-E22F-4AE5-9080-34CEAB21C0F7}" srcOrd="0" destOrd="0" presId="urn:microsoft.com/office/officeart/2005/8/layout/cycle6"/>
    <dgm:cxn modelId="{5E955580-4887-4518-BA35-35C0CD2A3A7A}" type="presOf" srcId="{E1ADACAA-39DB-4435-A1CC-C23F4635119B}" destId="{7A7B110E-7BCA-4A59-B201-A7A364C4B1A4}" srcOrd="0" destOrd="0" presId="urn:microsoft.com/office/officeart/2005/8/layout/cycle6"/>
    <dgm:cxn modelId="{8D4A374A-E83A-4D5B-8932-0D73B0280E02}" srcId="{DE076A9C-C7E2-45A1-96A2-D0BD4BC78F57}" destId="{9164064E-D4A2-426B-8CCE-2DDE3D260FF6}" srcOrd="4" destOrd="0" parTransId="{501AC2AF-90F1-4F39-9595-74312F3918A8}" sibTransId="{09768929-A3CA-4262-861A-38FB78632FAD}"/>
    <dgm:cxn modelId="{54A87747-491D-4844-8E4E-04B13CB36D19}" type="presOf" srcId="{88BACB49-E8AF-43CC-98D6-B4FD63DDEF82}" destId="{4CB01A52-0ED2-4C4E-9C55-998A2D0316DF}" srcOrd="0" destOrd="0" presId="urn:microsoft.com/office/officeart/2005/8/layout/cycle6"/>
    <dgm:cxn modelId="{A7771646-74E0-4F13-A51B-6438D98DD248}" type="presOf" srcId="{1F8B003B-06FD-460E-8D49-B039F4BBAAA1}" destId="{53CDC06A-4838-45C1-BFAA-7AF0ECFFD8E6}" srcOrd="0" destOrd="0" presId="urn:microsoft.com/office/officeart/2005/8/layout/cycle6"/>
    <dgm:cxn modelId="{6097B994-BF5D-4B90-BB4D-EDF7EF0E93C6}" type="presOf" srcId="{9164064E-D4A2-426B-8CCE-2DDE3D260FF6}" destId="{D78CE1F3-6F5A-4A3B-86ED-9D14B1C7563D}" srcOrd="0" destOrd="0" presId="urn:microsoft.com/office/officeart/2005/8/layout/cycle6"/>
    <dgm:cxn modelId="{8BE422EA-D443-4DDF-B5D0-F27D28B75C47}" type="presOf" srcId="{DB4DEB6D-0268-40C3-B8F9-B9A710219D8A}" destId="{20D8598F-4C5D-4C10-8BEE-807C1AA74F12}" srcOrd="0" destOrd="0" presId="urn:microsoft.com/office/officeart/2005/8/layout/cycle6"/>
    <dgm:cxn modelId="{92888BC1-073F-44A1-9505-07BA9BC34D8C}" type="presOf" srcId="{50FFD8D3-CA0F-404B-985D-561C1BAC9743}" destId="{CCFDAB51-2887-9941-9267-B6CB7F778D57}" srcOrd="0" destOrd="0" presId="urn:microsoft.com/office/officeart/2005/8/layout/cycle6"/>
    <dgm:cxn modelId="{A8EF43F0-7C84-41A1-9107-13A200ECDCE7}" type="presOf" srcId="{2808CFCB-2BEC-4675-B8B1-A2E58B807C3F}" destId="{F31DFF76-9802-4A35-A082-5698217498E5}" srcOrd="0" destOrd="0" presId="urn:microsoft.com/office/officeart/2005/8/layout/cycle6"/>
    <dgm:cxn modelId="{ABCB7E46-F9BA-4BD5-BB12-7544C4C22621}" type="presOf" srcId="{DE076A9C-C7E2-45A1-96A2-D0BD4BC78F57}" destId="{AE1DA577-8329-4E71-B33C-0B9EAB5CB081}" srcOrd="0" destOrd="0" presId="urn:microsoft.com/office/officeart/2005/8/layout/cycle6"/>
    <dgm:cxn modelId="{E9587980-F0CB-4933-AD77-6BE717AA748E}" type="presOf" srcId="{EA2C44EC-8DF9-4240-8433-F130FF0DAC47}" destId="{395B36AF-D9AA-465E-A30B-809D3513758F}" srcOrd="0" destOrd="0" presId="urn:microsoft.com/office/officeart/2005/8/layout/cycle6"/>
    <dgm:cxn modelId="{E8002A2D-12BE-4028-9455-56CD602F53EF}" srcId="{DE076A9C-C7E2-45A1-96A2-D0BD4BC78F57}" destId="{CDA7B1EE-EF92-4530-B4FF-9F769AC45584}" srcOrd="7" destOrd="0" parTransId="{D6AD06B4-709A-4304-9E49-1D67EB863B3A}" sibTransId="{4449D291-6F32-4687-81A4-E7BE498D40FE}"/>
    <dgm:cxn modelId="{50AF9387-FB73-42B2-8CD2-D22937A20DBE}" srcId="{DE076A9C-C7E2-45A1-96A2-D0BD4BC78F57}" destId="{60C88F84-9A8E-44B3-9D58-E635989BD8E2}" srcOrd="10" destOrd="0" parTransId="{E732B4C5-9349-4C1A-997B-262DC71A6ABB}" sibTransId="{F1B07AE8-A837-443E-B694-84AE3FFCF641}"/>
    <dgm:cxn modelId="{F570CC0B-101E-C243-9C77-12EDB66CE9B2}" srcId="{DE076A9C-C7E2-45A1-96A2-D0BD4BC78F57}" destId="{50FFD8D3-CA0F-404B-985D-561C1BAC9743}" srcOrd="12" destOrd="0" parTransId="{D0EB8BAB-D44C-B04A-85EC-24883AC03A5A}" sibTransId="{0A463474-E8AB-824E-9A96-79515783A0D8}"/>
    <dgm:cxn modelId="{B3D0A41E-6FEA-433A-AFAC-E9EB361743DC}" srcId="{DE076A9C-C7E2-45A1-96A2-D0BD4BC78F57}" destId="{FA6E8115-8F88-41DA-9CC9-2D5FDE7A6033}" srcOrd="9" destOrd="0" parTransId="{AC3BEB6E-BCF4-4129-A7E8-3D3A65FCA991}" sibTransId="{BD039836-C178-47DB-97A1-262100F280E3}"/>
    <dgm:cxn modelId="{3CAD0CDC-DDCF-4D71-A50B-8ED36F896B2C}" srcId="{DE076A9C-C7E2-45A1-96A2-D0BD4BC78F57}" destId="{2AD68049-D22E-4EDB-86BF-7BB764052B70}" srcOrd="11" destOrd="0" parTransId="{E766ED83-AC0F-4E09-A2AA-E3E66FA1C6B1}" sibTransId="{43D7B0CD-A8E7-4069-B828-30B59CCE29C8}"/>
    <dgm:cxn modelId="{693F74BF-D856-412A-ADC4-40F56FB16B91}" type="presOf" srcId="{CDA7B1EE-EF92-4530-B4FF-9F769AC45584}" destId="{C2FD512B-A728-4E31-97C1-A14591CB5AE3}" srcOrd="0" destOrd="0" presId="urn:microsoft.com/office/officeart/2005/8/layout/cycle6"/>
    <dgm:cxn modelId="{A979F761-E75B-4EA1-904A-330683483332}" srcId="{DE076A9C-C7E2-45A1-96A2-D0BD4BC78F57}" destId="{DB4DEB6D-0268-40C3-B8F9-B9A710219D8A}" srcOrd="6" destOrd="0" parTransId="{C849ADCA-AD0D-473E-91D7-18B62BF07FEB}" sibTransId="{F15CFC56-DB8A-48B2-92CA-71BD20605669}"/>
    <dgm:cxn modelId="{1CECA660-F9BC-486F-8F95-DDAD57C8AB4F}" type="presOf" srcId="{43D7B0CD-A8E7-4069-B828-30B59CCE29C8}" destId="{DDE52071-9717-4DC4-943E-9BFBE09645C6}" srcOrd="0" destOrd="0" presId="urn:microsoft.com/office/officeart/2005/8/layout/cycle6"/>
    <dgm:cxn modelId="{74A51D60-1422-47DF-830F-18419788A57E}" type="presOf" srcId="{2D80872A-C7E2-4D8F-9049-9824238A7B5E}" destId="{C11830C0-814E-424F-B46A-79791141DB7C}" srcOrd="0" destOrd="0" presId="urn:microsoft.com/office/officeart/2005/8/layout/cycle6"/>
    <dgm:cxn modelId="{CFBBEFBD-A72F-4000-A5AA-5ED9F34F0123}" type="presOf" srcId="{DAF45459-4CE8-4FDC-864F-F6E42AE7DF41}" destId="{C4F9C1B4-AF9A-441D-9378-F2EF2648F6D2}" srcOrd="0" destOrd="0" presId="urn:microsoft.com/office/officeart/2005/8/layout/cycle6"/>
    <dgm:cxn modelId="{4D00E027-CC0E-49B3-8720-93C1BDB3D0DF}" srcId="{DE076A9C-C7E2-45A1-96A2-D0BD4BC78F57}" destId="{DAF45459-4CE8-4FDC-864F-F6E42AE7DF41}" srcOrd="2" destOrd="0" parTransId="{2E91F4E9-1EF4-4319-8975-6D2F5567651D}" sibTransId="{88BACB49-E8AF-43CC-98D6-B4FD63DDEF82}"/>
    <dgm:cxn modelId="{9204F394-C602-43B3-A767-39D8AD7DC758}" type="presOf" srcId="{2AD68049-D22E-4EDB-86BF-7BB764052B70}" destId="{56B454F9-573F-4810-AF7C-6DCFF30FFD74}" srcOrd="0" destOrd="0" presId="urn:microsoft.com/office/officeart/2005/8/layout/cycle6"/>
    <dgm:cxn modelId="{9FD99CE4-223E-4671-AC6B-4AF3411FA1C7}" srcId="{DE076A9C-C7E2-45A1-96A2-D0BD4BC78F57}" destId="{2808CFCB-2BEC-4675-B8B1-A2E58B807C3F}" srcOrd="3" destOrd="0" parTransId="{88D9A961-22BB-4D24-8E96-980B6E07A121}" sibTransId="{183AAF60-BE04-41BD-B68F-673531ECCAFB}"/>
    <dgm:cxn modelId="{AAF92650-ED9C-4D10-934B-B1CBD6DC8270}" type="presOf" srcId="{BD039836-C178-47DB-97A1-262100F280E3}" destId="{D38EC293-7E30-490D-92A7-AB1457C0FF4A}" srcOrd="0" destOrd="0" presId="urn:microsoft.com/office/officeart/2005/8/layout/cycle6"/>
    <dgm:cxn modelId="{B32DDC52-E553-45B2-B8E2-C0AEB827867D}" type="presOf" srcId="{F15CFC56-DB8A-48B2-92CA-71BD20605669}" destId="{CEDD9A49-3C13-4130-9646-F8EDF3F98800}" srcOrd="0" destOrd="0" presId="urn:microsoft.com/office/officeart/2005/8/layout/cycle6"/>
    <dgm:cxn modelId="{9B455DD3-9FA6-48F0-A9B9-286EFC4D8926}" srcId="{DE076A9C-C7E2-45A1-96A2-D0BD4BC78F57}" destId="{E1ADACAA-39DB-4435-A1CC-C23F4635119B}" srcOrd="1" destOrd="0" parTransId="{E3824DC4-73D0-46FA-A202-E72D7EECB8A3}" sibTransId="{2D80872A-C7E2-4D8F-9049-9824238A7B5E}"/>
    <dgm:cxn modelId="{DEA30FDE-1990-49A0-A7A6-89CED0B85FC7}" type="presOf" srcId="{09768929-A3CA-4262-861A-38FB78632FAD}" destId="{75F695B6-AEBF-4FEC-94E5-4E05BC789E98}" srcOrd="0" destOrd="0" presId="urn:microsoft.com/office/officeart/2005/8/layout/cycle6"/>
    <dgm:cxn modelId="{40806FD3-023B-46FB-A451-170449EF139D}" type="presOf" srcId="{93D3F78D-6147-4861-843B-7339F064CA20}" destId="{329B9F92-8A6F-429B-9F0F-2571183E0F21}" srcOrd="0" destOrd="0" presId="urn:microsoft.com/office/officeart/2005/8/layout/cycle6"/>
    <dgm:cxn modelId="{52803001-E3D3-4E3B-A0E5-D0FCDA19BF8E}" type="presOf" srcId="{F1B07AE8-A837-443E-B694-84AE3FFCF641}" destId="{ECBE12BF-875A-4430-9DB3-B0DD5FF3CA8E}" srcOrd="0" destOrd="0" presId="urn:microsoft.com/office/officeart/2005/8/layout/cycle6"/>
    <dgm:cxn modelId="{B346F142-F635-475E-8557-906F811BFB73}" type="presOf" srcId="{FA6E8115-8F88-41DA-9CC9-2D5FDE7A6033}" destId="{5681FE81-CFD3-4694-A4E8-CE23552EA12A}" srcOrd="0" destOrd="0" presId="urn:microsoft.com/office/officeart/2005/8/layout/cycle6"/>
    <dgm:cxn modelId="{3F7033A3-4B07-47DE-9122-FC3BBD458B99}" srcId="{DE076A9C-C7E2-45A1-96A2-D0BD4BC78F57}" destId="{56487114-A162-4225-BDCD-9830BC0285C1}" srcOrd="5" destOrd="0" parTransId="{71FAADC9-7B1A-4CEC-82AB-CB22E06FF051}" sibTransId="{EA2C44EC-8DF9-4240-8433-F130FF0DAC47}"/>
    <dgm:cxn modelId="{6285EAFF-AD21-4D33-BE9E-103F7BAE9477}" type="presParOf" srcId="{AE1DA577-8329-4E71-B33C-0B9EAB5CB081}" destId="{67E0B42D-E22F-4AE5-9080-34CEAB21C0F7}" srcOrd="0" destOrd="0" presId="urn:microsoft.com/office/officeart/2005/8/layout/cycle6"/>
    <dgm:cxn modelId="{8BD2C329-B851-448C-878A-D47E46606047}" type="presParOf" srcId="{AE1DA577-8329-4E71-B33C-0B9EAB5CB081}" destId="{610A20DC-80B2-4BCA-917C-B97513938188}" srcOrd="1" destOrd="0" presId="urn:microsoft.com/office/officeart/2005/8/layout/cycle6"/>
    <dgm:cxn modelId="{F0000704-689B-4C06-B61C-C55D6771A020}" type="presParOf" srcId="{AE1DA577-8329-4E71-B33C-0B9EAB5CB081}" destId="{C91182DF-1F60-499B-872B-B86611077C83}" srcOrd="2" destOrd="0" presId="urn:microsoft.com/office/officeart/2005/8/layout/cycle6"/>
    <dgm:cxn modelId="{580EE840-A825-42A3-A638-D376EB813C99}" type="presParOf" srcId="{AE1DA577-8329-4E71-B33C-0B9EAB5CB081}" destId="{7A7B110E-7BCA-4A59-B201-A7A364C4B1A4}" srcOrd="3" destOrd="0" presId="urn:microsoft.com/office/officeart/2005/8/layout/cycle6"/>
    <dgm:cxn modelId="{2B564C45-726C-439B-976A-56AA2858C789}" type="presParOf" srcId="{AE1DA577-8329-4E71-B33C-0B9EAB5CB081}" destId="{A68461A9-7607-4DE6-A0E5-38A8480EBB14}" srcOrd="4" destOrd="0" presId="urn:microsoft.com/office/officeart/2005/8/layout/cycle6"/>
    <dgm:cxn modelId="{CFBABF08-EDDB-45AC-981E-522B0DE04241}" type="presParOf" srcId="{AE1DA577-8329-4E71-B33C-0B9EAB5CB081}" destId="{C11830C0-814E-424F-B46A-79791141DB7C}" srcOrd="5" destOrd="0" presId="urn:microsoft.com/office/officeart/2005/8/layout/cycle6"/>
    <dgm:cxn modelId="{B6872AEF-98FD-487F-BEE0-A4ED3D2CFF53}" type="presParOf" srcId="{AE1DA577-8329-4E71-B33C-0B9EAB5CB081}" destId="{C4F9C1B4-AF9A-441D-9378-F2EF2648F6D2}" srcOrd="6" destOrd="0" presId="urn:microsoft.com/office/officeart/2005/8/layout/cycle6"/>
    <dgm:cxn modelId="{8435A5E5-C25A-4D10-8E13-25E21F976DBC}" type="presParOf" srcId="{AE1DA577-8329-4E71-B33C-0B9EAB5CB081}" destId="{3C407A75-21E8-4731-A558-9E4BEF4D65F2}" srcOrd="7" destOrd="0" presId="urn:microsoft.com/office/officeart/2005/8/layout/cycle6"/>
    <dgm:cxn modelId="{361E80C1-F42A-4E07-8DED-58B6D9479BD8}" type="presParOf" srcId="{AE1DA577-8329-4E71-B33C-0B9EAB5CB081}" destId="{4CB01A52-0ED2-4C4E-9C55-998A2D0316DF}" srcOrd="8" destOrd="0" presId="urn:microsoft.com/office/officeart/2005/8/layout/cycle6"/>
    <dgm:cxn modelId="{E710632B-918F-407A-8AAF-CF6C5D7C6F03}" type="presParOf" srcId="{AE1DA577-8329-4E71-B33C-0B9EAB5CB081}" destId="{F31DFF76-9802-4A35-A082-5698217498E5}" srcOrd="9" destOrd="0" presId="urn:microsoft.com/office/officeart/2005/8/layout/cycle6"/>
    <dgm:cxn modelId="{C3F24A63-70F5-477B-A1FD-BA133468643A}" type="presParOf" srcId="{AE1DA577-8329-4E71-B33C-0B9EAB5CB081}" destId="{13CFC9E5-4B30-47ED-9143-C1800AEA40AD}" srcOrd="10" destOrd="0" presId="urn:microsoft.com/office/officeart/2005/8/layout/cycle6"/>
    <dgm:cxn modelId="{FF8FAA1A-27CA-4545-A50D-6A5B9F1FCBE6}" type="presParOf" srcId="{AE1DA577-8329-4E71-B33C-0B9EAB5CB081}" destId="{03D04181-DF78-49AB-9792-065F5C4EE0A5}" srcOrd="11" destOrd="0" presId="urn:microsoft.com/office/officeart/2005/8/layout/cycle6"/>
    <dgm:cxn modelId="{78E9A690-4A40-48E2-B198-E5269CFBF78D}" type="presParOf" srcId="{AE1DA577-8329-4E71-B33C-0B9EAB5CB081}" destId="{D78CE1F3-6F5A-4A3B-86ED-9D14B1C7563D}" srcOrd="12" destOrd="0" presId="urn:microsoft.com/office/officeart/2005/8/layout/cycle6"/>
    <dgm:cxn modelId="{076B07EF-4047-44D3-982E-C42E59CFBBA9}" type="presParOf" srcId="{AE1DA577-8329-4E71-B33C-0B9EAB5CB081}" destId="{DBDA108F-DE44-4CA1-AA38-04148AC40ECD}" srcOrd="13" destOrd="0" presId="urn:microsoft.com/office/officeart/2005/8/layout/cycle6"/>
    <dgm:cxn modelId="{525168B7-1E59-4E63-9ED5-A12685BEA4BF}" type="presParOf" srcId="{AE1DA577-8329-4E71-B33C-0B9EAB5CB081}" destId="{75F695B6-AEBF-4FEC-94E5-4E05BC789E98}" srcOrd="14" destOrd="0" presId="urn:microsoft.com/office/officeart/2005/8/layout/cycle6"/>
    <dgm:cxn modelId="{4C45CE3A-2ABA-4AE4-AC55-4762C1006101}" type="presParOf" srcId="{AE1DA577-8329-4E71-B33C-0B9EAB5CB081}" destId="{A199379B-FBDF-47EF-A4CE-5673FDCA0E65}" srcOrd="15" destOrd="0" presId="urn:microsoft.com/office/officeart/2005/8/layout/cycle6"/>
    <dgm:cxn modelId="{A3B01246-EC9B-41C6-8FC7-3067DC317820}" type="presParOf" srcId="{AE1DA577-8329-4E71-B33C-0B9EAB5CB081}" destId="{2E59893A-0772-4CDA-BA7B-B51043CC0D2A}" srcOrd="16" destOrd="0" presId="urn:microsoft.com/office/officeart/2005/8/layout/cycle6"/>
    <dgm:cxn modelId="{5743FD63-9A60-4D0C-8C66-730838D7E7C1}" type="presParOf" srcId="{AE1DA577-8329-4E71-B33C-0B9EAB5CB081}" destId="{395B36AF-D9AA-465E-A30B-809D3513758F}" srcOrd="17" destOrd="0" presId="urn:microsoft.com/office/officeart/2005/8/layout/cycle6"/>
    <dgm:cxn modelId="{562477D7-F718-49B1-B58B-D9481EF24FB3}" type="presParOf" srcId="{AE1DA577-8329-4E71-B33C-0B9EAB5CB081}" destId="{20D8598F-4C5D-4C10-8BEE-807C1AA74F12}" srcOrd="18" destOrd="0" presId="urn:microsoft.com/office/officeart/2005/8/layout/cycle6"/>
    <dgm:cxn modelId="{AFDFA9AD-1115-4118-9A37-BA4554701D9B}" type="presParOf" srcId="{AE1DA577-8329-4E71-B33C-0B9EAB5CB081}" destId="{C07DDD42-9C9E-43BD-8A60-7BEB4B9D4433}" srcOrd="19" destOrd="0" presId="urn:microsoft.com/office/officeart/2005/8/layout/cycle6"/>
    <dgm:cxn modelId="{B06614A6-6D85-460B-81EF-4C24EFE8741D}" type="presParOf" srcId="{AE1DA577-8329-4E71-B33C-0B9EAB5CB081}" destId="{CEDD9A49-3C13-4130-9646-F8EDF3F98800}" srcOrd="20" destOrd="0" presId="urn:microsoft.com/office/officeart/2005/8/layout/cycle6"/>
    <dgm:cxn modelId="{E6B53B2A-4C10-4DC0-AEFE-BF3C7C18D2A5}" type="presParOf" srcId="{AE1DA577-8329-4E71-B33C-0B9EAB5CB081}" destId="{C2FD512B-A728-4E31-97C1-A14591CB5AE3}" srcOrd="21" destOrd="0" presId="urn:microsoft.com/office/officeart/2005/8/layout/cycle6"/>
    <dgm:cxn modelId="{C2511B34-30C2-4AA6-A00B-7AB337AB39FE}" type="presParOf" srcId="{AE1DA577-8329-4E71-B33C-0B9EAB5CB081}" destId="{C3E8869A-A46F-4468-B336-7C55F73EB0C4}" srcOrd="22" destOrd="0" presId="urn:microsoft.com/office/officeart/2005/8/layout/cycle6"/>
    <dgm:cxn modelId="{CD7627C9-14F4-4F6C-8CE7-ED9D800D9F71}" type="presParOf" srcId="{AE1DA577-8329-4E71-B33C-0B9EAB5CB081}" destId="{3998C3E4-0404-4510-BAA3-DE96741529AF}" srcOrd="23" destOrd="0" presId="urn:microsoft.com/office/officeart/2005/8/layout/cycle6"/>
    <dgm:cxn modelId="{71C40428-0498-4C42-93F6-CDE0DC45A36D}" type="presParOf" srcId="{AE1DA577-8329-4E71-B33C-0B9EAB5CB081}" destId="{329B9F92-8A6F-429B-9F0F-2571183E0F21}" srcOrd="24" destOrd="0" presId="urn:microsoft.com/office/officeart/2005/8/layout/cycle6"/>
    <dgm:cxn modelId="{7C781BCE-5403-4431-A330-52849F77A432}" type="presParOf" srcId="{AE1DA577-8329-4E71-B33C-0B9EAB5CB081}" destId="{EDD8A7D1-C07C-4CBA-A173-E5A6CF1DBE27}" srcOrd="25" destOrd="0" presId="urn:microsoft.com/office/officeart/2005/8/layout/cycle6"/>
    <dgm:cxn modelId="{9B5C0BA9-BDD1-4F4D-9FDE-824D65E3C872}" type="presParOf" srcId="{AE1DA577-8329-4E71-B33C-0B9EAB5CB081}" destId="{53CDC06A-4838-45C1-BFAA-7AF0ECFFD8E6}" srcOrd="26" destOrd="0" presId="urn:microsoft.com/office/officeart/2005/8/layout/cycle6"/>
    <dgm:cxn modelId="{0A895514-6746-40E8-90F6-5AC0E471EDBF}" type="presParOf" srcId="{AE1DA577-8329-4E71-B33C-0B9EAB5CB081}" destId="{5681FE81-CFD3-4694-A4E8-CE23552EA12A}" srcOrd="27" destOrd="0" presId="urn:microsoft.com/office/officeart/2005/8/layout/cycle6"/>
    <dgm:cxn modelId="{11EAC6F3-52CD-4C3D-ADB4-367374BC12E8}" type="presParOf" srcId="{AE1DA577-8329-4E71-B33C-0B9EAB5CB081}" destId="{0880BD9F-0A3E-4024-9E78-5CC2936C2503}" srcOrd="28" destOrd="0" presId="urn:microsoft.com/office/officeart/2005/8/layout/cycle6"/>
    <dgm:cxn modelId="{4EF0C0EF-DD67-48DA-A84D-B8B56FF2CF9C}" type="presParOf" srcId="{AE1DA577-8329-4E71-B33C-0B9EAB5CB081}" destId="{D38EC293-7E30-490D-92A7-AB1457C0FF4A}" srcOrd="29" destOrd="0" presId="urn:microsoft.com/office/officeart/2005/8/layout/cycle6"/>
    <dgm:cxn modelId="{684DC766-103E-44F2-9373-8CFBCC4BBEC4}" type="presParOf" srcId="{AE1DA577-8329-4E71-B33C-0B9EAB5CB081}" destId="{8D2A3EC2-B208-4ACB-94A1-1ECC388EB63D}" srcOrd="30" destOrd="0" presId="urn:microsoft.com/office/officeart/2005/8/layout/cycle6"/>
    <dgm:cxn modelId="{CCAD8633-E917-4CC5-970C-E2A482C678D1}" type="presParOf" srcId="{AE1DA577-8329-4E71-B33C-0B9EAB5CB081}" destId="{4C3F628C-A589-4128-94F9-FA497E392487}" srcOrd="31" destOrd="0" presId="urn:microsoft.com/office/officeart/2005/8/layout/cycle6"/>
    <dgm:cxn modelId="{15E5D0F8-A13E-4393-970C-E6ECB13DEC7E}" type="presParOf" srcId="{AE1DA577-8329-4E71-B33C-0B9EAB5CB081}" destId="{ECBE12BF-875A-4430-9DB3-B0DD5FF3CA8E}" srcOrd="32" destOrd="0" presId="urn:microsoft.com/office/officeart/2005/8/layout/cycle6"/>
    <dgm:cxn modelId="{E1133F2D-0C5D-43B2-875E-3A2675512A24}" type="presParOf" srcId="{AE1DA577-8329-4E71-B33C-0B9EAB5CB081}" destId="{56B454F9-573F-4810-AF7C-6DCFF30FFD74}" srcOrd="33" destOrd="0" presId="urn:microsoft.com/office/officeart/2005/8/layout/cycle6"/>
    <dgm:cxn modelId="{84B2470D-DC8E-4B85-8090-F3944B109B2C}" type="presParOf" srcId="{AE1DA577-8329-4E71-B33C-0B9EAB5CB081}" destId="{91FB859C-DF03-4D8A-B877-8BA79A48F1DE}" srcOrd="34" destOrd="0" presId="urn:microsoft.com/office/officeart/2005/8/layout/cycle6"/>
    <dgm:cxn modelId="{F0D88C4D-ACA1-4128-A81A-CE228CA361E1}" type="presParOf" srcId="{AE1DA577-8329-4E71-B33C-0B9EAB5CB081}" destId="{DDE52071-9717-4DC4-943E-9BFBE09645C6}" srcOrd="35" destOrd="0" presId="urn:microsoft.com/office/officeart/2005/8/layout/cycle6"/>
    <dgm:cxn modelId="{4B2EEA5E-730E-4033-923C-53A07B3E73C0}" type="presParOf" srcId="{AE1DA577-8329-4E71-B33C-0B9EAB5CB081}" destId="{CCFDAB51-2887-9941-9267-B6CB7F778D57}" srcOrd="36" destOrd="0" presId="urn:microsoft.com/office/officeart/2005/8/layout/cycle6"/>
    <dgm:cxn modelId="{70384D58-0608-4BDC-A002-040A65BEDD42}" type="presParOf" srcId="{AE1DA577-8329-4E71-B33C-0B9EAB5CB081}" destId="{EC79928E-DD1C-3A48-8E34-1F80540021A8}" srcOrd="37" destOrd="0" presId="urn:microsoft.com/office/officeart/2005/8/layout/cycle6"/>
    <dgm:cxn modelId="{979A3846-3024-4D06-9723-C8CA4BCB0643}" type="presParOf" srcId="{AE1DA577-8329-4E71-B33C-0B9EAB5CB081}" destId="{781756C7-3968-C946-A812-095D1CFD059E}" srcOrd="38"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11842FB1-8316-4E66-BF90-B1DED79872BA}" type="datetimeFigureOut">
              <a:rPr lang="en-US" smtClean="0"/>
              <a:pPr/>
              <a:t>10/10/2013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99B21CAD-1EA5-4758-AF8B-4E335840AE4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44EC7-B6B8-4434-8CB9-115AAFEB925D}" type="datetimeFigureOut">
              <a:rPr lang="en-US" smtClean="0"/>
              <a:pPr/>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5A51-3B27-4A49-AD75-E31BD6A88A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D75A51-3B27-4A49-AD75-E31BD6A88A7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rPr>
              <a:t>In US, if you could prove that you were the first to invent something, you could still get a patent over someone who filed for a patent first on the same invention, so long as you could show (in an interference proceeding) that your invention was earlier (and followed by due diligence in reducing the invention to practice)</a:t>
            </a:r>
          </a:p>
          <a:p>
            <a:endParaRPr lang="en-US" dirty="0">
              <a:latin typeface="Calibri" charset="0"/>
            </a:endParaRPr>
          </a:p>
          <a:p>
            <a:r>
              <a:rPr lang="en-US" dirty="0">
                <a:latin typeface="Calibri" charset="0"/>
              </a:rPr>
              <a:t>Similarly, if USPTO cited something as “prior art” to your invention, so long as the reference was published within the year before your patent filing, you could “swear behind” that art with evidence that your invention preceded the reference</a:t>
            </a:r>
          </a:p>
          <a:p>
            <a:endParaRPr lang="en-US" dirty="0">
              <a:latin typeface="Calibri" charset="0"/>
            </a:endParaRPr>
          </a:p>
          <a:p>
            <a:r>
              <a:rPr lang="en-US" dirty="0">
                <a:latin typeface="Calibri" charset="0"/>
              </a:rPr>
              <a:t>Under FITF, your own public disclosures still aren’t barring prior art (in the US) for a year’s grace </a:t>
            </a:r>
            <a:r>
              <a:rPr lang="en-US" dirty="0" smtClean="0">
                <a:latin typeface="Calibri" charset="0"/>
              </a:rPr>
              <a:t>period</a:t>
            </a:r>
            <a:r>
              <a:rPr lang="en-US" baseline="0" dirty="0" smtClean="0">
                <a:latin typeface="Calibri" charset="0"/>
              </a:rPr>
              <a:t> against your own patent applications, but can bar others</a:t>
            </a:r>
          </a:p>
          <a:p>
            <a:endParaRPr lang="en-US" dirty="0">
              <a:latin typeface="Calibri" charset="0"/>
            </a:endParaRPr>
          </a:p>
          <a:p>
            <a:r>
              <a:rPr lang="en-US" dirty="0">
                <a:latin typeface="Calibri" charset="0"/>
              </a:rPr>
              <a:t>Also, your own public disclosure will still be a bar in jurisdictions (e.g., EPO) with absolute novelty requirement</a:t>
            </a:r>
          </a:p>
          <a:p>
            <a:endParaRPr lang="en-US" dirty="0">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6440" eaLnBrk="0" hangingPunct="0">
              <a:defRPr sz="2400">
                <a:solidFill>
                  <a:schemeClr val="tx1"/>
                </a:solidFill>
                <a:latin typeface="Tahoma" charset="0"/>
                <a:ea typeface="ＭＳ Ｐゴシック" charset="0"/>
                <a:cs typeface="ＭＳ Ｐゴシック" charset="0"/>
              </a:defRPr>
            </a:lvl1pPr>
            <a:lvl2pPr marL="729057" indent="-280406" defTabSz="456440" eaLnBrk="0" hangingPunct="0">
              <a:defRPr sz="2400">
                <a:solidFill>
                  <a:schemeClr val="tx1"/>
                </a:solidFill>
                <a:latin typeface="Tahoma" charset="0"/>
                <a:ea typeface="ＭＳ Ｐゴシック" charset="0"/>
              </a:defRPr>
            </a:lvl2pPr>
            <a:lvl3pPr marL="1121626" indent="-224325" defTabSz="456440" eaLnBrk="0" hangingPunct="0">
              <a:defRPr sz="2400">
                <a:solidFill>
                  <a:schemeClr val="tx1"/>
                </a:solidFill>
                <a:latin typeface="Tahoma" charset="0"/>
                <a:ea typeface="ＭＳ Ｐゴシック" charset="0"/>
              </a:defRPr>
            </a:lvl3pPr>
            <a:lvl4pPr marL="1570276" indent="-224325" defTabSz="456440" eaLnBrk="0" hangingPunct="0">
              <a:defRPr sz="2400">
                <a:solidFill>
                  <a:schemeClr val="tx1"/>
                </a:solidFill>
                <a:latin typeface="Tahoma" charset="0"/>
                <a:ea typeface="ＭＳ Ｐゴシック" charset="0"/>
              </a:defRPr>
            </a:lvl4pPr>
            <a:lvl5pPr marL="2018927" indent="-224325" defTabSz="456440" eaLnBrk="0" hangingPunct="0">
              <a:defRPr sz="2400">
                <a:solidFill>
                  <a:schemeClr val="tx1"/>
                </a:solidFill>
                <a:latin typeface="Tahoma" charset="0"/>
                <a:ea typeface="ＭＳ Ｐゴシック" charset="0"/>
              </a:defRPr>
            </a:lvl5pPr>
            <a:lvl6pPr marL="2467577" indent="-224325" defTabSz="456440" eaLnBrk="0" fontAlgn="base" hangingPunct="0">
              <a:spcBef>
                <a:spcPct val="0"/>
              </a:spcBef>
              <a:spcAft>
                <a:spcPct val="0"/>
              </a:spcAft>
              <a:defRPr sz="2400">
                <a:solidFill>
                  <a:schemeClr val="tx1"/>
                </a:solidFill>
                <a:latin typeface="Tahoma" charset="0"/>
                <a:ea typeface="ＭＳ Ｐゴシック" charset="0"/>
              </a:defRPr>
            </a:lvl6pPr>
            <a:lvl7pPr marL="2916227" indent="-224325" defTabSz="456440" eaLnBrk="0" fontAlgn="base" hangingPunct="0">
              <a:spcBef>
                <a:spcPct val="0"/>
              </a:spcBef>
              <a:spcAft>
                <a:spcPct val="0"/>
              </a:spcAft>
              <a:defRPr sz="2400">
                <a:solidFill>
                  <a:schemeClr val="tx1"/>
                </a:solidFill>
                <a:latin typeface="Tahoma" charset="0"/>
                <a:ea typeface="ＭＳ Ｐゴシック" charset="0"/>
              </a:defRPr>
            </a:lvl7pPr>
            <a:lvl8pPr marL="3364878" indent="-224325" defTabSz="456440" eaLnBrk="0" fontAlgn="base" hangingPunct="0">
              <a:spcBef>
                <a:spcPct val="0"/>
              </a:spcBef>
              <a:spcAft>
                <a:spcPct val="0"/>
              </a:spcAft>
              <a:defRPr sz="2400">
                <a:solidFill>
                  <a:schemeClr val="tx1"/>
                </a:solidFill>
                <a:latin typeface="Tahoma" charset="0"/>
                <a:ea typeface="ＭＳ Ｐゴシック" charset="0"/>
              </a:defRPr>
            </a:lvl8pPr>
            <a:lvl9pPr marL="3813528" indent="-224325" defTabSz="45644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solidFill>
                  <a:prstClr val="black"/>
                </a:solidFill>
                <a:latin typeface="Calibri" charset="0"/>
              </a:rPr>
              <a:pPr eaLnBrk="1" hangingPunct="1"/>
              <a:t>32</a:t>
            </a:fld>
            <a:endParaRPr lang="en-US" sz="130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rPr>
              <a:t>In US, if you could prove that you were the first to invent something, you could still get a patent over someone who filed for a patent first on the same invention, so long as you could show (in an interference proceeding) that your invention was earlier (and followed by due diligence in reducing the invention to practice)</a:t>
            </a:r>
          </a:p>
          <a:p>
            <a:endParaRPr lang="en-US" dirty="0">
              <a:latin typeface="Calibri" charset="0"/>
            </a:endParaRPr>
          </a:p>
          <a:p>
            <a:r>
              <a:rPr lang="en-US" dirty="0">
                <a:latin typeface="Calibri" charset="0"/>
              </a:rPr>
              <a:t>Similarly, if USPTO cited something as “prior art” to your invention, so long as the reference was published within the year before your patent filing, you could “swear behind” that art with evidence that your invention preceded the reference</a:t>
            </a:r>
          </a:p>
          <a:p>
            <a:endParaRPr lang="en-US" dirty="0">
              <a:latin typeface="Calibri" charset="0"/>
            </a:endParaRPr>
          </a:p>
          <a:p>
            <a:r>
              <a:rPr lang="en-US" dirty="0">
                <a:latin typeface="Calibri" charset="0"/>
              </a:rPr>
              <a:t>Under FITF, your own public disclosures still aren’t barring prior art (in the US) for a year’s grace </a:t>
            </a:r>
            <a:r>
              <a:rPr lang="en-US" dirty="0" smtClean="0">
                <a:latin typeface="Calibri" charset="0"/>
              </a:rPr>
              <a:t>period</a:t>
            </a:r>
            <a:r>
              <a:rPr lang="en-US" baseline="0" dirty="0" smtClean="0">
                <a:latin typeface="Calibri" charset="0"/>
              </a:rPr>
              <a:t> against your own patent applications, but can bar others</a:t>
            </a:r>
          </a:p>
          <a:p>
            <a:endParaRPr lang="en-US" dirty="0">
              <a:latin typeface="Calibri" charset="0"/>
            </a:endParaRPr>
          </a:p>
          <a:p>
            <a:r>
              <a:rPr lang="en-US" dirty="0">
                <a:latin typeface="Calibri" charset="0"/>
              </a:rPr>
              <a:t>Also, your own public disclosure will still be a bar in jurisdictions (e.g., EPO) with absolute novelty requirement</a:t>
            </a:r>
          </a:p>
          <a:p>
            <a:endParaRPr lang="en-US" dirty="0">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6440" eaLnBrk="0" hangingPunct="0">
              <a:defRPr sz="2400">
                <a:solidFill>
                  <a:schemeClr val="tx1"/>
                </a:solidFill>
                <a:latin typeface="Tahoma" charset="0"/>
                <a:ea typeface="ＭＳ Ｐゴシック" charset="0"/>
                <a:cs typeface="ＭＳ Ｐゴシック" charset="0"/>
              </a:defRPr>
            </a:lvl1pPr>
            <a:lvl2pPr marL="729057" indent="-280406" defTabSz="456440" eaLnBrk="0" hangingPunct="0">
              <a:defRPr sz="2400">
                <a:solidFill>
                  <a:schemeClr val="tx1"/>
                </a:solidFill>
                <a:latin typeface="Tahoma" charset="0"/>
                <a:ea typeface="ＭＳ Ｐゴシック" charset="0"/>
              </a:defRPr>
            </a:lvl2pPr>
            <a:lvl3pPr marL="1121626" indent="-224325" defTabSz="456440" eaLnBrk="0" hangingPunct="0">
              <a:defRPr sz="2400">
                <a:solidFill>
                  <a:schemeClr val="tx1"/>
                </a:solidFill>
                <a:latin typeface="Tahoma" charset="0"/>
                <a:ea typeface="ＭＳ Ｐゴシック" charset="0"/>
              </a:defRPr>
            </a:lvl3pPr>
            <a:lvl4pPr marL="1570276" indent="-224325" defTabSz="456440" eaLnBrk="0" hangingPunct="0">
              <a:defRPr sz="2400">
                <a:solidFill>
                  <a:schemeClr val="tx1"/>
                </a:solidFill>
                <a:latin typeface="Tahoma" charset="0"/>
                <a:ea typeface="ＭＳ Ｐゴシック" charset="0"/>
              </a:defRPr>
            </a:lvl4pPr>
            <a:lvl5pPr marL="2018927" indent="-224325" defTabSz="456440" eaLnBrk="0" hangingPunct="0">
              <a:defRPr sz="2400">
                <a:solidFill>
                  <a:schemeClr val="tx1"/>
                </a:solidFill>
                <a:latin typeface="Tahoma" charset="0"/>
                <a:ea typeface="ＭＳ Ｐゴシック" charset="0"/>
              </a:defRPr>
            </a:lvl5pPr>
            <a:lvl6pPr marL="2467577" indent="-224325" defTabSz="456440" eaLnBrk="0" fontAlgn="base" hangingPunct="0">
              <a:spcBef>
                <a:spcPct val="0"/>
              </a:spcBef>
              <a:spcAft>
                <a:spcPct val="0"/>
              </a:spcAft>
              <a:defRPr sz="2400">
                <a:solidFill>
                  <a:schemeClr val="tx1"/>
                </a:solidFill>
                <a:latin typeface="Tahoma" charset="0"/>
                <a:ea typeface="ＭＳ Ｐゴシック" charset="0"/>
              </a:defRPr>
            </a:lvl6pPr>
            <a:lvl7pPr marL="2916227" indent="-224325" defTabSz="456440" eaLnBrk="0" fontAlgn="base" hangingPunct="0">
              <a:spcBef>
                <a:spcPct val="0"/>
              </a:spcBef>
              <a:spcAft>
                <a:spcPct val="0"/>
              </a:spcAft>
              <a:defRPr sz="2400">
                <a:solidFill>
                  <a:schemeClr val="tx1"/>
                </a:solidFill>
                <a:latin typeface="Tahoma" charset="0"/>
                <a:ea typeface="ＭＳ Ｐゴシック" charset="0"/>
              </a:defRPr>
            </a:lvl7pPr>
            <a:lvl8pPr marL="3364878" indent="-224325" defTabSz="456440" eaLnBrk="0" fontAlgn="base" hangingPunct="0">
              <a:spcBef>
                <a:spcPct val="0"/>
              </a:spcBef>
              <a:spcAft>
                <a:spcPct val="0"/>
              </a:spcAft>
              <a:defRPr sz="2400">
                <a:solidFill>
                  <a:schemeClr val="tx1"/>
                </a:solidFill>
                <a:latin typeface="Tahoma" charset="0"/>
                <a:ea typeface="ＭＳ Ｐゴシック" charset="0"/>
              </a:defRPr>
            </a:lvl8pPr>
            <a:lvl9pPr marL="3813528" indent="-224325" defTabSz="45644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solidFill>
                  <a:prstClr val="black"/>
                </a:solidFill>
                <a:latin typeface="Calibri" charset="0"/>
              </a:rPr>
              <a:pPr eaLnBrk="1" hangingPunct="1"/>
              <a:t>33</a:t>
            </a:fld>
            <a:endParaRPr lang="en-US" sz="13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rPr>
              <a:t>In US, if you could prove that you were the first to invent something, you could still get a patent over someone who filed for a patent first on the same invention, so long as you could show (in an interference proceeding) that your invention was earlier (and followed by due diligence in reducing the invention to practice)</a:t>
            </a:r>
          </a:p>
          <a:p>
            <a:endParaRPr lang="en-US" dirty="0">
              <a:latin typeface="Calibri" charset="0"/>
            </a:endParaRPr>
          </a:p>
          <a:p>
            <a:r>
              <a:rPr lang="en-US" dirty="0">
                <a:latin typeface="Calibri" charset="0"/>
              </a:rPr>
              <a:t>Similarly, if USPTO cited something as “prior art” to your invention, so long as the reference was published within the year before your patent filing, you could “swear behind” that art with evidence that your invention preceded the reference</a:t>
            </a:r>
          </a:p>
          <a:p>
            <a:endParaRPr lang="en-US" dirty="0">
              <a:latin typeface="Calibri" charset="0"/>
            </a:endParaRPr>
          </a:p>
          <a:p>
            <a:r>
              <a:rPr lang="en-US" dirty="0">
                <a:latin typeface="Calibri" charset="0"/>
              </a:rPr>
              <a:t>Under FITF, your own public disclosures still aren’t barring prior art (in the US) for a year’s grace </a:t>
            </a:r>
            <a:r>
              <a:rPr lang="en-US" dirty="0" smtClean="0">
                <a:latin typeface="Calibri" charset="0"/>
              </a:rPr>
              <a:t>period</a:t>
            </a:r>
            <a:r>
              <a:rPr lang="en-US" baseline="0" dirty="0" smtClean="0">
                <a:latin typeface="Calibri" charset="0"/>
              </a:rPr>
              <a:t> against your own patent applications, but can bar others</a:t>
            </a:r>
          </a:p>
          <a:p>
            <a:endParaRPr lang="en-US" dirty="0">
              <a:latin typeface="Calibri" charset="0"/>
            </a:endParaRPr>
          </a:p>
          <a:p>
            <a:r>
              <a:rPr lang="en-US" dirty="0">
                <a:latin typeface="Calibri" charset="0"/>
              </a:rPr>
              <a:t>Also, your own public disclosure will still be a bar in jurisdictions (e.g., EPO) with absolute novelty requirement</a:t>
            </a:r>
          </a:p>
          <a:p>
            <a:endParaRPr lang="en-US" dirty="0">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6440" eaLnBrk="0" hangingPunct="0">
              <a:defRPr sz="2400">
                <a:solidFill>
                  <a:schemeClr val="tx1"/>
                </a:solidFill>
                <a:latin typeface="Tahoma" charset="0"/>
                <a:ea typeface="ＭＳ Ｐゴシック" charset="0"/>
                <a:cs typeface="ＭＳ Ｐゴシック" charset="0"/>
              </a:defRPr>
            </a:lvl1pPr>
            <a:lvl2pPr marL="729057" indent="-280406" defTabSz="456440" eaLnBrk="0" hangingPunct="0">
              <a:defRPr sz="2400">
                <a:solidFill>
                  <a:schemeClr val="tx1"/>
                </a:solidFill>
                <a:latin typeface="Tahoma" charset="0"/>
                <a:ea typeface="ＭＳ Ｐゴシック" charset="0"/>
              </a:defRPr>
            </a:lvl2pPr>
            <a:lvl3pPr marL="1121626" indent="-224325" defTabSz="456440" eaLnBrk="0" hangingPunct="0">
              <a:defRPr sz="2400">
                <a:solidFill>
                  <a:schemeClr val="tx1"/>
                </a:solidFill>
                <a:latin typeface="Tahoma" charset="0"/>
                <a:ea typeface="ＭＳ Ｐゴシック" charset="0"/>
              </a:defRPr>
            </a:lvl3pPr>
            <a:lvl4pPr marL="1570276" indent="-224325" defTabSz="456440" eaLnBrk="0" hangingPunct="0">
              <a:defRPr sz="2400">
                <a:solidFill>
                  <a:schemeClr val="tx1"/>
                </a:solidFill>
                <a:latin typeface="Tahoma" charset="0"/>
                <a:ea typeface="ＭＳ Ｐゴシック" charset="0"/>
              </a:defRPr>
            </a:lvl4pPr>
            <a:lvl5pPr marL="2018927" indent="-224325" defTabSz="456440" eaLnBrk="0" hangingPunct="0">
              <a:defRPr sz="2400">
                <a:solidFill>
                  <a:schemeClr val="tx1"/>
                </a:solidFill>
                <a:latin typeface="Tahoma" charset="0"/>
                <a:ea typeface="ＭＳ Ｐゴシック" charset="0"/>
              </a:defRPr>
            </a:lvl5pPr>
            <a:lvl6pPr marL="2467577" indent="-224325" defTabSz="456440" eaLnBrk="0" fontAlgn="base" hangingPunct="0">
              <a:spcBef>
                <a:spcPct val="0"/>
              </a:spcBef>
              <a:spcAft>
                <a:spcPct val="0"/>
              </a:spcAft>
              <a:defRPr sz="2400">
                <a:solidFill>
                  <a:schemeClr val="tx1"/>
                </a:solidFill>
                <a:latin typeface="Tahoma" charset="0"/>
                <a:ea typeface="ＭＳ Ｐゴシック" charset="0"/>
              </a:defRPr>
            </a:lvl6pPr>
            <a:lvl7pPr marL="2916227" indent="-224325" defTabSz="456440" eaLnBrk="0" fontAlgn="base" hangingPunct="0">
              <a:spcBef>
                <a:spcPct val="0"/>
              </a:spcBef>
              <a:spcAft>
                <a:spcPct val="0"/>
              </a:spcAft>
              <a:defRPr sz="2400">
                <a:solidFill>
                  <a:schemeClr val="tx1"/>
                </a:solidFill>
                <a:latin typeface="Tahoma" charset="0"/>
                <a:ea typeface="ＭＳ Ｐゴシック" charset="0"/>
              </a:defRPr>
            </a:lvl7pPr>
            <a:lvl8pPr marL="3364878" indent="-224325" defTabSz="456440" eaLnBrk="0" fontAlgn="base" hangingPunct="0">
              <a:spcBef>
                <a:spcPct val="0"/>
              </a:spcBef>
              <a:spcAft>
                <a:spcPct val="0"/>
              </a:spcAft>
              <a:defRPr sz="2400">
                <a:solidFill>
                  <a:schemeClr val="tx1"/>
                </a:solidFill>
                <a:latin typeface="Tahoma" charset="0"/>
                <a:ea typeface="ＭＳ Ｐゴシック" charset="0"/>
              </a:defRPr>
            </a:lvl8pPr>
            <a:lvl9pPr marL="3813528" indent="-224325" defTabSz="45644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solidFill>
                  <a:prstClr val="black"/>
                </a:solidFill>
                <a:latin typeface="Calibri" charset="0"/>
              </a:rPr>
              <a:pPr eaLnBrk="1" hangingPunct="1"/>
              <a:t>34</a:t>
            </a:fld>
            <a:endParaRPr lang="en-US" sz="13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rPr>
              <a:t>In US, if you could prove that you were the first to invent something, you could still get a patent over someone who filed for a patent first on the same invention, so long as you could show (in an interference proceeding) that your invention was earlier (and followed by due diligence in reducing the invention to practice)</a:t>
            </a:r>
          </a:p>
          <a:p>
            <a:endParaRPr lang="en-US" dirty="0">
              <a:latin typeface="Calibri" charset="0"/>
            </a:endParaRPr>
          </a:p>
          <a:p>
            <a:r>
              <a:rPr lang="en-US" dirty="0">
                <a:latin typeface="Calibri" charset="0"/>
              </a:rPr>
              <a:t>Similarly, if USPTO cited something as “prior art” to your invention, so long as the reference was published within the year before your patent filing, you could “swear behind” that art with evidence that your invention preceded the reference</a:t>
            </a:r>
          </a:p>
          <a:p>
            <a:endParaRPr lang="en-US" dirty="0">
              <a:latin typeface="Calibri" charset="0"/>
            </a:endParaRPr>
          </a:p>
          <a:p>
            <a:r>
              <a:rPr lang="en-US" dirty="0">
                <a:latin typeface="Calibri" charset="0"/>
              </a:rPr>
              <a:t>Under FITF, your own public disclosures still aren’t barring prior art (in the US) for a year’s grace </a:t>
            </a:r>
            <a:r>
              <a:rPr lang="en-US" dirty="0" smtClean="0">
                <a:latin typeface="Calibri" charset="0"/>
              </a:rPr>
              <a:t>period</a:t>
            </a:r>
            <a:r>
              <a:rPr lang="en-US" baseline="0" dirty="0" smtClean="0">
                <a:latin typeface="Calibri" charset="0"/>
              </a:rPr>
              <a:t> against your own patent applications, but can bar others</a:t>
            </a:r>
          </a:p>
          <a:p>
            <a:endParaRPr lang="en-US" dirty="0">
              <a:latin typeface="Calibri" charset="0"/>
            </a:endParaRPr>
          </a:p>
          <a:p>
            <a:r>
              <a:rPr lang="en-US" dirty="0">
                <a:latin typeface="Calibri" charset="0"/>
              </a:rPr>
              <a:t>Also, your own public disclosure will still be a bar in jurisdictions (e.g., EPO) with absolute novelty requirement</a:t>
            </a:r>
          </a:p>
          <a:p>
            <a:endParaRPr lang="en-US" dirty="0">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6440" eaLnBrk="0" hangingPunct="0">
              <a:defRPr sz="2400">
                <a:solidFill>
                  <a:schemeClr val="tx1"/>
                </a:solidFill>
                <a:latin typeface="Tahoma" charset="0"/>
                <a:ea typeface="ＭＳ Ｐゴシック" charset="0"/>
                <a:cs typeface="ＭＳ Ｐゴシック" charset="0"/>
              </a:defRPr>
            </a:lvl1pPr>
            <a:lvl2pPr marL="729057" indent="-280406" defTabSz="456440" eaLnBrk="0" hangingPunct="0">
              <a:defRPr sz="2400">
                <a:solidFill>
                  <a:schemeClr val="tx1"/>
                </a:solidFill>
                <a:latin typeface="Tahoma" charset="0"/>
                <a:ea typeface="ＭＳ Ｐゴシック" charset="0"/>
              </a:defRPr>
            </a:lvl2pPr>
            <a:lvl3pPr marL="1121626" indent="-224325" defTabSz="456440" eaLnBrk="0" hangingPunct="0">
              <a:defRPr sz="2400">
                <a:solidFill>
                  <a:schemeClr val="tx1"/>
                </a:solidFill>
                <a:latin typeface="Tahoma" charset="0"/>
                <a:ea typeface="ＭＳ Ｐゴシック" charset="0"/>
              </a:defRPr>
            </a:lvl3pPr>
            <a:lvl4pPr marL="1570276" indent="-224325" defTabSz="456440" eaLnBrk="0" hangingPunct="0">
              <a:defRPr sz="2400">
                <a:solidFill>
                  <a:schemeClr val="tx1"/>
                </a:solidFill>
                <a:latin typeface="Tahoma" charset="0"/>
                <a:ea typeface="ＭＳ Ｐゴシック" charset="0"/>
              </a:defRPr>
            </a:lvl4pPr>
            <a:lvl5pPr marL="2018927" indent="-224325" defTabSz="456440" eaLnBrk="0" hangingPunct="0">
              <a:defRPr sz="2400">
                <a:solidFill>
                  <a:schemeClr val="tx1"/>
                </a:solidFill>
                <a:latin typeface="Tahoma" charset="0"/>
                <a:ea typeface="ＭＳ Ｐゴシック" charset="0"/>
              </a:defRPr>
            </a:lvl5pPr>
            <a:lvl6pPr marL="2467577" indent="-224325" defTabSz="456440" eaLnBrk="0" fontAlgn="base" hangingPunct="0">
              <a:spcBef>
                <a:spcPct val="0"/>
              </a:spcBef>
              <a:spcAft>
                <a:spcPct val="0"/>
              </a:spcAft>
              <a:defRPr sz="2400">
                <a:solidFill>
                  <a:schemeClr val="tx1"/>
                </a:solidFill>
                <a:latin typeface="Tahoma" charset="0"/>
                <a:ea typeface="ＭＳ Ｐゴシック" charset="0"/>
              </a:defRPr>
            </a:lvl6pPr>
            <a:lvl7pPr marL="2916227" indent="-224325" defTabSz="456440" eaLnBrk="0" fontAlgn="base" hangingPunct="0">
              <a:spcBef>
                <a:spcPct val="0"/>
              </a:spcBef>
              <a:spcAft>
                <a:spcPct val="0"/>
              </a:spcAft>
              <a:defRPr sz="2400">
                <a:solidFill>
                  <a:schemeClr val="tx1"/>
                </a:solidFill>
                <a:latin typeface="Tahoma" charset="0"/>
                <a:ea typeface="ＭＳ Ｐゴシック" charset="0"/>
              </a:defRPr>
            </a:lvl7pPr>
            <a:lvl8pPr marL="3364878" indent="-224325" defTabSz="456440" eaLnBrk="0" fontAlgn="base" hangingPunct="0">
              <a:spcBef>
                <a:spcPct val="0"/>
              </a:spcBef>
              <a:spcAft>
                <a:spcPct val="0"/>
              </a:spcAft>
              <a:defRPr sz="2400">
                <a:solidFill>
                  <a:schemeClr val="tx1"/>
                </a:solidFill>
                <a:latin typeface="Tahoma" charset="0"/>
                <a:ea typeface="ＭＳ Ｐゴシック" charset="0"/>
              </a:defRPr>
            </a:lvl8pPr>
            <a:lvl9pPr marL="3813528" indent="-224325" defTabSz="45644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74371E3-C21C-4B4E-AE87-633D969BE751}" type="slidenum">
              <a:rPr lang="en-US" sz="1300">
                <a:solidFill>
                  <a:prstClr val="black"/>
                </a:solidFill>
                <a:latin typeface="Calibri" charset="0"/>
              </a:rPr>
              <a:pPr eaLnBrk="1" hangingPunct="1"/>
              <a:t>35</a:t>
            </a:fld>
            <a:endParaRPr lang="en-US" sz="1300">
              <a:solidFill>
                <a:prstClr val="black"/>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a:t>
            </a:r>
            <a:r>
              <a:rPr lang="en-US" baseline="0" dirty="0" smtClean="0"/>
              <a:t> will under go a number of changes to ensure that all of our activities are geared toward meeting the goals articulated in slide 3.   The office will no longer be engaged in useless company visits that do not have a clearly articulated research interest that can be discussed with the faculty member before any of their time is used.   Those seeking just a visit of Campus or JPL will be directed to a different office.    Moving forward the office will identify truly strategic partners that fund research at Caltech and perhaps connect with Caltech on many different levels, there will be a mid-tier level of those companies with potential synergistic research interest and a third tier that is referred to a more appropriate office for a tour.</a:t>
            </a:r>
          </a:p>
          <a:p>
            <a:endParaRPr lang="en-US" baseline="0" dirty="0" smtClean="0"/>
          </a:p>
          <a:p>
            <a:r>
              <a:rPr lang="en-US" baseline="0" dirty="0" smtClean="0"/>
              <a:t>We will likely consolidate the multiple random industry visit with single quarterly visits with the appropriate  </a:t>
            </a:r>
            <a:endParaRPr lang="en-US" dirty="0"/>
          </a:p>
        </p:txBody>
      </p:sp>
      <p:sp>
        <p:nvSpPr>
          <p:cNvPr id="4" name="Slide Number Placeholder 3"/>
          <p:cNvSpPr>
            <a:spLocks noGrp="1"/>
          </p:cNvSpPr>
          <p:nvPr>
            <p:ph type="sldNum" sz="quarter" idx="10"/>
          </p:nvPr>
        </p:nvSpPr>
        <p:spPr/>
        <p:txBody>
          <a:bodyPr/>
          <a:lstStyle/>
          <a:p>
            <a:fld id="{27AC3D15-20E4-B243-9CD4-BD021C9EBE0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 val="125067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three goals of the office.   In line with the Mission</a:t>
            </a:r>
            <a:r>
              <a:rPr lang="en-US" baseline="0" dirty="0" smtClean="0"/>
              <a:t> of Caltech.  Bottom line is to increase faculty research dollars in the face of looming R&amp;D cuts from the Federal Government.    The last bullet </a:t>
            </a:r>
            <a:endParaRPr lang="en-US" dirty="0"/>
          </a:p>
        </p:txBody>
      </p:sp>
      <p:sp>
        <p:nvSpPr>
          <p:cNvPr id="4" name="Slide Number Placeholder 3"/>
          <p:cNvSpPr>
            <a:spLocks noGrp="1"/>
          </p:cNvSpPr>
          <p:nvPr>
            <p:ph type="sldNum" sz="quarter" idx="10"/>
          </p:nvPr>
        </p:nvSpPr>
        <p:spPr/>
        <p:txBody>
          <a:bodyPr/>
          <a:lstStyle/>
          <a:p>
            <a:fld id="{27AC3D15-20E4-B243-9CD4-BD021C9EBE0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xmlns="" val="196620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a:t>
            </a:r>
            <a:r>
              <a:rPr lang="en-US" baseline="0" dirty="0" smtClean="0"/>
              <a:t> will under go a number of changes to ensure that all of our activities are geared toward meeting the goals articulated in slide 3.   The office will no longer be engaged in useless company visits that do not have a clearly articulated research interest that can be discussed with the faculty member before any of their time is used.   Those seeking just a visit of Campus or JPL will be directed to a different office.    Moving forward the office will identify truly strategic partners that fund research at Caltech and perhaps connect with Caltech on many different levels, there will be a mid-tier level of those companies with potential synergistic research interest and a third tier that is referred to a more appropriate office for a tour.</a:t>
            </a:r>
          </a:p>
          <a:p>
            <a:endParaRPr lang="en-US" baseline="0" dirty="0" smtClean="0"/>
          </a:p>
          <a:p>
            <a:r>
              <a:rPr lang="en-US" baseline="0" dirty="0" smtClean="0"/>
              <a:t>We will likely consolidate the multiple random industry visit with single quarterly visits with the appropriate  </a:t>
            </a:r>
            <a:endParaRPr lang="en-US" dirty="0"/>
          </a:p>
        </p:txBody>
      </p:sp>
      <p:sp>
        <p:nvSpPr>
          <p:cNvPr id="4" name="Slide Number Placeholder 3"/>
          <p:cNvSpPr>
            <a:spLocks noGrp="1"/>
          </p:cNvSpPr>
          <p:nvPr>
            <p:ph type="sldNum" sz="quarter" idx="10"/>
          </p:nvPr>
        </p:nvSpPr>
        <p:spPr/>
        <p:txBody>
          <a:bodyPr/>
          <a:lstStyle/>
          <a:p>
            <a:fld id="{27AC3D15-20E4-B243-9CD4-BD021C9EBE0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125067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illustrates</a:t>
            </a:r>
            <a:r>
              <a:rPr lang="en-US" baseline="0" dirty="0" smtClean="0"/>
              <a:t> all the different ways an industry partner might support Caltech (students, faculty, Institute level support)</a:t>
            </a:r>
            <a:endParaRPr lang="en-US" dirty="0"/>
          </a:p>
        </p:txBody>
      </p:sp>
      <p:sp>
        <p:nvSpPr>
          <p:cNvPr id="4" name="Slide Number Placeholder 3"/>
          <p:cNvSpPr>
            <a:spLocks noGrp="1"/>
          </p:cNvSpPr>
          <p:nvPr>
            <p:ph type="sldNum" sz="quarter" idx="10"/>
          </p:nvPr>
        </p:nvSpPr>
        <p:spPr/>
        <p:txBody>
          <a:bodyPr/>
          <a:lstStyle/>
          <a:p>
            <a:fld id="{27AC3D15-20E4-B243-9CD4-BD021C9EBE0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260358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674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8EDA11-50CF-0F46-92B2-3E847D448739}" type="datetimeFigureOut">
              <a:rPr lang="en-US">
                <a:solidFill>
                  <a:prstClr val="black">
                    <a:tint val="75000"/>
                  </a:prstClr>
                </a:solidFill>
              </a:rPr>
              <a:pPr>
                <a:def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CBB504-6D83-1140-B4DC-9A93B02E96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3722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645B47-1D0A-CD44-BB67-0169DFEF7625}" type="datetimeFigureOut">
              <a:rPr lang="en-US">
                <a:solidFill>
                  <a:prstClr val="black">
                    <a:tint val="75000"/>
                  </a:prstClr>
                </a:solidFill>
              </a:rPr>
              <a:pPr>
                <a:def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4CA7D-5A86-DA40-A33E-2DAAF21FC9F7}" type="slidenum">
              <a:rPr lang="en-US">
                <a:solidFill>
                  <a:prstClr val="black">
                    <a:tint val="75000"/>
                  </a:prstClr>
                </a:solidFill>
              </a:rPr>
              <a:pPr>
                <a:defRPr/>
              </a:pPr>
              <a:t>‹#›</a:t>
            </a:fld>
            <a:endParaRPr lang="en-US">
              <a:solidFill>
                <a:prstClr val="black">
                  <a:tint val="75000"/>
                </a:prstClr>
              </a:solidFill>
            </a:endParaRPr>
          </a:p>
        </p:txBody>
      </p:sp>
      <p:pic>
        <p:nvPicPr>
          <p:cNvPr id="7" name="Picture 3" descr="caltech_content_Right1.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9684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674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C759516-609C-5744-9C12-5F99B37379A8}" type="datetimeFigureOut">
              <a:rPr lang="en-US">
                <a:solidFill>
                  <a:prstClr val="black">
                    <a:tint val="75000"/>
                  </a:prstClr>
                </a:solidFill>
              </a:rPr>
              <a:pPr>
                <a:def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587360C-2ECE-EC4B-BCCF-A87610A36F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674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460A25-9760-4B7F-BE32-4EF462B2AA2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2460A25-9760-4B7F-BE32-4EF462B2AA2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460A25-9760-4B7F-BE32-4EF462B2AA2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8F23B46-4B5D-4B57-8E49-B0A11FE17CF5}"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60A25-9760-4B7F-BE32-4EF462B2AA2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2460A25-9760-4B7F-BE32-4EF462B2AA2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1A4ABB-EAE9-614D-8B73-E6AC0AC2A1BB}" type="datetimeFigureOut">
              <a:rPr lang="en-US">
                <a:solidFill>
                  <a:prstClr val="black">
                    <a:tint val="75000"/>
                  </a:prstClr>
                </a:solidFill>
              </a:rPr>
              <a:pPr>
                <a:def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C652AB-F92C-874B-BE15-3E0A2F5660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8312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2460A25-9760-4B7F-BE32-4EF462B2AA2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2460A25-9760-4B7F-BE32-4EF462B2AA2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2460A25-9760-4B7F-BE32-4EF462B2AA2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2460A25-9760-4B7F-BE32-4EF462B2AA2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8F23B46-4B5D-4B57-8E49-B0A11FE17CF5}" type="datetimeFigureOut">
              <a:rPr lang="en-US" smtClean="0"/>
              <a:pPr/>
              <a:t>10/10/2013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0A25-9760-4B7F-BE32-4EF462B2AA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2460A25-9760-4B7F-BE32-4EF462B2AA2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F23B46-4B5D-4B57-8E49-B0A11FE17CF5}"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FFAA4C-96A1-564E-9B74-B516C332F2C9}" type="datetimeFigureOut">
              <a:rPr lang="en-US">
                <a:solidFill>
                  <a:prstClr val="black">
                    <a:tint val="75000"/>
                  </a:prstClr>
                </a:solidFill>
              </a:rPr>
              <a:pPr>
                <a:def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BAAD89-4F56-7A4D-9AA0-EF1D10620B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91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4FBAD9-AF3D-B444-8B76-BCA3A79E64BC}" type="datetimeFigureOut">
              <a:rPr lang="en-US">
                <a:solidFill>
                  <a:prstClr val="black">
                    <a:tint val="75000"/>
                  </a:prstClr>
                </a:solidFill>
              </a:rPr>
              <a:pPr>
                <a:defRPr/>
              </a:pPr>
              <a:t>10/10/2013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9EA496-1439-C74D-921D-57C3BDF53E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517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3B0EF9-4892-D74D-B5D4-654B36822B2E}" type="datetimeFigureOut">
              <a:rPr lang="en-US">
                <a:solidFill>
                  <a:prstClr val="black">
                    <a:tint val="75000"/>
                  </a:prstClr>
                </a:solidFill>
              </a:rPr>
              <a:pPr>
                <a:defRPr/>
              </a:pPr>
              <a:t>10/10/2013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DDE3ECE-0F6E-FF4D-BF0F-FC0F2C707F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9602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BB9C8-C5E1-5D40-9F05-A7B2CAA92B84}" type="datetimeFigureOut">
              <a:rPr lang="en-US">
                <a:solidFill>
                  <a:prstClr val="black">
                    <a:tint val="75000"/>
                  </a:prstClr>
                </a:solidFill>
              </a:rPr>
              <a:pPr>
                <a:defRPr/>
              </a:pPr>
              <a:t>10/10/2013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4AA8751-C824-D844-B10F-118132EBA9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3861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DC01F3-EB35-6549-BAD9-2BA244F57846}" type="datetimeFigureOut">
              <a:rPr lang="en-US">
                <a:solidFill>
                  <a:prstClr val="black">
                    <a:tint val="75000"/>
                  </a:prstClr>
                </a:solidFill>
              </a:rPr>
              <a:pPr>
                <a:defRPr/>
              </a:pPr>
              <a:t>10/10/2013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73606F8-F460-5B46-B7D9-69385A08AA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3065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4C1CDF11-2F4D-9143-88CF-AE7E0B58D261}" type="datetimeFigureOut">
              <a:rPr lang="en-US">
                <a:solidFill>
                  <a:prstClr val="black">
                    <a:tint val="75000"/>
                  </a:prstClr>
                </a:solidFill>
              </a:rPr>
              <a:pPr>
                <a:defRPr/>
              </a:pPr>
              <a:t>10/10/2013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62CA15-5EEB-FC46-B880-BBDF35F4F4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1470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D5CCDF-C54D-FE42-AF2D-CC63BF5532B1}" type="datetimeFigureOut">
              <a:rPr lang="en-US">
                <a:solidFill>
                  <a:prstClr val="black">
                    <a:tint val="75000"/>
                  </a:prstClr>
                </a:solidFill>
              </a:rPr>
              <a:pPr>
                <a:defRPr/>
              </a:pPr>
              <a:t>10/10/2013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180108-EE56-264B-9D18-E8AD8A7ECE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4565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BE0D06F6-FA3C-6141-9146-965B0E0DA87D}" type="datetimeFigureOut">
              <a:rPr lang="en-US">
                <a:solidFill>
                  <a:prstClr val="black">
                    <a:tint val="75000"/>
                  </a:prstClr>
                </a:solidFill>
              </a:rPr>
              <a:pPr defTabSz="457200">
                <a:defRPr/>
              </a:pPr>
              <a:t>10/10/2013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6A3098AE-80C2-EA42-A0AB-C98E1ACD25B5}" type="slidenum">
              <a:rPr lang="en-US">
                <a:solidFill>
                  <a:prstClr val="black">
                    <a:tint val="75000"/>
                  </a:prstClr>
                </a:solidFill>
              </a:rPr>
              <a:pPr defTabSz="457200">
                <a:defRPr/>
              </a:pPr>
              <a:t>‹#›</a:t>
            </a:fld>
            <a:endParaRPr lang="en-US">
              <a:solidFill>
                <a:prstClr val="black">
                  <a:tint val="75000"/>
                </a:prstClr>
              </a:solidFill>
            </a:endParaRPr>
          </a:p>
        </p:txBody>
      </p:sp>
      <p:pic>
        <p:nvPicPr>
          <p:cNvPr id="7" name="Picture 4" descr="caltech_title_slide.jpg"/>
          <p:cNvPicPr>
            <a:picLocks noChangeAspect="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37024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47" r:id="rId14"/>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8F23B46-4B5D-4B57-8E49-B0A11FE17CF5}" type="datetimeFigureOut">
              <a:rPr lang="en-US" smtClean="0"/>
              <a:pPr/>
              <a:t>10/10/2013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2460A25-9760-4B7F-BE32-4EF462B2AA2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www.cbp.gov/xp/cgov/trade/cargo_security/carriers/security_filing/"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researchadministration.caltech.edu/documents/571-principal_investigators_on_leave_faqs_final.pdf"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www.nsf.gov/pubs/policydocs/csfaqs_jan13.pdf"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hyperlink" Target="http://finance.caltech.edu/documents/167-fusets_practice_jan13update.pdf"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en.wikipedia.org/wiki/File:Samsung_Logo.svg" TargetMode="External"/><Relationship Id="rId13" Type="http://schemas.openxmlformats.org/officeDocument/2006/relationships/image" Target="../media/image13.png"/><Relationship Id="rId18" Type="http://schemas.openxmlformats.org/officeDocument/2006/relationships/hyperlink" Target="http://en.wikipedia.org/wiki/File:Dow_Chemical_Company_logo.svg" TargetMode="External"/><Relationship Id="rId26" Type="http://schemas.openxmlformats.org/officeDocument/2006/relationships/hyperlink" Target="http://en.wikipedia.org/wiki/File:Nestl%C3%A9.svg" TargetMode="External"/><Relationship Id="rId39" Type="http://schemas.openxmlformats.org/officeDocument/2006/relationships/image" Target="../media/image27.png"/><Relationship Id="rId3" Type="http://schemas.openxmlformats.org/officeDocument/2006/relationships/image" Target="../media/image8.png"/><Relationship Id="rId21" Type="http://schemas.openxmlformats.org/officeDocument/2006/relationships/image" Target="../media/image17.png"/><Relationship Id="rId34" Type="http://schemas.openxmlformats.org/officeDocument/2006/relationships/hyperlink" Target="http://en.wikipedia.org/wiki/File:Raytheon.svg" TargetMode="External"/><Relationship Id="rId7" Type="http://schemas.openxmlformats.org/officeDocument/2006/relationships/image" Target="../media/image10.png"/><Relationship Id="rId12" Type="http://schemas.openxmlformats.org/officeDocument/2006/relationships/hyperlink" Target="http://en.wikipedia.org/wiki/File:Googlelogo.png" TargetMode="Externa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image" Target="../media/image26.png"/><Relationship Id="rId2" Type="http://schemas.openxmlformats.org/officeDocument/2006/relationships/hyperlink" Target="http://en.wikipedia.org/wiki/File:Sanofi.svg" TargetMode="External"/><Relationship Id="rId16" Type="http://schemas.openxmlformats.org/officeDocument/2006/relationships/hyperlink" Target="http://en.wikipedia.org/wiki/File:IBM_logo.svg" TargetMode="External"/><Relationship Id="rId20" Type="http://schemas.openxmlformats.org/officeDocument/2006/relationships/hyperlink" Target="http://en.wikipedia.org/wiki/File:Chevron_Logo.svg" TargetMode="External"/><Relationship Id="rId29" Type="http://schemas.openxmlformats.org/officeDocument/2006/relationships/image" Target="../media/image21.png"/><Relationship Id="rId41"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hyperlink" Target="http://en.wikipedia.org/wiki/File:HP_D_B_RGB_72_MX+space.png" TargetMode="External"/><Relationship Id="rId11" Type="http://schemas.openxmlformats.org/officeDocument/2006/relationships/image" Target="../media/image12.png"/><Relationship Id="rId24" Type="http://schemas.openxmlformats.org/officeDocument/2006/relationships/hyperlink" Target="http://en.wikipedia.org/wiki/File:BASF_logo.svg" TargetMode="External"/><Relationship Id="rId32" Type="http://schemas.openxmlformats.org/officeDocument/2006/relationships/hyperlink" Target="http://en.wikipedia.org/wiki/File:Amgen.svg" TargetMode="External"/><Relationship Id="rId37" Type="http://schemas.openxmlformats.org/officeDocument/2006/relationships/image" Target="../media/image25.png"/><Relationship Id="rId40"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hyperlink" Target="http://en.wikipedia.org/wiki/File:SCE-logo.PNG" TargetMode="External"/><Relationship Id="rId36" Type="http://schemas.openxmlformats.org/officeDocument/2006/relationships/hyperlink" Target="http://en.wikipedia.org/wiki/File:United_Technologies.svg" TargetMode="External"/><Relationship Id="rId10" Type="http://schemas.openxmlformats.org/officeDocument/2006/relationships/hyperlink" Target="http://en.wikipedia.org/wiki/File:Northrop_Grumman.svg" TargetMode="External"/><Relationship Id="rId19" Type="http://schemas.openxmlformats.org/officeDocument/2006/relationships/image" Target="../media/image16.png"/><Relationship Id="rId31" Type="http://schemas.openxmlformats.org/officeDocument/2006/relationships/image" Target="../media/image22.png"/><Relationship Id="rId4" Type="http://schemas.openxmlformats.org/officeDocument/2006/relationships/hyperlink" Target="http://en.wikipedia.org/wiki/File:Boeing-Logo.svg" TargetMode="External"/><Relationship Id="rId9" Type="http://schemas.openxmlformats.org/officeDocument/2006/relationships/image" Target="../media/image11.png"/><Relationship Id="rId14" Type="http://schemas.openxmlformats.org/officeDocument/2006/relationships/hyperlink" Target="http://en.wikipedia.org/wiki/File:Microsoft_wordmark.svg" TargetMode="External"/><Relationship Id="rId22" Type="http://schemas.openxmlformats.org/officeDocument/2006/relationships/hyperlink" Target="http://en.wikipedia.org/wiki/File:JohnsonandJohnsonLogo.svg" TargetMode="External"/><Relationship Id="rId27" Type="http://schemas.openxmlformats.org/officeDocument/2006/relationships/image" Target="../media/image20.png"/><Relationship Id="rId30" Type="http://schemas.openxmlformats.org/officeDocument/2006/relationships/hyperlink" Target="http://en.wikipedia.org/wiki/File:Intel-logo.svg" TargetMode="External"/><Relationship Id="rId35"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219200"/>
          </a:xfrm>
        </p:spPr>
        <p:txBody>
          <a:bodyPr>
            <a:normAutofit/>
          </a:bodyPr>
          <a:lstStyle/>
          <a:p>
            <a:r>
              <a:rPr lang="en-US" sz="2000" dirty="0" smtClean="0"/>
              <a:t>October 8, 2013</a:t>
            </a:r>
            <a:endParaRPr lang="en-US" sz="2000" dirty="0"/>
          </a:p>
        </p:txBody>
      </p:sp>
      <p:sp>
        <p:nvSpPr>
          <p:cNvPr id="2" name="Title 1"/>
          <p:cNvSpPr>
            <a:spLocks noGrp="1"/>
          </p:cNvSpPr>
          <p:nvPr>
            <p:ph type="ctrTitle"/>
          </p:nvPr>
        </p:nvSpPr>
        <p:spPr/>
        <p:txBody>
          <a:bodyPr>
            <a:normAutofit/>
          </a:bodyPr>
          <a:lstStyle/>
          <a:p>
            <a:r>
              <a:rPr lang="en-US" dirty="0" smtClean="0"/>
              <a:t>Research Administration Forum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information will you need to provide?</a:t>
            </a:r>
            <a:endParaRPr lang="en-US" dirty="0"/>
          </a:p>
        </p:txBody>
      </p:sp>
      <p:sp>
        <p:nvSpPr>
          <p:cNvPr id="3" name="Content Placeholder 2"/>
          <p:cNvSpPr>
            <a:spLocks noGrp="1"/>
          </p:cNvSpPr>
          <p:nvPr>
            <p:ph sz="quarter" idx="1"/>
          </p:nvPr>
        </p:nvSpPr>
        <p:spPr>
          <a:xfrm>
            <a:off x="304800" y="1981200"/>
            <a:ext cx="8503920" cy="4117848"/>
          </a:xfrm>
        </p:spPr>
        <p:txBody>
          <a:bodyPr>
            <a:normAutofit/>
          </a:bodyPr>
          <a:lstStyle/>
          <a:p>
            <a:r>
              <a:rPr lang="en-US" sz="2800" dirty="0" smtClean="0"/>
              <a:t>In addition to what we (the importer) normally provide (our address, EIN, HTS and Country of Origin), we will also need to provide the following for int’l </a:t>
            </a:r>
            <a:r>
              <a:rPr lang="en-US" sz="2800" u="sng" dirty="0" smtClean="0"/>
              <a:t>ocean freight shipments</a:t>
            </a:r>
            <a:r>
              <a:rPr lang="en-US" sz="2800" dirty="0" smtClean="0"/>
              <a:t>:</a:t>
            </a:r>
          </a:p>
          <a:p>
            <a:pPr lvl="2"/>
            <a:r>
              <a:rPr lang="en-US" b="1" i="1" dirty="0" smtClean="0">
                <a:solidFill>
                  <a:schemeClr val="hlink"/>
                </a:solidFill>
              </a:rPr>
              <a:t>Manufacturer (Supplier) Name and Address</a:t>
            </a:r>
          </a:p>
          <a:p>
            <a:pPr lvl="2"/>
            <a:r>
              <a:rPr lang="en-US" b="1" i="1" dirty="0" smtClean="0">
                <a:solidFill>
                  <a:schemeClr val="hlink"/>
                </a:solidFill>
              </a:rPr>
              <a:t>Seller Name &amp; Address</a:t>
            </a:r>
          </a:p>
          <a:p>
            <a:pPr lvl="2"/>
            <a:r>
              <a:rPr lang="en-US" dirty="0" smtClean="0"/>
              <a:t>Consolidator Name and Address – Party who stuffed the container</a:t>
            </a:r>
          </a:p>
          <a:p>
            <a:pPr lvl="2"/>
            <a:r>
              <a:rPr lang="en-US" dirty="0" smtClean="0"/>
              <a:t>Container Stuffing Location – Name and Address of where container was stuffed.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10+2 Program: Failure to Comply</a:t>
            </a:r>
            <a:endParaRPr lang="en-US" dirty="0"/>
          </a:p>
        </p:txBody>
      </p:sp>
      <p:sp>
        <p:nvSpPr>
          <p:cNvPr id="3" name="Content Placeholder 2"/>
          <p:cNvSpPr>
            <a:spLocks noGrp="1"/>
          </p:cNvSpPr>
          <p:nvPr>
            <p:ph sz="quarter" idx="1"/>
          </p:nvPr>
        </p:nvSpPr>
        <p:spPr>
          <a:xfrm>
            <a:off x="301752" y="2057400"/>
            <a:ext cx="8503920" cy="4041648"/>
          </a:xfrm>
        </p:spPr>
        <p:txBody>
          <a:bodyPr>
            <a:normAutofit/>
          </a:bodyPr>
          <a:lstStyle/>
          <a:p>
            <a:r>
              <a:rPr lang="en-US" dirty="0" smtClean="0"/>
              <a:t>Shipment will </a:t>
            </a:r>
            <a:r>
              <a:rPr lang="en-US" u="sng" dirty="0" smtClean="0"/>
              <a:t>not</a:t>
            </a:r>
            <a:r>
              <a:rPr lang="en-US" dirty="0" smtClean="0"/>
              <a:t> be loaded until importer provides required information.</a:t>
            </a:r>
          </a:p>
          <a:p>
            <a:r>
              <a:rPr lang="en-US" dirty="0" smtClean="0"/>
              <a:t>If information is not provided to Customs on time, Caltech may be subject to penalties &amp; fines, cargo inspections and other violations.</a:t>
            </a:r>
          </a:p>
          <a:p>
            <a:pPr lvl="1"/>
            <a:r>
              <a:rPr lang="en-US" dirty="0" smtClean="0"/>
              <a:t>$5,000.00 for </a:t>
            </a:r>
            <a:r>
              <a:rPr lang="en-US" u="sng" dirty="0" smtClean="0"/>
              <a:t>late</a:t>
            </a:r>
            <a:r>
              <a:rPr lang="en-US" dirty="0" smtClean="0"/>
              <a:t> filing of ISF </a:t>
            </a:r>
          </a:p>
          <a:p>
            <a:pPr lvl="1"/>
            <a:r>
              <a:rPr lang="en-US" dirty="0" smtClean="0"/>
              <a:t>$5,000.00 per shipment for </a:t>
            </a:r>
            <a:r>
              <a:rPr lang="en-US" u="sng" dirty="0" smtClean="0"/>
              <a:t>inaccurate</a:t>
            </a:r>
            <a:r>
              <a:rPr lang="en-US" dirty="0" smtClean="0"/>
              <a:t> ISF</a:t>
            </a:r>
          </a:p>
          <a:p>
            <a:r>
              <a:rPr lang="en-US" sz="2800" dirty="0" smtClean="0"/>
              <a:t>Info</a:t>
            </a:r>
            <a:r>
              <a:rPr lang="en-US" sz="1600" dirty="0" smtClean="0"/>
              <a:t>: </a:t>
            </a:r>
            <a:r>
              <a:rPr lang="en-US" sz="1600" u="sng" dirty="0" smtClean="0">
                <a:hlinkClick r:id="rId2"/>
              </a:rPr>
              <a:t>http://www.cbp.gov/xp/cgov/trade/cargo_security/carriers/security_filing</a:t>
            </a:r>
            <a:r>
              <a:rPr lang="en-US" sz="2000" u="sng" dirty="0" smtClean="0">
                <a:hlinkClick r:id="rId2"/>
              </a:rPr>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90600"/>
          </a:xfrm>
        </p:spPr>
        <p:txBody>
          <a:bodyPr>
            <a:normAutofit fontScale="90000"/>
          </a:bodyPr>
          <a:lstStyle/>
          <a:p>
            <a:r>
              <a:rPr lang="en-US" sz="3600" i="1" dirty="0" smtClean="0"/>
              <a:t>New</a:t>
            </a:r>
            <a:r>
              <a:rPr lang="en-US" sz="3600" dirty="0" smtClean="0"/>
              <a:t> </a:t>
            </a:r>
            <a:r>
              <a:rPr lang="en-US" sz="3600" i="1" dirty="0" smtClean="0"/>
              <a:t>Location</a:t>
            </a:r>
            <a:r>
              <a:rPr lang="en-US" sz="3600" dirty="0" smtClean="0"/>
              <a:t> for the on-line </a:t>
            </a:r>
            <a:br>
              <a:rPr lang="en-US" sz="3600" dirty="0" smtClean="0"/>
            </a:br>
            <a:r>
              <a:rPr lang="en-US" sz="3600" dirty="0" smtClean="0"/>
              <a:t>Export Awareness Program!</a:t>
            </a:r>
            <a:endParaRPr lang="en-US" dirty="0"/>
          </a:p>
        </p:txBody>
      </p:sp>
      <p:sp>
        <p:nvSpPr>
          <p:cNvPr id="3" name="Content Placeholder 2"/>
          <p:cNvSpPr>
            <a:spLocks noGrp="1"/>
          </p:cNvSpPr>
          <p:nvPr>
            <p:ph sz="quarter" idx="1"/>
          </p:nvPr>
        </p:nvSpPr>
        <p:spPr>
          <a:xfrm>
            <a:off x="301752" y="1905000"/>
            <a:ext cx="8503920" cy="4194048"/>
          </a:xfrm>
        </p:spPr>
        <p:txBody>
          <a:bodyPr>
            <a:normAutofit/>
          </a:bodyPr>
          <a:lstStyle/>
          <a:p>
            <a:r>
              <a:rPr lang="en-US" dirty="0" smtClean="0"/>
              <a:t>The Faculty Awareness Program has moved from the “Articulate” on-line platform to the Oracle Learning Management on-line site</a:t>
            </a:r>
          </a:p>
          <a:p>
            <a:r>
              <a:rPr lang="en-US" dirty="0" smtClean="0"/>
              <a:t>How do you log-in?</a:t>
            </a:r>
          </a:p>
          <a:p>
            <a:pPr lvl="1"/>
            <a:r>
              <a:rPr lang="en-US" dirty="0" smtClean="0"/>
              <a:t>“access.caltech.edu”</a:t>
            </a:r>
          </a:p>
          <a:p>
            <a:r>
              <a:rPr lang="en-US" dirty="0" smtClean="0"/>
              <a:t>What happens if I have a technical problem  or cannot log-in?</a:t>
            </a:r>
          </a:p>
          <a:p>
            <a:pPr lvl="1"/>
            <a:r>
              <a:rPr lang="en-US" dirty="0" smtClean="0"/>
              <a:t>Contact Caltech Export or Christine Ryan at IMSS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2895600"/>
            <a:ext cx="8503920" cy="1219200"/>
          </a:xfrm>
        </p:spPr>
        <p:txBody>
          <a:bodyPr>
            <a:normAutofit/>
          </a:bodyPr>
          <a:lstStyle/>
          <a:p>
            <a:pPr algn="ctr">
              <a:buNone/>
            </a:pPr>
            <a:r>
              <a:rPr lang="en-US" sz="3600" dirty="0" smtClean="0"/>
              <a:t>QUESTIONS?</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Sub-Accounting Draw Process</a:t>
            </a:r>
            <a:endParaRPr lang="en-US" dirty="0"/>
          </a:p>
        </p:txBody>
      </p:sp>
      <p:sp>
        <p:nvSpPr>
          <p:cNvPr id="3" name="Content Placeholder 2"/>
          <p:cNvSpPr>
            <a:spLocks noGrp="1"/>
          </p:cNvSpPr>
          <p:nvPr>
            <p:ph sz="quarter" idx="1"/>
          </p:nvPr>
        </p:nvSpPr>
        <p:spPr>
          <a:xfrm>
            <a:off x="301752" y="1752600"/>
            <a:ext cx="8503920" cy="4572000"/>
          </a:xfrm>
        </p:spPr>
        <p:txBody>
          <a:bodyPr>
            <a:normAutofit fontScale="92500"/>
          </a:bodyPr>
          <a:lstStyle/>
          <a:p>
            <a:r>
              <a:rPr lang="en-US" dirty="0" smtClean="0"/>
              <a:t>Pooled (old) draw process</a:t>
            </a:r>
          </a:p>
          <a:p>
            <a:pPr lvl="1"/>
            <a:r>
              <a:rPr lang="en-US" dirty="0" smtClean="0"/>
              <a:t>invoices for all NIH grants generated weekly</a:t>
            </a:r>
          </a:p>
          <a:p>
            <a:pPr lvl="1"/>
            <a:r>
              <a:rPr lang="en-US" dirty="0" smtClean="0"/>
              <a:t>single (pooled) amount entered in the payment system</a:t>
            </a:r>
          </a:p>
          <a:p>
            <a:pPr lvl="1"/>
            <a:r>
              <a:rPr lang="en-US" dirty="0" smtClean="0"/>
              <a:t>cash applied to open NIH invoices</a:t>
            </a:r>
          </a:p>
          <a:p>
            <a:r>
              <a:rPr lang="en-US" dirty="0" smtClean="0"/>
              <a:t>New (sub-accounting) draw process</a:t>
            </a:r>
          </a:p>
          <a:p>
            <a:pPr lvl="1"/>
            <a:r>
              <a:rPr lang="en-US" dirty="0" smtClean="0"/>
              <a:t>invoices for all NIH grants generated weekly</a:t>
            </a:r>
          </a:p>
          <a:p>
            <a:pPr lvl="1"/>
            <a:r>
              <a:rPr lang="en-US" dirty="0" smtClean="0"/>
              <a:t>cash request entered on an </a:t>
            </a:r>
            <a:r>
              <a:rPr lang="en-US" i="1" dirty="0" smtClean="0"/>
              <a:t>award by award </a:t>
            </a:r>
            <a:r>
              <a:rPr lang="en-US" dirty="0" smtClean="0"/>
              <a:t>basis</a:t>
            </a:r>
          </a:p>
          <a:p>
            <a:pPr lvl="1"/>
            <a:r>
              <a:rPr lang="en-US" dirty="0" smtClean="0"/>
              <a:t>cash applied to open invoices </a:t>
            </a:r>
          </a:p>
          <a:p>
            <a:r>
              <a:rPr lang="en-US" dirty="0" smtClean="0"/>
              <a:t>Implementation at Caltech will require changes in OGM</a:t>
            </a:r>
          </a:p>
          <a:p>
            <a:pPr lvl="1"/>
            <a:r>
              <a:rPr lang="en-US" dirty="0" smtClean="0"/>
              <a:t>New Awards need to be set up for grants transitioning to the new payment method</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Impact of Implementation of </a:t>
            </a:r>
            <a:br>
              <a:rPr lang="en-US" dirty="0" smtClean="0"/>
            </a:br>
            <a:r>
              <a:rPr lang="en-US" dirty="0" smtClean="0"/>
              <a:t>New NIH Draw Process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Competing renewals</a:t>
            </a:r>
          </a:p>
          <a:p>
            <a:pPr lvl="1"/>
            <a:r>
              <a:rPr lang="en-US" dirty="0" smtClean="0"/>
              <a:t>No impact; new Awards are generally set up for competing renewals</a:t>
            </a:r>
          </a:p>
          <a:p>
            <a:pPr lvl="2"/>
            <a:r>
              <a:rPr lang="en-US" dirty="0" smtClean="0"/>
              <a:t>Award number will start with NIHP.XXXXX</a:t>
            </a:r>
          </a:p>
          <a:p>
            <a:r>
              <a:rPr lang="en-US" dirty="0" smtClean="0"/>
              <a:t>Non-competing renewals </a:t>
            </a:r>
          </a:p>
          <a:p>
            <a:pPr lvl="1"/>
            <a:r>
              <a:rPr lang="en-US" dirty="0" smtClean="0"/>
              <a:t>New Awards (NIH and salary cap) will need to be set up for FY2015 funding; </a:t>
            </a:r>
          </a:p>
          <a:p>
            <a:pPr lvl="2"/>
            <a:r>
              <a:rPr lang="en-US" dirty="0" smtClean="0"/>
              <a:t>Award number will start with NIHP.XXXXX</a:t>
            </a:r>
          </a:p>
          <a:p>
            <a:pPr lvl="2"/>
            <a:r>
              <a:rPr lang="en-US" dirty="0" smtClean="0"/>
              <a:t>will be linked to the existing Project </a:t>
            </a:r>
          </a:p>
          <a:p>
            <a:pPr lvl="2"/>
            <a:r>
              <a:rPr lang="en-US" dirty="0" smtClean="0"/>
              <a:t>is subjected to same carry forward authorization as the original grant</a:t>
            </a:r>
          </a:p>
          <a:p>
            <a:pPr lvl="1"/>
            <a:r>
              <a:rPr lang="en-US" dirty="0" smtClean="0"/>
              <a:t>Final Federal Financial Reports will be submitted for the “old” Award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Updates on Cost Transfer and PDC Systems</a:t>
            </a:r>
            <a:endParaRPr lang="en-US" sz="3600" dirty="0"/>
          </a:p>
        </p:txBody>
      </p:sp>
      <p:sp>
        <p:nvSpPr>
          <p:cNvPr id="3" name="Content Placeholder 2"/>
          <p:cNvSpPr>
            <a:spLocks noGrp="1"/>
          </p:cNvSpPr>
          <p:nvPr>
            <p:ph sz="quarter" idx="1"/>
          </p:nvPr>
        </p:nvSpPr>
        <p:spPr>
          <a:xfrm>
            <a:off x="301752" y="1978152"/>
            <a:ext cx="8503920" cy="4194048"/>
          </a:xfrm>
        </p:spPr>
        <p:txBody>
          <a:bodyPr>
            <a:normAutofit/>
          </a:bodyPr>
          <a:lstStyle/>
          <a:p>
            <a:r>
              <a:rPr lang="en-US" dirty="0" smtClean="0"/>
              <a:t>Cost Transfer Application</a:t>
            </a:r>
          </a:p>
          <a:p>
            <a:pPr lvl="1"/>
            <a:r>
              <a:rPr lang="en-US" dirty="0" smtClean="0"/>
              <a:t>No. of cost transfers submitted on-line (count as of 10/4/13)</a:t>
            </a:r>
          </a:p>
          <a:p>
            <a:pPr lvl="2"/>
            <a:r>
              <a:rPr lang="en-US" dirty="0" smtClean="0"/>
              <a:t>Non-labor (since May 20, 2012): 1170</a:t>
            </a:r>
          </a:p>
          <a:p>
            <a:pPr lvl="2"/>
            <a:r>
              <a:rPr lang="en-US" dirty="0" smtClean="0"/>
              <a:t>Labor adjustments requiring justification (since Aug 1, 2013): 50</a:t>
            </a:r>
          </a:p>
          <a:p>
            <a:pPr lvl="1"/>
            <a:r>
              <a:rPr lang="en-US" dirty="0" smtClean="0"/>
              <a:t>Refresher’s training in early November</a:t>
            </a:r>
          </a:p>
          <a:p>
            <a:r>
              <a:rPr lang="en-US" dirty="0" smtClean="0"/>
              <a:t>Payroll Distribution Confirmation System</a:t>
            </a:r>
          </a:p>
          <a:p>
            <a:pPr lvl="1"/>
            <a:r>
              <a:rPr lang="en-US" dirty="0" smtClean="0"/>
              <a:t>Reports for FY13-B period are expected to be available for on-line certification in February 2014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Types</a:t>
            </a:r>
            <a:endParaRPr lang="en-US" dirty="0"/>
          </a:p>
        </p:txBody>
      </p:sp>
      <p:sp>
        <p:nvSpPr>
          <p:cNvPr id="3" name="Content Placeholder 2"/>
          <p:cNvSpPr>
            <a:spLocks noGrp="1"/>
          </p:cNvSpPr>
          <p:nvPr>
            <p:ph sz="quarter" idx="1"/>
          </p:nvPr>
        </p:nvSpPr>
        <p:spPr>
          <a:xfrm>
            <a:off x="301752" y="1981200"/>
            <a:ext cx="8503920" cy="4117848"/>
          </a:xfrm>
        </p:spPr>
        <p:txBody>
          <a:bodyPr>
            <a:normAutofit fontScale="77500" lnSpcReduction="20000"/>
          </a:bodyPr>
          <a:lstStyle/>
          <a:p>
            <a:pPr>
              <a:buFont typeface="Wingdings" pitchFamily="2" charset="2"/>
              <a:buChar char="Ø"/>
            </a:pPr>
            <a:r>
              <a:rPr lang="en-US" i="1" dirty="0" smtClean="0"/>
              <a:t>Travel e-type (new) </a:t>
            </a:r>
            <a:r>
              <a:rPr lang="en-US" i="1" dirty="0" smtClean="0">
                <a:solidFill>
                  <a:schemeClr val="accent6">
                    <a:lumMod val="50000"/>
                  </a:schemeClr>
                </a:solidFill>
              </a:rPr>
              <a:t>“</a:t>
            </a:r>
            <a:r>
              <a:rPr lang="en-US" i="1" smtClean="0">
                <a:solidFill>
                  <a:schemeClr val="accent6">
                    <a:lumMod val="50000"/>
                  </a:schemeClr>
                </a:solidFill>
              </a:rPr>
              <a:t>Travel- Non US </a:t>
            </a:r>
            <a:r>
              <a:rPr lang="en-US" i="1" dirty="0" smtClean="0">
                <a:solidFill>
                  <a:schemeClr val="accent6">
                    <a:lumMod val="50000"/>
                  </a:schemeClr>
                </a:solidFill>
              </a:rPr>
              <a:t>Carrier” </a:t>
            </a:r>
            <a:r>
              <a:rPr lang="en-US" dirty="0" smtClean="0"/>
              <a:t>to be used for airfare on </a:t>
            </a:r>
            <a:r>
              <a:rPr lang="en-US" i="1" dirty="0" smtClean="0">
                <a:solidFill>
                  <a:schemeClr val="accent6">
                    <a:lumMod val="50000"/>
                  </a:schemeClr>
                </a:solidFill>
              </a:rPr>
              <a:t>non-US carriers </a:t>
            </a:r>
            <a:r>
              <a:rPr lang="en-US" dirty="0" smtClean="0"/>
              <a:t>on </a:t>
            </a:r>
            <a:r>
              <a:rPr lang="en-US" u="sng" dirty="0" smtClean="0"/>
              <a:t>non-federal</a:t>
            </a:r>
            <a:r>
              <a:rPr lang="en-US" dirty="0" smtClean="0"/>
              <a:t> sponsored awards when:</a:t>
            </a:r>
            <a:r>
              <a:rPr lang="en-US" i="1" dirty="0" smtClean="0">
                <a:solidFill>
                  <a:schemeClr val="accent6">
                    <a:lumMod val="50000"/>
                  </a:schemeClr>
                </a:solidFill>
              </a:rPr>
              <a:t> </a:t>
            </a:r>
          </a:p>
          <a:p>
            <a:pPr lvl="1"/>
            <a:r>
              <a:rPr lang="en-US" dirty="0" smtClean="0"/>
              <a:t>the sponsor </a:t>
            </a:r>
            <a:r>
              <a:rPr lang="en-US" i="1" u="sng" dirty="0" smtClean="0"/>
              <a:t>does </a:t>
            </a:r>
            <a:r>
              <a:rPr lang="en-US" dirty="0" smtClean="0"/>
              <a:t>not have any restrictions on using foreign air carrier</a:t>
            </a:r>
          </a:p>
          <a:p>
            <a:pPr>
              <a:buFont typeface="Wingdings" pitchFamily="2" charset="2"/>
              <a:buChar char="Ø"/>
            </a:pPr>
            <a:r>
              <a:rPr lang="en-US" i="1" dirty="0" smtClean="0"/>
              <a:t>Travel e-type </a:t>
            </a:r>
            <a:r>
              <a:rPr lang="en-US" i="1" dirty="0" smtClean="0">
                <a:solidFill>
                  <a:schemeClr val="accent6">
                    <a:lumMod val="50000"/>
                  </a:schemeClr>
                </a:solidFill>
              </a:rPr>
              <a:t>“Travel-Foreign Allocable” </a:t>
            </a:r>
            <a:r>
              <a:rPr lang="en-US" dirty="0" smtClean="0"/>
              <a:t>to be used for airfare on </a:t>
            </a:r>
            <a:r>
              <a:rPr lang="en-US" i="1" dirty="0" smtClean="0">
                <a:solidFill>
                  <a:schemeClr val="accent6">
                    <a:lumMod val="50000"/>
                  </a:schemeClr>
                </a:solidFill>
              </a:rPr>
              <a:t>non-US carriers </a:t>
            </a:r>
            <a:r>
              <a:rPr lang="en-US" dirty="0" smtClean="0"/>
              <a:t>on </a:t>
            </a:r>
            <a:r>
              <a:rPr lang="en-US" u="sng" dirty="0" smtClean="0"/>
              <a:t>federal</a:t>
            </a:r>
            <a:r>
              <a:rPr lang="en-US" dirty="0" smtClean="0"/>
              <a:t> sponsored awards when:</a:t>
            </a:r>
          </a:p>
          <a:p>
            <a:pPr marL="971550" lvl="1" indent="-514350"/>
            <a:r>
              <a:rPr lang="en-US" dirty="0" smtClean="0"/>
              <a:t>open skies agreement between US and the country exists</a:t>
            </a:r>
          </a:p>
          <a:p>
            <a:pPr marL="971550" lvl="1" indent="-514350"/>
            <a:r>
              <a:rPr lang="en-US" dirty="0" smtClean="0"/>
              <a:t>foreign airline is code sharing with an US carrier</a:t>
            </a:r>
          </a:p>
          <a:p>
            <a:pPr marL="971550" lvl="1" indent="-514350"/>
            <a:r>
              <a:rPr lang="en-US" dirty="0" smtClean="0"/>
              <a:t>Fly America Act exception exists (pre-travel exception form approval required)</a:t>
            </a:r>
          </a:p>
          <a:p>
            <a:pPr marL="571500" indent="-514350">
              <a:buBlip>
                <a:blip r:embed="rId2"/>
              </a:buBlip>
            </a:pPr>
            <a:r>
              <a:rPr lang="en-US" i="1" dirty="0" smtClean="0">
                <a:solidFill>
                  <a:srgbClr val="FF0000"/>
                </a:solidFill>
              </a:rPr>
              <a:t>Travel e-type “Foreign travel-Unallocable” </a:t>
            </a:r>
            <a:r>
              <a:rPr lang="en-US" dirty="0" smtClean="0"/>
              <a:t>cannot be charged to sponsored research awards</a:t>
            </a:r>
          </a:p>
          <a:p>
            <a:pPr>
              <a:buNone/>
            </a:pPr>
            <a:endParaRPr lang="en-US" sz="2000" i="1" dirty="0" smtClean="0"/>
          </a:p>
          <a:p>
            <a:pPr>
              <a:buNone/>
            </a:pPr>
            <a:r>
              <a:rPr lang="en-US" sz="2000" i="1" dirty="0" smtClean="0"/>
              <a:t>Caltech Travel Policy: Use of Foreign-Flag Air Carriers on Trave</a:t>
            </a:r>
            <a:r>
              <a:rPr lang="en-US" sz="2000" i="1" dirty="0"/>
              <a:t>l</a:t>
            </a:r>
            <a:endParaRPr lang="en-US" sz="2000" i="1" dirty="0" smtClean="0"/>
          </a:p>
          <a:p>
            <a:pPr>
              <a:buNone/>
            </a:pPr>
            <a:r>
              <a:rPr lang="en-US" sz="2000" i="1" dirty="0" smtClean="0"/>
              <a:t>http://procurement.caltech.edu/documents/121-travelpolicy.pdf</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charges during meetings</a:t>
            </a:r>
            <a:endParaRPr lang="en-US" dirty="0"/>
          </a:p>
        </p:txBody>
      </p:sp>
      <p:sp>
        <p:nvSpPr>
          <p:cNvPr id="3" name="Content Placeholder 2"/>
          <p:cNvSpPr>
            <a:spLocks noGrp="1"/>
          </p:cNvSpPr>
          <p:nvPr>
            <p:ph sz="quarter" idx="1"/>
          </p:nvPr>
        </p:nvSpPr>
        <p:spPr>
          <a:xfrm>
            <a:off x="301752" y="1752600"/>
            <a:ext cx="8503920" cy="4800600"/>
          </a:xfrm>
        </p:spPr>
        <p:txBody>
          <a:bodyPr>
            <a:normAutofit fontScale="70000" lnSpcReduction="20000"/>
          </a:bodyPr>
          <a:lstStyle/>
          <a:p>
            <a:pPr>
              <a:buNone/>
            </a:pPr>
            <a:r>
              <a:rPr lang="en-US" dirty="0" smtClean="0"/>
              <a:t>OMB A.21 Section J32. </a:t>
            </a:r>
            <a:r>
              <a:rPr lang="en-US" i="1" dirty="0" smtClean="0"/>
              <a:t>Meetings and Conferences.</a:t>
            </a:r>
            <a:endParaRPr lang="en-US" dirty="0" smtClean="0"/>
          </a:p>
          <a:p>
            <a:r>
              <a:rPr lang="en-US" dirty="0" smtClean="0"/>
              <a:t>Costs of meetings and conferences, the primary purpose of which is the dissemination of technical information, are allowable. This includes costs of </a:t>
            </a:r>
            <a:r>
              <a:rPr lang="en-US" i="1" u="sng" dirty="0" smtClean="0"/>
              <a:t>meals</a:t>
            </a:r>
            <a:r>
              <a:rPr lang="en-US" dirty="0" smtClean="0"/>
              <a:t>, transportation, rental of facilities, speakers' fees, and other items incidental to such meetings or conferences.</a:t>
            </a:r>
            <a:endParaRPr lang="en-US" sz="2900" dirty="0" smtClean="0"/>
          </a:p>
          <a:p>
            <a:pPr>
              <a:buNone/>
            </a:pPr>
            <a:r>
              <a:rPr lang="en-US" sz="2900" dirty="0" smtClean="0"/>
              <a:t>Institute’s policies  on “meal” expenses:</a:t>
            </a:r>
          </a:p>
          <a:p>
            <a:r>
              <a:rPr lang="en-US" sz="2900" dirty="0" smtClean="0"/>
              <a:t>Meals need to be qualified as a “business expense” per Caltech policies to be charged to </a:t>
            </a:r>
            <a:r>
              <a:rPr lang="en-US" sz="2900" i="1" dirty="0" smtClean="0"/>
              <a:t>any</a:t>
            </a:r>
            <a:r>
              <a:rPr lang="en-US" sz="2900" dirty="0" smtClean="0"/>
              <a:t> Institutional account</a:t>
            </a:r>
          </a:p>
          <a:p>
            <a:pPr lvl="1"/>
            <a:r>
              <a:rPr lang="en-US" sz="2400" dirty="0" smtClean="0"/>
              <a:t>On sponsored research awards </a:t>
            </a:r>
            <a:r>
              <a:rPr lang="en-US" sz="2400" i="1" dirty="0" smtClean="0"/>
              <a:t>unless </a:t>
            </a:r>
            <a:r>
              <a:rPr lang="en-US" sz="2400" dirty="0" smtClean="0"/>
              <a:t>such expenses are specifically authorized in the contract or grant, or by agency policy, and only to the extend and for the purpose (s) so authorized. In the event of a conflict between agency policy and Institute guidelines, the more restrictive of the two shall apply. </a:t>
            </a:r>
          </a:p>
          <a:p>
            <a:pPr lvl="1"/>
            <a:r>
              <a:rPr lang="en-US" sz="2400" dirty="0" smtClean="0"/>
              <a:t>When two or more employees go to lunch to continue their business as an incidental part of the meal or when the meeting could have been scheduled during regular working hours.</a:t>
            </a:r>
          </a:p>
          <a:p>
            <a:pPr lvl="2"/>
            <a:endParaRPr lang="en-US" dirty="0"/>
          </a:p>
          <a:p>
            <a:pPr>
              <a:buNone/>
            </a:pPr>
            <a:r>
              <a:rPr lang="en-US" sz="2000" i="1" dirty="0" smtClean="0"/>
              <a:t>California Institute of Technology, Business Expense Guidelines</a:t>
            </a:r>
          </a:p>
          <a:p>
            <a:pPr>
              <a:buNone/>
            </a:pPr>
            <a:r>
              <a:rPr lang="en-US" sz="2000" i="1" dirty="0" smtClean="0"/>
              <a:t>http://finance.caltech.edu/documents/25-cit_entertainment_guideline.pdf</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2895600"/>
            <a:ext cx="8503920" cy="1219200"/>
          </a:xfrm>
        </p:spPr>
        <p:txBody>
          <a:bodyPr>
            <a:normAutofit/>
          </a:bodyPr>
          <a:lstStyle/>
          <a:p>
            <a:pPr algn="ctr">
              <a:buNone/>
            </a:pPr>
            <a:r>
              <a:rPr lang="en-US" sz="3600" dirty="0" smtClean="0"/>
              <a:t>QUESTIONS?</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sz="quarter" idx="1"/>
          </p:nvPr>
        </p:nvSpPr>
        <p:spPr>
          <a:xfrm>
            <a:off x="301752" y="1527048"/>
            <a:ext cx="8503920" cy="4949952"/>
          </a:xfrm>
        </p:spPr>
        <p:txBody>
          <a:bodyPr>
            <a:normAutofit fontScale="62500" lnSpcReduction="20000"/>
          </a:bodyPr>
          <a:lstStyle/>
          <a:p>
            <a:pPr>
              <a:buNone/>
            </a:pPr>
            <a:endParaRPr lang="en-US" dirty="0" smtClean="0"/>
          </a:p>
          <a:p>
            <a:r>
              <a:rPr lang="en-US" dirty="0" smtClean="0"/>
              <a:t>Government Shutdown</a:t>
            </a:r>
          </a:p>
          <a:p>
            <a:r>
              <a:rPr lang="en-US" dirty="0" smtClean="0"/>
              <a:t>Rates for Fiscal Year 2014</a:t>
            </a:r>
          </a:p>
          <a:p>
            <a:r>
              <a:rPr lang="en-US" dirty="0" smtClean="0"/>
              <a:t>Postdoc Benefits</a:t>
            </a:r>
          </a:p>
          <a:p>
            <a:r>
              <a:rPr lang="en-US" dirty="0" smtClean="0"/>
              <a:t>Caltech Projection Tool</a:t>
            </a:r>
          </a:p>
          <a:p>
            <a:r>
              <a:rPr lang="en-US" dirty="0" smtClean="0"/>
              <a:t>New Cargo Shipment Requirements &amp; Penalties</a:t>
            </a:r>
          </a:p>
          <a:p>
            <a:r>
              <a:rPr lang="en-US" dirty="0" smtClean="0"/>
              <a:t>On-line Faculty Export Awareness Training </a:t>
            </a:r>
          </a:p>
          <a:p>
            <a:r>
              <a:rPr lang="en-US" dirty="0" smtClean="0"/>
              <a:t>NIH Sub-Accounting Draw Process</a:t>
            </a:r>
          </a:p>
          <a:p>
            <a:r>
              <a:rPr lang="en-US" dirty="0" smtClean="0"/>
              <a:t>Update on Cost Transfer and PDC Systems</a:t>
            </a:r>
          </a:p>
          <a:p>
            <a:r>
              <a:rPr lang="en-US" dirty="0" smtClean="0"/>
              <a:t>Expenditure Types</a:t>
            </a:r>
          </a:p>
          <a:p>
            <a:r>
              <a:rPr lang="en-US" dirty="0" smtClean="0"/>
              <a:t>Principal Investigators on Leave</a:t>
            </a:r>
          </a:p>
          <a:p>
            <a:r>
              <a:rPr lang="en-US" dirty="0" smtClean="0"/>
              <a:t>Administrative Costs on Sponsored Awards</a:t>
            </a:r>
          </a:p>
          <a:p>
            <a:r>
              <a:rPr lang="en-US" dirty="0" smtClean="0"/>
              <a:t>NSF &amp; Voluntary Cost Sharing</a:t>
            </a:r>
          </a:p>
          <a:p>
            <a:r>
              <a:rPr lang="en-US" dirty="0" smtClean="0"/>
              <a:t>Graduate and Undergraduate Students on the NIH Commons</a:t>
            </a:r>
          </a:p>
          <a:p>
            <a:r>
              <a:rPr lang="en-US" dirty="0" smtClean="0"/>
              <a:t>Foreign Travel on JPL IAs</a:t>
            </a:r>
          </a:p>
          <a:p>
            <a:r>
              <a:rPr lang="en-US" dirty="0" smtClean="0"/>
              <a:t>Indirect Costs on Facilities Use/Technical Services</a:t>
            </a:r>
          </a:p>
          <a:p>
            <a:r>
              <a:rPr lang="en-US" dirty="0" smtClean="0"/>
              <a:t>Conflict of Interest Reviews for NIH/NSF Awards</a:t>
            </a:r>
          </a:p>
          <a:p>
            <a:r>
              <a:rPr lang="en-US" dirty="0" smtClean="0"/>
              <a:t>Office of Technology Transfer and Corporate Partnerships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10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10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10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10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1000"/>
                                        <p:tgtEl>
                                          <p:spTgt spid="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1000"/>
                                        <p:tgtEl>
                                          <p:spTgt spid="2">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linds(horizontal)">
                                      <p:cBhvr>
                                        <p:cTn id="25" dur="1000"/>
                                        <p:tgtEl>
                                          <p:spTgt spid="2">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blinds(horizontal)">
                                      <p:cBhvr>
                                        <p:cTn id="28" dur="1000"/>
                                        <p:tgtEl>
                                          <p:spTgt spid="2">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blinds(horizontal)">
                                      <p:cBhvr>
                                        <p:cTn id="31" dur="1000"/>
                                        <p:tgtEl>
                                          <p:spTgt spid="2">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blinds(horizontal)">
                                      <p:cBhvr>
                                        <p:cTn id="34" dur="1000"/>
                                        <p:tgtEl>
                                          <p:spTgt spid="2">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blinds(horizontal)">
                                      <p:cBhvr>
                                        <p:cTn id="37" dur="1000"/>
                                        <p:tgtEl>
                                          <p:spTgt spid="2">
                                            <p:txEl>
                                              <p:pRg st="11" end="1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blinds(horizontal)">
                                      <p:cBhvr>
                                        <p:cTn id="40" dur="1000"/>
                                        <p:tgtEl>
                                          <p:spTgt spid="2">
                                            <p:txEl>
                                              <p:pRg st="12" end="1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blinds(horizontal)">
                                      <p:cBhvr>
                                        <p:cTn id="43" dur="1000"/>
                                        <p:tgtEl>
                                          <p:spTgt spid="2">
                                            <p:txEl>
                                              <p:pRg st="13" end="13"/>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blinds(horizontal)">
                                      <p:cBhvr>
                                        <p:cTn id="46" dur="1000"/>
                                        <p:tgtEl>
                                          <p:spTgt spid="2">
                                            <p:txEl>
                                              <p:pRg st="14" end="14"/>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blinds(horizontal)">
                                      <p:cBhvr>
                                        <p:cTn id="49" dur="1000"/>
                                        <p:tgtEl>
                                          <p:spTgt spid="2">
                                            <p:txEl>
                                              <p:pRg st="15" end="15"/>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blinds(horizontal)">
                                      <p:cBhvr>
                                        <p:cTn id="52" dur="1000"/>
                                        <p:tgtEl>
                                          <p:spTgt spid="2">
                                            <p:txEl>
                                              <p:pRg st="16" end="16"/>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
                                            <p:txEl>
                                              <p:pRg st="17" end="17"/>
                                            </p:txEl>
                                          </p:spTgt>
                                        </p:tgtEl>
                                        <p:attrNameLst>
                                          <p:attrName>style.visibility</p:attrName>
                                        </p:attrNameLst>
                                      </p:cBhvr>
                                      <p:to>
                                        <p:strVal val="visible"/>
                                      </p:to>
                                    </p:set>
                                    <p:animEffect transition="in" filter="blinds(horizontal)">
                                      <p:cBhvr>
                                        <p:cTn id="55" dur="10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Investigators on Leave</a:t>
            </a:r>
            <a:endParaRPr lang="en-US" dirty="0"/>
          </a:p>
        </p:txBody>
      </p:sp>
      <p:sp>
        <p:nvSpPr>
          <p:cNvPr id="3" name="Content Placeholder 2"/>
          <p:cNvSpPr>
            <a:spLocks noGrp="1"/>
          </p:cNvSpPr>
          <p:nvPr>
            <p:ph sz="quarter" idx="1"/>
          </p:nvPr>
        </p:nvSpPr>
        <p:spPr>
          <a:xfrm>
            <a:off x="301752" y="1828800"/>
            <a:ext cx="8503920" cy="4270248"/>
          </a:xfrm>
        </p:spPr>
        <p:txBody>
          <a:bodyPr/>
          <a:lstStyle/>
          <a:p>
            <a:r>
              <a:rPr lang="en-US" dirty="0" smtClean="0"/>
              <a:t>Federal requirement</a:t>
            </a:r>
            <a:r>
              <a:rPr lang="en-US" sz="2400" dirty="0" smtClean="0"/>
              <a:t> </a:t>
            </a:r>
            <a:r>
              <a:rPr lang="en-US" sz="2400" i="1" dirty="0" smtClean="0"/>
              <a:t>(A-110, Section 25(c)(3))</a:t>
            </a:r>
            <a:r>
              <a:rPr lang="en-US" dirty="0" smtClean="0"/>
              <a:t>:</a:t>
            </a:r>
          </a:p>
          <a:p>
            <a:pPr lvl="1"/>
            <a:r>
              <a:rPr lang="en-US" dirty="0" smtClean="0"/>
              <a:t>Prior approval from sponsor required for any PI/co-PI who will be absent from the project for more than 3 months; </a:t>
            </a:r>
          </a:p>
          <a:p>
            <a:pPr lvl="1"/>
            <a:r>
              <a:rPr lang="en-US" dirty="0" smtClean="0"/>
              <a:t>currently, “absent” is interpreted by auditors to mean “on leave and physically off-site”</a:t>
            </a:r>
          </a:p>
          <a:p>
            <a:pPr lvl="1"/>
            <a:r>
              <a:rPr lang="en-US" dirty="0" smtClean="0"/>
              <a:t>Request must describe situation, length of absence and PI’s management plan (e.g., name substitute PI, oversee projects remotely, etc.)</a:t>
            </a:r>
          </a:p>
        </p:txBody>
      </p:sp>
    </p:spTree>
    <p:extLst>
      <p:ext uri="{BB962C8B-B14F-4D97-AF65-F5344CB8AC3E}">
        <p14:creationId xmlns:p14="http://schemas.microsoft.com/office/powerpoint/2010/main" xmlns="" val="401350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PIs on Leave</a:t>
            </a:r>
            <a:r>
              <a:rPr lang="en-US" sz="3200" dirty="0" smtClean="0"/>
              <a:t> (cont.)</a:t>
            </a:r>
            <a:endParaRPr lang="en-US" dirty="0"/>
          </a:p>
        </p:txBody>
      </p:sp>
      <p:sp>
        <p:nvSpPr>
          <p:cNvPr id="3" name="Content Placeholder 2"/>
          <p:cNvSpPr>
            <a:spLocks noGrp="1"/>
          </p:cNvSpPr>
          <p:nvPr>
            <p:ph sz="quarter" idx="1"/>
          </p:nvPr>
        </p:nvSpPr>
        <p:spPr>
          <a:xfrm>
            <a:off x="301752" y="1752600"/>
            <a:ext cx="8503920" cy="4346448"/>
          </a:xfrm>
        </p:spPr>
        <p:txBody>
          <a:bodyPr/>
          <a:lstStyle/>
          <a:p>
            <a:r>
              <a:rPr lang="en-US" dirty="0" smtClean="0"/>
              <a:t>Federal requirement </a:t>
            </a:r>
            <a:r>
              <a:rPr lang="en-US" sz="1800" dirty="0" smtClean="0"/>
              <a:t>(cont):</a:t>
            </a:r>
          </a:p>
          <a:p>
            <a:pPr lvl="1"/>
            <a:r>
              <a:rPr lang="en-US" dirty="0" smtClean="0"/>
              <a:t>Even if PI plans to oversee project during absence, that plan must be approved by sponsor.</a:t>
            </a:r>
          </a:p>
          <a:p>
            <a:r>
              <a:rPr lang="en-US" dirty="0" smtClean="0"/>
              <a:t>Many non-federal sponsors impose similar requirements.</a:t>
            </a:r>
          </a:p>
          <a:p>
            <a:r>
              <a:rPr lang="en-US" dirty="0" smtClean="0"/>
              <a:t>FAQ on OSR website:</a:t>
            </a:r>
          </a:p>
          <a:p>
            <a:pPr marL="457200" lvl="1" indent="0">
              <a:buNone/>
            </a:pPr>
            <a:r>
              <a:rPr lang="en-US" sz="2400" dirty="0" smtClean="0">
                <a:hlinkClick r:id="rId2"/>
              </a:rPr>
              <a:t>http://researchadministration.caltech.edu/documents/571-principal_investigators_on_leave_faqs_final.pdf</a:t>
            </a:r>
            <a:endParaRPr lang="en-US" sz="2400" dirty="0" smtClean="0"/>
          </a:p>
          <a:p>
            <a:pPr marL="457200" lvl="1" indent="0">
              <a:buNone/>
            </a:pPr>
            <a:endParaRPr lang="en-US" sz="2400" dirty="0" smtClean="0"/>
          </a:p>
        </p:txBody>
      </p:sp>
    </p:spTree>
    <p:extLst>
      <p:ext uri="{BB962C8B-B14F-4D97-AF65-F5344CB8AC3E}">
        <p14:creationId xmlns:p14="http://schemas.microsoft.com/office/powerpoint/2010/main" xmlns="" val="3265856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Administrative Costs on Sponsored Awards</a:t>
            </a:r>
            <a:endParaRPr lang="en-US" dirty="0"/>
          </a:p>
        </p:txBody>
      </p:sp>
      <p:sp>
        <p:nvSpPr>
          <p:cNvPr id="3" name="Content Placeholder 2"/>
          <p:cNvSpPr>
            <a:spLocks noGrp="1"/>
          </p:cNvSpPr>
          <p:nvPr>
            <p:ph sz="quarter" idx="1"/>
          </p:nvPr>
        </p:nvSpPr>
        <p:spPr>
          <a:xfrm>
            <a:off x="301752" y="1905000"/>
            <a:ext cx="8503920" cy="4194048"/>
          </a:xfrm>
        </p:spPr>
        <p:txBody>
          <a:bodyPr/>
          <a:lstStyle/>
          <a:p>
            <a:r>
              <a:rPr lang="en-US" dirty="0" smtClean="0"/>
              <a:t>Federal requirement</a:t>
            </a:r>
            <a:r>
              <a:rPr lang="en-US" sz="2400" i="1" dirty="0" smtClean="0"/>
              <a:t> (A-21, Section F.6.b(2))</a:t>
            </a:r>
            <a:r>
              <a:rPr lang="en-US" dirty="0" smtClean="0"/>
              <a:t>:</a:t>
            </a:r>
          </a:p>
          <a:p>
            <a:pPr lvl="1"/>
            <a:r>
              <a:rPr lang="en-US" dirty="0" smtClean="0"/>
              <a:t>Direct charging of admin/clerical staff salaries, and office supplies, postage, local telephone, etc., can only occur if:</a:t>
            </a:r>
          </a:p>
          <a:p>
            <a:pPr lvl="2"/>
            <a:r>
              <a:rPr lang="en-US" dirty="0" smtClean="0"/>
              <a:t>Project requires “significantly greater” admin support than is routine for the Division (e.g., Major Project);</a:t>
            </a:r>
          </a:p>
          <a:p>
            <a:pPr lvl="2"/>
            <a:r>
              <a:rPr lang="en-US" dirty="0" smtClean="0"/>
              <a:t>Proposal includes costs and brief explanation of how project’s needs are significantly greater than “routine”;</a:t>
            </a:r>
          </a:p>
          <a:p>
            <a:pPr lvl="2"/>
            <a:r>
              <a:rPr lang="en-US" dirty="0" smtClean="0"/>
              <a:t>Sponsor approves those costs.</a:t>
            </a:r>
          </a:p>
          <a:p>
            <a:pPr lvl="1"/>
            <a:r>
              <a:rPr lang="en-US" dirty="0" smtClean="0"/>
              <a:t>Cannot exceed amount approved in budget</a:t>
            </a:r>
          </a:p>
          <a:p>
            <a:pPr lvl="3"/>
            <a:endParaRPr lang="en-US" dirty="0"/>
          </a:p>
        </p:txBody>
      </p:sp>
    </p:spTree>
    <p:extLst>
      <p:ext uri="{BB962C8B-B14F-4D97-AF65-F5344CB8AC3E}">
        <p14:creationId xmlns:p14="http://schemas.microsoft.com/office/powerpoint/2010/main" xmlns="" val="213469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 Costs on Sponsored Awards (cont)</a:t>
            </a:r>
            <a:endParaRPr lang="en-US" dirty="0"/>
          </a:p>
        </p:txBody>
      </p:sp>
      <p:sp>
        <p:nvSpPr>
          <p:cNvPr id="3" name="Content Placeholder 2"/>
          <p:cNvSpPr>
            <a:spLocks noGrp="1"/>
          </p:cNvSpPr>
          <p:nvPr>
            <p:ph sz="quarter" idx="1"/>
          </p:nvPr>
        </p:nvSpPr>
        <p:spPr>
          <a:xfrm>
            <a:off x="301752" y="2206752"/>
            <a:ext cx="8503920" cy="3965448"/>
          </a:xfrm>
        </p:spPr>
        <p:txBody>
          <a:bodyPr/>
          <a:lstStyle/>
          <a:p>
            <a:r>
              <a:rPr lang="en-US" dirty="0" smtClean="0"/>
              <a:t>Caltech’s F&amp;A agreement includes all of the admin costs we may charge, unless Major Project criteria are met.</a:t>
            </a:r>
          </a:p>
          <a:p>
            <a:r>
              <a:rPr lang="en-US" dirty="0" smtClean="0"/>
              <a:t>No recharging of Division-based administrative resources unless recharge rate has been approved by Cost Studies</a:t>
            </a:r>
            <a:endParaRPr lang="en-US" dirty="0"/>
          </a:p>
        </p:txBody>
      </p:sp>
    </p:spTree>
    <p:extLst>
      <p:ext uri="{BB962C8B-B14F-4D97-AF65-F5344CB8AC3E}">
        <p14:creationId xmlns:p14="http://schemas.microsoft.com/office/powerpoint/2010/main" xmlns="" val="1596716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and Voluntary Cost Sharing</a:t>
            </a:r>
            <a:endParaRPr lang="en-US" dirty="0"/>
          </a:p>
        </p:txBody>
      </p:sp>
      <p:sp>
        <p:nvSpPr>
          <p:cNvPr id="3" name="Content Placeholder 2"/>
          <p:cNvSpPr>
            <a:spLocks noGrp="1"/>
          </p:cNvSpPr>
          <p:nvPr>
            <p:ph sz="quarter" idx="1"/>
          </p:nvPr>
        </p:nvSpPr>
        <p:spPr>
          <a:xfrm>
            <a:off x="301752" y="1978152"/>
            <a:ext cx="8503920" cy="4194048"/>
          </a:xfrm>
        </p:spPr>
        <p:txBody>
          <a:bodyPr/>
          <a:lstStyle/>
          <a:p>
            <a:r>
              <a:rPr lang="en-US" dirty="0" smtClean="0"/>
              <a:t>NSF Requirement:</a:t>
            </a:r>
          </a:p>
          <a:p>
            <a:pPr lvl="1"/>
            <a:r>
              <a:rPr lang="en-US" dirty="0" smtClean="0"/>
              <a:t>No </a:t>
            </a:r>
            <a:r>
              <a:rPr lang="en-US" i="1" dirty="0" smtClean="0"/>
              <a:t>voluntary</a:t>
            </a:r>
            <a:r>
              <a:rPr lang="en-US" dirty="0" smtClean="0"/>
              <a:t> cost sharing is permitted; inclusion will disqualify proposal.</a:t>
            </a:r>
          </a:p>
          <a:p>
            <a:pPr lvl="1"/>
            <a:r>
              <a:rPr lang="en-US" dirty="0" smtClean="0"/>
              <a:t>Waiving of F&amp;A is considered voluntary cost sharing by NSF and is unallowable.</a:t>
            </a:r>
          </a:p>
          <a:p>
            <a:pPr lvl="1"/>
            <a:endParaRPr lang="en-US" dirty="0"/>
          </a:p>
          <a:p>
            <a:pPr marL="457200" lvl="1" indent="0">
              <a:buNone/>
            </a:pPr>
            <a:r>
              <a:rPr lang="en-US" sz="2400" dirty="0" smtClean="0"/>
              <a:t>	</a:t>
            </a:r>
            <a:r>
              <a:rPr lang="en-US" sz="2000" u="sng" dirty="0">
                <a:hlinkClick r:id="rId2"/>
              </a:rPr>
              <a:t>http://www.nsf.gov/pubs/policydocs/csfaqs_jan13.pdf</a:t>
            </a:r>
            <a:endParaRPr lang="en-US" sz="2000" u="sng" dirty="0" smtClean="0"/>
          </a:p>
          <a:p>
            <a:pPr lvl="1"/>
            <a:endParaRPr lang="en-US" dirty="0"/>
          </a:p>
        </p:txBody>
      </p:sp>
    </p:spTree>
    <p:extLst>
      <p:ext uri="{BB962C8B-B14F-4D97-AF65-F5344CB8AC3E}">
        <p14:creationId xmlns:p14="http://schemas.microsoft.com/office/powerpoint/2010/main" xmlns="" val="196672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2500" dirty="0" smtClean="0"/>
              <a:t>NIH – Commons IDs for Graduate </a:t>
            </a:r>
            <a:br>
              <a:rPr lang="en-US" sz="2500" dirty="0" smtClean="0"/>
            </a:br>
            <a:r>
              <a:rPr lang="en-US" sz="2500" dirty="0" smtClean="0"/>
              <a:t>and Undergraduate Roles </a:t>
            </a:r>
            <a:endParaRPr lang="en-US" sz="2500" dirty="0"/>
          </a:p>
        </p:txBody>
      </p:sp>
      <p:sp>
        <p:nvSpPr>
          <p:cNvPr id="3" name="Content Placeholder 2"/>
          <p:cNvSpPr>
            <a:spLocks noGrp="1"/>
          </p:cNvSpPr>
          <p:nvPr>
            <p:ph sz="quarter" idx="1"/>
          </p:nvPr>
        </p:nvSpPr>
        <p:spPr>
          <a:xfrm>
            <a:off x="301752" y="2209800"/>
            <a:ext cx="8503920" cy="3889248"/>
          </a:xfrm>
        </p:spPr>
        <p:txBody>
          <a:bodyPr/>
          <a:lstStyle/>
          <a:p>
            <a:r>
              <a:rPr lang="en-US" dirty="0" smtClean="0"/>
              <a:t>NIH Requirement</a:t>
            </a:r>
          </a:p>
          <a:p>
            <a:pPr lvl="1"/>
            <a:r>
              <a:rPr lang="en-US" dirty="0" smtClean="0"/>
              <a:t>Beginning 10/18/2013 those with graduate and undergraduate roles in proposals and RPPRs must have an NIH Commons ID.</a:t>
            </a:r>
          </a:p>
          <a:p>
            <a:pPr lvl="2"/>
            <a:r>
              <a:rPr lang="en-US" dirty="0" smtClean="0"/>
              <a:t>The Commons will generate warnings initially, but will permit submission; beginning October 2014 proposals and  RPPR will error-out and will not be accepted</a:t>
            </a:r>
          </a:p>
          <a:p>
            <a:pPr lvl="1"/>
            <a:r>
              <a:rPr lang="en-US" dirty="0" smtClean="0"/>
              <a:t>OSR can authorize NIH Commons Account Administrator role for specific individuals</a:t>
            </a:r>
          </a:p>
        </p:txBody>
      </p:sp>
    </p:spTree>
    <p:extLst>
      <p:ext uri="{BB962C8B-B14F-4D97-AF65-F5344CB8AC3E}">
        <p14:creationId xmlns:p14="http://schemas.microsoft.com/office/powerpoint/2010/main" xmlns="" val="23247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Travel on JPL IAs</a:t>
            </a:r>
            <a:endParaRPr lang="en-US" dirty="0"/>
          </a:p>
        </p:txBody>
      </p:sp>
      <p:sp>
        <p:nvSpPr>
          <p:cNvPr id="3" name="Content Placeholder 2"/>
          <p:cNvSpPr>
            <a:spLocks noGrp="1"/>
          </p:cNvSpPr>
          <p:nvPr>
            <p:ph sz="quarter" idx="1"/>
          </p:nvPr>
        </p:nvSpPr>
        <p:spPr>
          <a:xfrm>
            <a:off x="301752" y="2057400"/>
            <a:ext cx="8503920" cy="4041648"/>
          </a:xfrm>
        </p:spPr>
        <p:txBody>
          <a:bodyPr/>
          <a:lstStyle/>
          <a:p>
            <a:r>
              <a:rPr lang="en-US" dirty="0" smtClean="0"/>
              <a:t>JPL requirement:</a:t>
            </a:r>
          </a:p>
          <a:p>
            <a:pPr lvl="1"/>
            <a:r>
              <a:rPr lang="en-US" dirty="0" smtClean="0"/>
              <a:t>All foreign travel under JPL IAs requires JPL prior approval.</a:t>
            </a:r>
          </a:p>
          <a:p>
            <a:pPr lvl="1"/>
            <a:r>
              <a:rPr lang="en-US" dirty="0" smtClean="0"/>
              <a:t>If sufficient travel information was included in proposal, then issuance of IA will approve travel</a:t>
            </a:r>
          </a:p>
          <a:p>
            <a:pPr lvl="1"/>
            <a:r>
              <a:rPr lang="en-US" dirty="0" smtClean="0"/>
              <a:t>Otherwise, JPL travel form must be submitted to Pat Spray</a:t>
            </a:r>
          </a:p>
          <a:p>
            <a:pPr lvl="1"/>
            <a:r>
              <a:rPr lang="en-US" dirty="0" smtClean="0"/>
              <a:t>Revised form now required and available on OSR website.</a:t>
            </a:r>
            <a:endParaRPr lang="en-US" dirty="0"/>
          </a:p>
        </p:txBody>
      </p:sp>
    </p:spTree>
    <p:extLst>
      <p:ext uri="{BB962C8B-B14F-4D97-AF65-F5344CB8AC3E}">
        <p14:creationId xmlns:p14="http://schemas.microsoft.com/office/powerpoint/2010/main" xmlns="" val="40688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r>
              <a:rPr lang="en-US" sz="2800" dirty="0" smtClean="0"/>
              <a:t>F&amp;A on Facilities Use and </a:t>
            </a:r>
            <a:br>
              <a:rPr lang="en-US" sz="2800" dirty="0" smtClean="0"/>
            </a:br>
            <a:r>
              <a:rPr lang="en-US" sz="2800" dirty="0" smtClean="0"/>
              <a:t>Technical Service Agreements</a:t>
            </a:r>
            <a:endParaRPr lang="en-US" sz="2800" dirty="0"/>
          </a:p>
        </p:txBody>
      </p:sp>
      <p:sp>
        <p:nvSpPr>
          <p:cNvPr id="3" name="Content Placeholder 2"/>
          <p:cNvSpPr>
            <a:spLocks noGrp="1"/>
          </p:cNvSpPr>
          <p:nvPr>
            <p:ph sz="quarter" idx="1"/>
          </p:nvPr>
        </p:nvSpPr>
        <p:spPr>
          <a:xfrm>
            <a:off x="301752" y="1828800"/>
            <a:ext cx="8503920" cy="4270248"/>
          </a:xfrm>
        </p:spPr>
        <p:txBody>
          <a:bodyPr/>
          <a:lstStyle/>
          <a:p>
            <a:r>
              <a:rPr lang="en-US" dirty="0" smtClean="0"/>
              <a:t>The on-campus F&amp;A rate applies to new FUAs and TSAs initiated January 2013 or later.</a:t>
            </a:r>
          </a:p>
          <a:p>
            <a:r>
              <a:rPr lang="en-US" dirty="0" smtClean="0"/>
              <a:t>A tiered F&amp;A implementation will apply to agreements for continuing users/customers initiated:</a:t>
            </a:r>
          </a:p>
          <a:p>
            <a:pPr lvl="1"/>
            <a:r>
              <a:rPr lang="en-US" dirty="0" smtClean="0"/>
              <a:t>1/1/13 to 9/30/13 = 20%</a:t>
            </a:r>
          </a:p>
          <a:p>
            <a:pPr lvl="1"/>
            <a:r>
              <a:rPr lang="en-US" dirty="0" smtClean="0"/>
              <a:t>10/1/13 to 9/30/14 = 40%</a:t>
            </a:r>
          </a:p>
          <a:p>
            <a:pPr lvl="1"/>
            <a:r>
              <a:rPr lang="en-US" dirty="0" smtClean="0"/>
              <a:t>10/1/14 to 9/30/15 = 60%, or full rate, if lower</a:t>
            </a:r>
          </a:p>
          <a:p>
            <a:pPr lvl="1"/>
            <a:r>
              <a:rPr lang="en-US" dirty="0" smtClean="0"/>
              <a:t>10/1/15 and thereafter = full F&amp;A rate</a:t>
            </a:r>
            <a:endParaRPr lang="en-US" dirty="0"/>
          </a:p>
        </p:txBody>
      </p:sp>
    </p:spTree>
    <p:extLst>
      <p:ext uri="{BB962C8B-B14F-4D97-AF65-F5344CB8AC3E}">
        <p14:creationId xmlns:p14="http://schemas.microsoft.com/office/powerpoint/2010/main" xmlns="" val="41218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F&amp;A on FUAs and TSAs</a:t>
            </a:r>
            <a:r>
              <a:rPr lang="en-US" sz="3200" dirty="0" smtClean="0"/>
              <a:t> (cont.)</a:t>
            </a:r>
            <a:endParaRPr lang="en-US" dirty="0"/>
          </a:p>
        </p:txBody>
      </p:sp>
      <p:sp>
        <p:nvSpPr>
          <p:cNvPr id="3" name="Content Placeholder 2"/>
          <p:cNvSpPr>
            <a:spLocks noGrp="1"/>
          </p:cNvSpPr>
          <p:nvPr>
            <p:ph sz="quarter" idx="1"/>
          </p:nvPr>
        </p:nvSpPr>
        <p:spPr>
          <a:xfrm>
            <a:off x="301752" y="1905000"/>
            <a:ext cx="8503920" cy="4194048"/>
          </a:xfrm>
        </p:spPr>
        <p:txBody>
          <a:bodyPr/>
          <a:lstStyle/>
          <a:p>
            <a:r>
              <a:rPr lang="en-US" dirty="0" smtClean="0"/>
              <a:t>The F&amp;A rate in effect at the beginning of an agreement will carry through until renewal of the agreement.</a:t>
            </a:r>
          </a:p>
          <a:p>
            <a:r>
              <a:rPr lang="en-US" dirty="0" smtClean="0"/>
              <a:t>If the tiered option applies, then multi-year agreements will need to incorporate multiple tiers</a:t>
            </a:r>
          </a:p>
          <a:p>
            <a:endParaRPr lang="en-US" sz="2400" dirty="0" smtClean="0">
              <a:hlinkClick r:id="rId2"/>
            </a:endParaRPr>
          </a:p>
          <a:p>
            <a:pPr marL="0" indent="0">
              <a:buNone/>
            </a:pPr>
            <a:r>
              <a:rPr lang="en-US" sz="2000" dirty="0" smtClean="0">
                <a:hlinkClick r:id="rId2"/>
              </a:rPr>
              <a:t>http://finance.caltech.edu/documents/167-fusets_practice_jan13update.pdf</a:t>
            </a:r>
            <a:endParaRPr lang="en-US" sz="2000" dirty="0" smtClean="0"/>
          </a:p>
          <a:p>
            <a:pPr marL="0" indent="0">
              <a:buNone/>
            </a:pPr>
            <a:endParaRPr lang="en-US" sz="2400" dirty="0"/>
          </a:p>
        </p:txBody>
      </p:sp>
    </p:spTree>
    <p:extLst>
      <p:ext uri="{BB962C8B-B14F-4D97-AF65-F5344CB8AC3E}">
        <p14:creationId xmlns:p14="http://schemas.microsoft.com/office/powerpoint/2010/main" xmlns="" val="3487442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sz="3000" dirty="0" smtClean="0"/>
              <a:t>Final Conflict Of Interest Review for NSF/NIH</a:t>
            </a:r>
            <a:endParaRPr lang="en-US" sz="3000" dirty="0"/>
          </a:p>
        </p:txBody>
      </p:sp>
      <p:sp>
        <p:nvSpPr>
          <p:cNvPr id="3" name="Content Placeholder 2"/>
          <p:cNvSpPr>
            <a:spLocks noGrp="1"/>
          </p:cNvSpPr>
          <p:nvPr>
            <p:ph sz="quarter" idx="1"/>
          </p:nvPr>
        </p:nvSpPr>
        <p:spPr>
          <a:xfrm>
            <a:off x="301752" y="1981200"/>
            <a:ext cx="8503920" cy="4117848"/>
          </a:xfrm>
        </p:spPr>
        <p:txBody>
          <a:bodyPr/>
          <a:lstStyle/>
          <a:p>
            <a:r>
              <a:rPr lang="en-US" dirty="0" smtClean="0"/>
              <a:t>NSF/NIH requirement:</a:t>
            </a:r>
          </a:p>
          <a:p>
            <a:pPr lvl="1"/>
            <a:r>
              <a:rPr lang="en-US" dirty="0"/>
              <a:t>F</a:t>
            </a:r>
            <a:r>
              <a:rPr lang="en-US" dirty="0" smtClean="0"/>
              <a:t>unds may not be expended for new/renewal awards until COI requirements have been met (this includes at-risk setups).</a:t>
            </a:r>
          </a:p>
          <a:p>
            <a:pPr lvl="1"/>
            <a:r>
              <a:rPr lang="en-US" dirty="0" smtClean="0"/>
              <a:t>COI review is performed by Office of Research Compliance (ORC) and Division Chair.</a:t>
            </a:r>
          </a:p>
          <a:p>
            <a:pPr lvl="1"/>
            <a:r>
              <a:rPr lang="en-US" dirty="0" smtClean="0"/>
              <a:t>Review may determine need for management plan, which requires input of PI.</a:t>
            </a:r>
          </a:p>
          <a:p>
            <a:r>
              <a:rPr lang="en-US" dirty="0" smtClean="0"/>
              <a:t>OSR will work with ORC to perform “just-in</a:t>
            </a:r>
          </a:p>
          <a:p>
            <a:pPr marL="0" indent="0">
              <a:buNone/>
            </a:pPr>
            <a:r>
              <a:rPr lang="en-US" dirty="0" smtClean="0"/>
              <a:t>-time” reviews in order to help mitigate delays.</a:t>
            </a:r>
          </a:p>
          <a:p>
            <a:pPr lvl="1"/>
            <a:endParaRPr lang="en-US" dirty="0"/>
          </a:p>
        </p:txBody>
      </p:sp>
    </p:spTree>
    <p:extLst>
      <p:ext uri="{BB962C8B-B14F-4D97-AF65-F5344CB8AC3E}">
        <p14:creationId xmlns:p14="http://schemas.microsoft.com/office/powerpoint/2010/main" xmlns="" val="22739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Shutdown</a:t>
            </a:r>
            <a:endParaRPr lang="en-US" dirty="0"/>
          </a:p>
        </p:txBody>
      </p:sp>
      <p:sp>
        <p:nvSpPr>
          <p:cNvPr id="3" name="Content Placeholder 2"/>
          <p:cNvSpPr>
            <a:spLocks noGrp="1"/>
          </p:cNvSpPr>
          <p:nvPr>
            <p:ph sz="quarter" idx="1"/>
          </p:nvPr>
        </p:nvSpPr>
        <p:spPr>
          <a:xfrm>
            <a:off x="301752" y="2057400"/>
            <a:ext cx="8503920" cy="3962400"/>
          </a:xfrm>
        </p:spPr>
        <p:txBody>
          <a:bodyPr>
            <a:noAutofit/>
          </a:bodyPr>
          <a:lstStyle/>
          <a:p>
            <a:r>
              <a:rPr lang="en-US" sz="2400" dirty="0" smtClean="0"/>
              <a:t>Most government research administration and program offices are closed.</a:t>
            </a:r>
          </a:p>
          <a:p>
            <a:r>
              <a:rPr lang="en-US" sz="2400" dirty="0" smtClean="0"/>
              <a:t>Work on existing grants and contracts should continue, unless notified otherwise.</a:t>
            </a:r>
          </a:p>
          <a:p>
            <a:r>
              <a:rPr lang="en-US" sz="2400" dirty="0" smtClean="0"/>
              <a:t>NSF </a:t>
            </a:r>
            <a:r>
              <a:rPr lang="en-US" sz="2400" dirty="0" err="1" smtClean="0"/>
              <a:t>FastLane</a:t>
            </a:r>
            <a:r>
              <a:rPr lang="en-US" sz="2400" dirty="0" smtClean="0"/>
              <a:t> and Research.gov systems are down. No proposals. No reports.</a:t>
            </a:r>
          </a:p>
          <a:p>
            <a:r>
              <a:rPr lang="en-US" sz="2400" dirty="0" smtClean="0"/>
              <a:t>The NIH Commons is down. No proposals. No reports.</a:t>
            </a:r>
          </a:p>
          <a:p>
            <a:r>
              <a:rPr lang="en-US" sz="2400" dirty="0" smtClean="0"/>
              <a:t>Although the Grants.gov system may be up and running, NIH and NSF advise that proposals should not be submitted until after the shutdown.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2895600"/>
            <a:ext cx="8503920" cy="1219200"/>
          </a:xfrm>
        </p:spPr>
        <p:txBody>
          <a:bodyPr>
            <a:normAutofit/>
          </a:bodyPr>
          <a:lstStyle/>
          <a:p>
            <a:pPr algn="ctr">
              <a:buNone/>
            </a:pPr>
            <a:r>
              <a:rPr lang="en-US" sz="3600" dirty="0" smtClean="0"/>
              <a:t>QUESTIONS?</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ChangeArrowheads="1"/>
          </p:cNvSpPr>
          <p:nvPr/>
        </p:nvSpPr>
        <p:spPr bwMode="auto">
          <a:xfrm>
            <a:off x="1740758" y="4930120"/>
            <a:ext cx="5791200" cy="1754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457200" fontAlgn="base">
              <a:spcBef>
                <a:spcPct val="0"/>
              </a:spcBef>
              <a:spcAft>
                <a:spcPct val="0"/>
              </a:spcAft>
              <a:defRPr/>
            </a:pPr>
            <a:endParaRPr lang="en-US" sz="2400" dirty="0" smtClean="0">
              <a:solidFill>
                <a:prstClr val="black"/>
              </a:solidFill>
              <a:cs typeface="Times New Roman" charset="0"/>
            </a:endParaRPr>
          </a:p>
          <a:p>
            <a:pPr algn="ctr" defTabSz="457200" fontAlgn="base">
              <a:spcBef>
                <a:spcPct val="0"/>
              </a:spcBef>
              <a:spcAft>
                <a:spcPct val="0"/>
              </a:spcAft>
              <a:defRPr/>
            </a:pPr>
            <a:endParaRPr lang="en-US" sz="2000" dirty="0">
              <a:solidFill>
                <a:prstClr val="black"/>
              </a:solidFill>
              <a:cs typeface="Times New Roman" charset="0"/>
            </a:endParaRPr>
          </a:p>
          <a:p>
            <a:pPr algn="ctr" defTabSz="457200" fontAlgn="base">
              <a:spcBef>
                <a:spcPct val="0"/>
              </a:spcBef>
              <a:spcAft>
                <a:spcPct val="0"/>
              </a:spcAft>
              <a:defRPr/>
            </a:pPr>
            <a:endParaRPr lang="en-US" dirty="0">
              <a:solidFill>
                <a:prstClr val="black"/>
              </a:solidFill>
              <a:cs typeface="Times New Roman" charset="0"/>
            </a:endParaRPr>
          </a:p>
          <a:p>
            <a:pPr algn="ctr" defTabSz="457200" fontAlgn="base">
              <a:spcBef>
                <a:spcPct val="0"/>
              </a:spcBef>
              <a:spcAft>
                <a:spcPct val="0"/>
              </a:spcAft>
              <a:defRPr/>
            </a:pPr>
            <a:endParaRPr lang="en-US" sz="2800" dirty="0">
              <a:solidFill>
                <a:prstClr val="black"/>
              </a:solidFill>
              <a:latin typeface="Times New Roman" charset="0"/>
              <a:cs typeface="Times New Roman" charset="0"/>
            </a:endParaRPr>
          </a:p>
          <a:p>
            <a:pPr algn="ctr" defTabSz="457200" fontAlgn="base">
              <a:spcBef>
                <a:spcPct val="0"/>
              </a:spcBef>
              <a:spcAft>
                <a:spcPct val="0"/>
              </a:spcAft>
              <a:defRPr/>
            </a:pPr>
            <a:endParaRPr lang="en-US" dirty="0">
              <a:solidFill>
                <a:prstClr val="black"/>
              </a:solidFill>
              <a:latin typeface="Times New Roman" charset="0"/>
              <a:cs typeface="Times New Roman" charset="0"/>
            </a:endParaRPr>
          </a:p>
        </p:txBody>
      </p:sp>
      <p:sp>
        <p:nvSpPr>
          <p:cNvPr id="6" name="Rounded Rectangle 5"/>
          <p:cNvSpPr/>
          <p:nvPr/>
        </p:nvSpPr>
        <p:spPr bwMode="auto">
          <a:xfrm>
            <a:off x="864829" y="2477785"/>
            <a:ext cx="7845783" cy="2152655"/>
          </a:xfrm>
          <a:prstGeom prst="roundRect">
            <a:avLst/>
          </a:prstGeom>
          <a:solidFill>
            <a:srgbClr val="DDDDDD"/>
          </a:solidFill>
          <a:ln w="28575">
            <a:solidFill>
              <a:srgbClr val="FF9933"/>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rtlCol="0" anchor="ctr"/>
          <a:lstStyle/>
          <a:p>
            <a:pPr algn="ctr" defTabSz="457200" fontAlgn="base">
              <a:spcBef>
                <a:spcPct val="0"/>
              </a:spcBef>
              <a:spcAft>
                <a:spcPct val="0"/>
              </a:spcAft>
            </a:pPr>
            <a:r>
              <a:rPr lang="en-US" sz="3600" b="1" dirty="0" smtClean="0">
                <a:solidFill>
                  <a:prstClr val="black"/>
                </a:solidFill>
                <a:cs typeface="Calibri"/>
              </a:rPr>
              <a:t>Office of Technology Transfer </a:t>
            </a:r>
          </a:p>
          <a:p>
            <a:pPr algn="ctr" defTabSz="457200" fontAlgn="base">
              <a:spcBef>
                <a:spcPct val="0"/>
              </a:spcBef>
              <a:spcAft>
                <a:spcPct val="0"/>
              </a:spcAft>
            </a:pPr>
            <a:r>
              <a:rPr lang="en-US" sz="3600" b="1" dirty="0">
                <a:solidFill>
                  <a:prstClr val="black"/>
                </a:solidFill>
                <a:cs typeface="Calibri"/>
              </a:rPr>
              <a:t>&amp;</a:t>
            </a:r>
            <a:r>
              <a:rPr lang="en-US" sz="3600" b="1" dirty="0" smtClean="0">
                <a:solidFill>
                  <a:prstClr val="black"/>
                </a:solidFill>
                <a:cs typeface="Calibri"/>
              </a:rPr>
              <a:t> Corporate Partnerships</a:t>
            </a:r>
            <a:endParaRPr lang="en-US" sz="3600" b="1" dirty="0">
              <a:solidFill>
                <a:prstClr val="black"/>
              </a:solidFill>
              <a:cs typeface="Calibri"/>
            </a:endParaRPr>
          </a:p>
        </p:txBody>
      </p:sp>
      <p:sp>
        <p:nvSpPr>
          <p:cNvPr id="2" name="TextBox 1"/>
          <p:cNvSpPr txBox="1"/>
          <p:nvPr/>
        </p:nvSpPr>
        <p:spPr>
          <a:xfrm>
            <a:off x="5665554" y="422990"/>
            <a:ext cx="3313139" cy="769441"/>
          </a:xfrm>
          <a:prstGeom prst="rect">
            <a:avLst/>
          </a:prstGeom>
          <a:noFill/>
        </p:spPr>
        <p:txBody>
          <a:bodyPr wrap="none" rtlCol="0">
            <a:spAutoFit/>
          </a:bodyPr>
          <a:lstStyle/>
          <a:p>
            <a:pPr algn="ctr" defTabSz="457200" fontAlgn="base">
              <a:spcBef>
                <a:spcPct val="0"/>
              </a:spcBef>
              <a:spcAft>
                <a:spcPct val="0"/>
              </a:spcAft>
            </a:pPr>
            <a:r>
              <a:rPr lang="fr-FR" sz="2400" i="1" dirty="0" smtClean="0">
                <a:solidFill>
                  <a:prstClr val="black"/>
                </a:solidFill>
              </a:rPr>
              <a:t>Research Administration </a:t>
            </a:r>
          </a:p>
          <a:p>
            <a:pPr algn="ctr" defTabSz="457200" fontAlgn="base">
              <a:spcBef>
                <a:spcPct val="0"/>
              </a:spcBef>
              <a:spcAft>
                <a:spcPct val="0"/>
              </a:spcAft>
            </a:pPr>
            <a:r>
              <a:rPr lang="fr-FR" sz="2000" i="1" dirty="0" smtClean="0">
                <a:solidFill>
                  <a:prstClr val="black"/>
                </a:solidFill>
              </a:rPr>
              <a:t>October 7, 2013</a:t>
            </a:r>
            <a:endParaRPr lang="fr-FR" sz="2000" dirty="0">
              <a:solidFill>
                <a:prstClr val="black"/>
              </a:solidFill>
            </a:endParaRPr>
          </a:p>
        </p:txBody>
      </p:sp>
      <p:sp>
        <p:nvSpPr>
          <p:cNvPr id="4" name="TextBox 3"/>
          <p:cNvSpPr txBox="1"/>
          <p:nvPr/>
        </p:nvSpPr>
        <p:spPr>
          <a:xfrm>
            <a:off x="2514299" y="5446347"/>
            <a:ext cx="4416817" cy="646331"/>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rPr>
              <a:t>Dr. Karina Edmonds</a:t>
            </a:r>
          </a:p>
          <a:p>
            <a:pPr defTabSz="457200" fontAlgn="base">
              <a:spcBef>
                <a:spcPct val="0"/>
              </a:spcBef>
              <a:spcAft>
                <a:spcPct val="0"/>
              </a:spcAft>
            </a:pPr>
            <a:r>
              <a:rPr lang="en-US" i="1" dirty="0" smtClean="0">
                <a:solidFill>
                  <a:prstClr val="black"/>
                </a:solidFill>
              </a:rPr>
              <a:t>Executive Director for Corporate Partnerships</a:t>
            </a:r>
            <a:endParaRPr lang="en-US" i="1" dirty="0">
              <a:solidFill>
                <a:prstClr val="black"/>
              </a:solidFill>
            </a:endParaRPr>
          </a:p>
        </p:txBody>
      </p:sp>
      <p:sp>
        <p:nvSpPr>
          <p:cNvPr id="5" name="TextBox 4"/>
          <p:cNvSpPr txBox="1"/>
          <p:nvPr/>
        </p:nvSpPr>
        <p:spPr>
          <a:xfrm>
            <a:off x="2538541" y="4745527"/>
            <a:ext cx="2442621" cy="646331"/>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rPr>
              <a:t>Fred Farina</a:t>
            </a:r>
          </a:p>
          <a:p>
            <a:pPr defTabSz="457200" fontAlgn="base">
              <a:spcBef>
                <a:spcPct val="0"/>
              </a:spcBef>
              <a:spcAft>
                <a:spcPct val="0"/>
              </a:spcAft>
            </a:pPr>
            <a:r>
              <a:rPr lang="en-US" i="1" dirty="0" smtClean="0">
                <a:solidFill>
                  <a:prstClr val="black"/>
                </a:solidFill>
              </a:rPr>
              <a:t>Chief Innovation Officer</a:t>
            </a:r>
            <a:endParaRPr lang="en-US" i="1" dirty="0">
              <a:solidFill>
                <a:prstClr val="black"/>
              </a:solidFill>
            </a:endParaRPr>
          </a:p>
        </p:txBody>
      </p:sp>
    </p:spTree>
    <p:extLst>
      <p:ext uri="{BB962C8B-B14F-4D97-AF65-F5344CB8AC3E}">
        <p14:creationId xmlns:p14="http://schemas.microsoft.com/office/powerpoint/2010/main" xmlns="" val="4355507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0" y="642938"/>
            <a:ext cx="6096000" cy="866775"/>
          </a:xfrm>
        </p:spPr>
        <p:txBody>
          <a:bodyPr>
            <a:normAutofit/>
          </a:bodyPr>
          <a:lstStyle/>
          <a:p>
            <a:pPr eaLnBrk="1" hangingPunct="1">
              <a:defRPr/>
            </a:pPr>
            <a:r>
              <a:rPr lang="en-US" sz="3200" b="1" dirty="0" smtClean="0"/>
              <a:t>Provost’s Office</a:t>
            </a:r>
            <a:endParaRPr lang="en-US" sz="3200" b="1" dirty="0"/>
          </a:p>
        </p:txBody>
      </p:sp>
      <p:graphicFrame>
        <p:nvGraphicFramePr>
          <p:cNvPr id="5" name="Diagram 4"/>
          <p:cNvGraphicFramePr/>
          <p:nvPr>
            <p:extLst>
              <p:ext uri="{D42A27DB-BD31-4B8C-83A1-F6EECF244321}">
                <p14:modId xmlns:p14="http://schemas.microsoft.com/office/powerpoint/2010/main" xmlns="" val="2603645379"/>
              </p:ext>
            </p:extLst>
          </p:nvPr>
        </p:nvGraphicFramePr>
        <p:xfrm>
          <a:off x="160867" y="1586290"/>
          <a:ext cx="8779934" cy="4942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17064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4600" y="812800"/>
            <a:ext cx="6629400" cy="650875"/>
          </a:xfrm>
        </p:spPr>
        <p:txBody>
          <a:bodyPr>
            <a:noAutofit/>
          </a:bodyPr>
          <a:lstStyle/>
          <a:p>
            <a:pPr algn="l" eaLnBrk="1" hangingPunct="1">
              <a:defRPr/>
            </a:pPr>
            <a:r>
              <a:rPr lang="en-US" sz="3600" b="1" dirty="0" smtClean="0"/>
              <a:t>University-Industry Interactions </a:t>
            </a:r>
            <a:endParaRPr lang="en-US" sz="3600" b="1" dirty="0"/>
          </a:p>
        </p:txBody>
      </p:sp>
      <p:sp>
        <p:nvSpPr>
          <p:cNvPr id="5" name="Oval 4"/>
          <p:cNvSpPr/>
          <p:nvPr/>
        </p:nvSpPr>
        <p:spPr>
          <a:xfrm>
            <a:off x="813722" y="2126932"/>
            <a:ext cx="970474" cy="10128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black"/>
                </a:solidFill>
              </a:rPr>
              <a:t>OTT</a:t>
            </a:r>
            <a:endParaRPr lang="en-US" dirty="0">
              <a:solidFill>
                <a:prstClr val="black"/>
              </a:solidFill>
            </a:endParaRPr>
          </a:p>
        </p:txBody>
      </p:sp>
      <p:sp>
        <p:nvSpPr>
          <p:cNvPr id="6" name="Oval 5"/>
          <p:cNvSpPr/>
          <p:nvPr/>
        </p:nvSpPr>
        <p:spPr>
          <a:xfrm>
            <a:off x="720229" y="3443043"/>
            <a:ext cx="1063967" cy="10601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srgbClr val="000000"/>
                </a:solidFill>
              </a:rPr>
              <a:t>Corp. Rel.</a:t>
            </a:r>
            <a:endParaRPr lang="en-US" dirty="0">
              <a:solidFill>
                <a:srgbClr val="000000"/>
              </a:solidFill>
            </a:endParaRPr>
          </a:p>
        </p:txBody>
      </p:sp>
      <p:sp>
        <p:nvSpPr>
          <p:cNvPr id="7" name="Oval 6"/>
          <p:cNvSpPr/>
          <p:nvPr/>
        </p:nvSpPr>
        <p:spPr>
          <a:xfrm>
            <a:off x="720229" y="4924845"/>
            <a:ext cx="1063967" cy="10819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srgbClr val="000000"/>
                </a:solidFill>
              </a:rPr>
              <a:t>OSR</a:t>
            </a:r>
            <a:endParaRPr lang="en-US" dirty="0">
              <a:solidFill>
                <a:srgbClr val="000000"/>
              </a:solidFill>
            </a:endParaRPr>
          </a:p>
        </p:txBody>
      </p:sp>
      <p:sp>
        <p:nvSpPr>
          <p:cNvPr id="8" name="Rectangle 7"/>
          <p:cNvSpPr/>
          <p:nvPr/>
        </p:nvSpPr>
        <p:spPr>
          <a:xfrm>
            <a:off x="6417494" y="2189261"/>
            <a:ext cx="1615280" cy="514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Biz </a:t>
            </a:r>
            <a:r>
              <a:rPr lang="en-US" dirty="0" err="1" smtClean="0">
                <a:solidFill>
                  <a:prstClr val="white"/>
                </a:solidFill>
              </a:rPr>
              <a:t>Dev</a:t>
            </a:r>
            <a:endParaRPr lang="en-US" dirty="0">
              <a:solidFill>
                <a:prstClr val="white"/>
              </a:solidFill>
            </a:endParaRPr>
          </a:p>
        </p:txBody>
      </p:sp>
      <p:sp>
        <p:nvSpPr>
          <p:cNvPr id="9" name="TextBox 8"/>
          <p:cNvSpPr txBox="1"/>
          <p:nvPr/>
        </p:nvSpPr>
        <p:spPr>
          <a:xfrm>
            <a:off x="825877" y="6115909"/>
            <a:ext cx="1133644"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rPr>
              <a:t>University</a:t>
            </a:r>
            <a:endParaRPr lang="en-US" dirty="0">
              <a:solidFill>
                <a:prstClr val="black"/>
              </a:solidFill>
            </a:endParaRPr>
          </a:p>
        </p:txBody>
      </p:sp>
      <p:sp>
        <p:nvSpPr>
          <p:cNvPr id="10" name="TextBox 9"/>
          <p:cNvSpPr txBox="1"/>
          <p:nvPr/>
        </p:nvSpPr>
        <p:spPr>
          <a:xfrm>
            <a:off x="6561113" y="6092538"/>
            <a:ext cx="1315609"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rPr>
              <a:t>Corporation</a:t>
            </a:r>
            <a:endParaRPr lang="en-US" dirty="0">
              <a:solidFill>
                <a:prstClr val="black"/>
              </a:solidFill>
            </a:endParaRPr>
          </a:p>
        </p:txBody>
      </p:sp>
      <p:sp>
        <p:nvSpPr>
          <p:cNvPr id="11" name="Rectangle 10"/>
          <p:cNvSpPr/>
          <p:nvPr/>
        </p:nvSpPr>
        <p:spPr>
          <a:xfrm>
            <a:off x="6417494" y="3245413"/>
            <a:ext cx="1615280" cy="514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Univ. Relations</a:t>
            </a:r>
            <a:endParaRPr lang="en-US" dirty="0">
              <a:solidFill>
                <a:prstClr val="white"/>
              </a:solidFill>
            </a:endParaRPr>
          </a:p>
        </p:txBody>
      </p:sp>
      <p:sp>
        <p:nvSpPr>
          <p:cNvPr id="12" name="Rectangle 11"/>
          <p:cNvSpPr/>
          <p:nvPr/>
        </p:nvSpPr>
        <p:spPr>
          <a:xfrm>
            <a:off x="6417494" y="4246075"/>
            <a:ext cx="1615280" cy="514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Contracts</a:t>
            </a:r>
            <a:endParaRPr lang="en-US" dirty="0">
              <a:solidFill>
                <a:prstClr val="white"/>
              </a:solidFill>
            </a:endParaRPr>
          </a:p>
        </p:txBody>
      </p:sp>
      <p:sp>
        <p:nvSpPr>
          <p:cNvPr id="13" name="Rectangle 12"/>
          <p:cNvSpPr/>
          <p:nvPr/>
        </p:nvSpPr>
        <p:spPr>
          <a:xfrm>
            <a:off x="6417494" y="5233064"/>
            <a:ext cx="1615280" cy="514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Legal</a:t>
            </a:r>
            <a:endParaRPr lang="en-US" dirty="0">
              <a:solidFill>
                <a:prstClr val="white"/>
              </a:solidFill>
            </a:endParaRPr>
          </a:p>
        </p:txBody>
      </p:sp>
      <p:cxnSp>
        <p:nvCxnSpPr>
          <p:cNvPr id="15" name="Straight Arrow Connector 14"/>
          <p:cNvCxnSpPr>
            <a:stCxn id="5" idx="6"/>
            <a:endCxn id="8" idx="1"/>
          </p:cNvCxnSpPr>
          <p:nvPr/>
        </p:nvCxnSpPr>
        <p:spPr>
          <a:xfrm flipV="1">
            <a:off x="1784196" y="2446364"/>
            <a:ext cx="4633298" cy="1869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6"/>
            <a:endCxn id="11" idx="1"/>
          </p:cNvCxnSpPr>
          <p:nvPr/>
        </p:nvCxnSpPr>
        <p:spPr>
          <a:xfrm>
            <a:off x="1784196" y="2633346"/>
            <a:ext cx="4633298" cy="869170"/>
          </a:xfrm>
          <a:prstGeom prst="straightConnector1">
            <a:avLst/>
          </a:prstGeom>
          <a:ln>
            <a:solidFill>
              <a:srgbClr val="4F81BD"/>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6"/>
            <a:endCxn id="12" idx="1"/>
          </p:cNvCxnSpPr>
          <p:nvPr/>
        </p:nvCxnSpPr>
        <p:spPr>
          <a:xfrm>
            <a:off x="1784196" y="2633346"/>
            <a:ext cx="4633298" cy="18698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5" idx="6"/>
            <a:endCxn id="13" idx="1"/>
          </p:cNvCxnSpPr>
          <p:nvPr/>
        </p:nvCxnSpPr>
        <p:spPr>
          <a:xfrm>
            <a:off x="1784196" y="2633346"/>
            <a:ext cx="4633298" cy="285682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p:cNvCxnSpPr>
          <p:nvPr/>
        </p:nvCxnSpPr>
        <p:spPr>
          <a:xfrm flipV="1">
            <a:off x="1784196" y="2555438"/>
            <a:ext cx="4633298" cy="141767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 idx="6"/>
          </p:cNvCxnSpPr>
          <p:nvPr/>
        </p:nvCxnSpPr>
        <p:spPr>
          <a:xfrm flipV="1">
            <a:off x="1784196" y="3622800"/>
            <a:ext cx="4633298" cy="3503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 idx="6"/>
          </p:cNvCxnSpPr>
          <p:nvPr/>
        </p:nvCxnSpPr>
        <p:spPr>
          <a:xfrm>
            <a:off x="1784196" y="5465841"/>
            <a:ext cx="4633298" cy="1436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7" idx="6"/>
          </p:cNvCxnSpPr>
          <p:nvPr/>
        </p:nvCxnSpPr>
        <p:spPr>
          <a:xfrm flipV="1">
            <a:off x="1784196" y="4627835"/>
            <a:ext cx="4633298" cy="83800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7" idx="6"/>
          </p:cNvCxnSpPr>
          <p:nvPr/>
        </p:nvCxnSpPr>
        <p:spPr>
          <a:xfrm flipV="1">
            <a:off x="1784196" y="3692919"/>
            <a:ext cx="4633298" cy="17729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7" idx="6"/>
          </p:cNvCxnSpPr>
          <p:nvPr/>
        </p:nvCxnSpPr>
        <p:spPr>
          <a:xfrm flipV="1">
            <a:off x="1784196" y="2633346"/>
            <a:ext cx="4633298" cy="283249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322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817563"/>
            <a:ext cx="6477000" cy="650875"/>
          </a:xfrm>
        </p:spPr>
        <p:txBody>
          <a:bodyPr>
            <a:noAutofit/>
          </a:bodyPr>
          <a:lstStyle/>
          <a:p>
            <a:pPr algn="l" eaLnBrk="1" hangingPunct="1">
              <a:defRPr/>
            </a:pPr>
            <a:r>
              <a:rPr lang="en-US" sz="4000" b="1" dirty="0" smtClean="0"/>
              <a:t>One-Stop-Shop for Industry </a:t>
            </a:r>
            <a:endParaRPr lang="en-US" sz="4000" b="1" dirty="0"/>
          </a:p>
        </p:txBody>
      </p:sp>
      <p:sp>
        <p:nvSpPr>
          <p:cNvPr id="5" name="Oval 4"/>
          <p:cNvSpPr/>
          <p:nvPr/>
        </p:nvSpPr>
        <p:spPr>
          <a:xfrm>
            <a:off x="3649719" y="2970259"/>
            <a:ext cx="2014516" cy="18990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black"/>
                </a:solidFill>
              </a:rPr>
              <a:t>OTT &amp; Corporate Partnerships</a:t>
            </a:r>
            <a:endParaRPr lang="en-US" dirty="0">
              <a:solidFill>
                <a:prstClr val="black"/>
              </a:solidFill>
            </a:endParaRPr>
          </a:p>
        </p:txBody>
      </p:sp>
      <p:sp>
        <p:nvSpPr>
          <p:cNvPr id="8" name="Rectangle 7"/>
          <p:cNvSpPr/>
          <p:nvPr/>
        </p:nvSpPr>
        <p:spPr>
          <a:xfrm>
            <a:off x="659774" y="2189261"/>
            <a:ext cx="1615280" cy="514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Biz </a:t>
            </a:r>
            <a:r>
              <a:rPr lang="en-US" dirty="0" err="1" smtClean="0">
                <a:solidFill>
                  <a:prstClr val="white"/>
                </a:solidFill>
              </a:rPr>
              <a:t>Dev</a:t>
            </a:r>
            <a:endParaRPr lang="en-US" dirty="0">
              <a:solidFill>
                <a:prstClr val="white"/>
              </a:solidFill>
            </a:endParaRPr>
          </a:p>
        </p:txBody>
      </p:sp>
      <p:sp>
        <p:nvSpPr>
          <p:cNvPr id="9" name="TextBox 8"/>
          <p:cNvSpPr txBox="1"/>
          <p:nvPr/>
        </p:nvSpPr>
        <p:spPr>
          <a:xfrm>
            <a:off x="5477258" y="5946827"/>
            <a:ext cx="882348"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rPr>
              <a:t>Caltech</a:t>
            </a:r>
            <a:endParaRPr lang="en-US" dirty="0">
              <a:solidFill>
                <a:prstClr val="black"/>
              </a:solidFill>
            </a:endParaRPr>
          </a:p>
        </p:txBody>
      </p:sp>
      <p:sp>
        <p:nvSpPr>
          <p:cNvPr id="10" name="TextBox 9"/>
          <p:cNvSpPr txBox="1"/>
          <p:nvPr/>
        </p:nvSpPr>
        <p:spPr>
          <a:xfrm>
            <a:off x="865720" y="6032528"/>
            <a:ext cx="1315609"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rPr>
              <a:t>Corporation</a:t>
            </a:r>
            <a:endParaRPr lang="en-US" dirty="0">
              <a:solidFill>
                <a:prstClr val="black"/>
              </a:solidFill>
            </a:endParaRPr>
          </a:p>
        </p:txBody>
      </p:sp>
      <p:sp>
        <p:nvSpPr>
          <p:cNvPr id="11" name="Rectangle 10"/>
          <p:cNvSpPr/>
          <p:nvPr/>
        </p:nvSpPr>
        <p:spPr>
          <a:xfrm>
            <a:off x="659774" y="3245413"/>
            <a:ext cx="1615280" cy="514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Univ. Relations</a:t>
            </a:r>
            <a:endParaRPr lang="en-US" dirty="0">
              <a:solidFill>
                <a:prstClr val="white"/>
              </a:solidFill>
            </a:endParaRPr>
          </a:p>
        </p:txBody>
      </p:sp>
      <p:sp>
        <p:nvSpPr>
          <p:cNvPr id="12" name="Rectangle 11"/>
          <p:cNvSpPr/>
          <p:nvPr/>
        </p:nvSpPr>
        <p:spPr>
          <a:xfrm>
            <a:off x="659774" y="4355149"/>
            <a:ext cx="1615280" cy="514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Contracts</a:t>
            </a:r>
            <a:endParaRPr lang="en-US" dirty="0">
              <a:solidFill>
                <a:prstClr val="white"/>
              </a:solidFill>
            </a:endParaRPr>
          </a:p>
        </p:txBody>
      </p:sp>
      <p:sp>
        <p:nvSpPr>
          <p:cNvPr id="13" name="Rectangle 12"/>
          <p:cNvSpPr/>
          <p:nvPr/>
        </p:nvSpPr>
        <p:spPr>
          <a:xfrm>
            <a:off x="659774" y="5233064"/>
            <a:ext cx="1615280" cy="514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Legal</a:t>
            </a:r>
            <a:endParaRPr lang="en-US" dirty="0">
              <a:solidFill>
                <a:prstClr val="white"/>
              </a:solidFill>
            </a:endParaRPr>
          </a:p>
        </p:txBody>
      </p:sp>
      <p:sp>
        <p:nvSpPr>
          <p:cNvPr id="3" name="Rectangle 2"/>
          <p:cNvSpPr/>
          <p:nvPr/>
        </p:nvSpPr>
        <p:spPr>
          <a:xfrm>
            <a:off x="6561113" y="3381280"/>
            <a:ext cx="200925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prstClr val="white"/>
                </a:solidFill>
              </a:rPr>
              <a:t>Other Caltech Offices</a:t>
            </a:r>
            <a:endParaRPr lang="en-US" dirty="0">
              <a:solidFill>
                <a:prstClr val="white"/>
              </a:solidFill>
            </a:endParaRPr>
          </a:p>
        </p:txBody>
      </p:sp>
      <p:cxnSp>
        <p:nvCxnSpPr>
          <p:cNvPr id="14" name="Straight Arrow Connector 13"/>
          <p:cNvCxnSpPr>
            <a:stCxn id="8" idx="3"/>
            <a:endCxn id="5" idx="2"/>
          </p:cNvCxnSpPr>
          <p:nvPr/>
        </p:nvCxnSpPr>
        <p:spPr>
          <a:xfrm>
            <a:off x="2275054" y="2446364"/>
            <a:ext cx="1374665" cy="147344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3"/>
            <a:endCxn id="5" idx="2"/>
          </p:cNvCxnSpPr>
          <p:nvPr/>
        </p:nvCxnSpPr>
        <p:spPr>
          <a:xfrm>
            <a:off x="2275054" y="3502516"/>
            <a:ext cx="1374665" cy="4172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3"/>
            <a:endCxn id="5" idx="2"/>
          </p:cNvCxnSpPr>
          <p:nvPr/>
        </p:nvCxnSpPr>
        <p:spPr>
          <a:xfrm flipV="1">
            <a:off x="2275054" y="3919807"/>
            <a:ext cx="1374665" cy="69244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3" idx="3"/>
            <a:endCxn id="5" idx="2"/>
          </p:cNvCxnSpPr>
          <p:nvPr/>
        </p:nvCxnSpPr>
        <p:spPr>
          <a:xfrm flipV="1">
            <a:off x="2275054" y="3919807"/>
            <a:ext cx="1374665" cy="15703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3" idx="1"/>
          </p:cNvCxnSpPr>
          <p:nvPr/>
        </p:nvCxnSpPr>
        <p:spPr>
          <a:xfrm flipV="1">
            <a:off x="5664235" y="3838480"/>
            <a:ext cx="896878" cy="813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78041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990600"/>
            <a:ext cx="6553200" cy="650875"/>
          </a:xfrm>
        </p:spPr>
        <p:txBody>
          <a:bodyPr>
            <a:noAutofit/>
          </a:bodyPr>
          <a:lstStyle/>
          <a:p>
            <a:pPr algn="l" eaLnBrk="1" hangingPunct="1">
              <a:defRPr/>
            </a:pPr>
            <a:r>
              <a:rPr lang="en-US" sz="4000" b="1" dirty="0" smtClean="0"/>
              <a:t>Essential Internal Partners </a:t>
            </a:r>
            <a:endParaRPr lang="en-US" sz="4000" b="1" dirty="0"/>
          </a:p>
        </p:txBody>
      </p:sp>
      <p:sp>
        <p:nvSpPr>
          <p:cNvPr id="3" name="Rectangle 2"/>
          <p:cNvSpPr/>
          <p:nvPr/>
        </p:nvSpPr>
        <p:spPr>
          <a:xfrm>
            <a:off x="842183" y="2109674"/>
            <a:ext cx="8605666" cy="3847207"/>
          </a:xfrm>
          <a:prstGeom prst="rect">
            <a:avLst/>
          </a:prstGeom>
        </p:spPr>
        <p:txBody>
          <a:bodyPr wrap="square">
            <a:spAutoFit/>
          </a:bodyPr>
          <a:lstStyle/>
          <a:p>
            <a:pPr marL="457200" indent="-457200" defTabSz="457200" fontAlgn="base">
              <a:spcBef>
                <a:spcPct val="0"/>
              </a:spcBef>
              <a:spcAft>
                <a:spcPct val="0"/>
              </a:spcAft>
              <a:buFont typeface="Arial"/>
              <a:buChar char="•"/>
            </a:pPr>
            <a:r>
              <a:rPr lang="en-US" sz="3600" dirty="0" smtClean="0">
                <a:solidFill>
                  <a:prstClr val="black"/>
                </a:solidFill>
                <a:cs typeface="Calibri"/>
              </a:rPr>
              <a:t>Faculty</a:t>
            </a:r>
          </a:p>
          <a:p>
            <a:pPr marL="457200" indent="-457200" defTabSz="457200" fontAlgn="base">
              <a:spcBef>
                <a:spcPct val="0"/>
              </a:spcBef>
              <a:spcAft>
                <a:spcPct val="0"/>
              </a:spcAft>
              <a:buFont typeface="Arial"/>
              <a:buChar char="•"/>
            </a:pPr>
            <a:r>
              <a:rPr lang="en-US" sz="3600" dirty="0" smtClean="0">
                <a:solidFill>
                  <a:prstClr val="black"/>
                </a:solidFill>
                <a:cs typeface="Calibri"/>
              </a:rPr>
              <a:t>DIR</a:t>
            </a:r>
          </a:p>
          <a:p>
            <a:pPr marL="457200" indent="-457200" defTabSz="457200" fontAlgn="base">
              <a:spcBef>
                <a:spcPct val="0"/>
              </a:spcBef>
              <a:spcAft>
                <a:spcPct val="0"/>
              </a:spcAft>
              <a:buFont typeface="Arial"/>
              <a:buChar char="•"/>
            </a:pPr>
            <a:r>
              <a:rPr lang="en-US" sz="3600" dirty="0" smtClean="0">
                <a:solidFill>
                  <a:prstClr val="black"/>
                </a:solidFill>
                <a:cs typeface="Calibri"/>
              </a:rPr>
              <a:t>OSR </a:t>
            </a:r>
            <a:r>
              <a:rPr lang="en-US" sz="2800" dirty="0" smtClean="0">
                <a:solidFill>
                  <a:prstClr val="black"/>
                </a:solidFill>
                <a:cs typeface="Calibri"/>
              </a:rPr>
              <a:t>(Office of Sponsored Research)</a:t>
            </a:r>
            <a:endParaRPr lang="en-US" sz="3600" dirty="0" smtClean="0">
              <a:solidFill>
                <a:prstClr val="black"/>
              </a:solidFill>
              <a:cs typeface="Calibri"/>
            </a:endParaRPr>
          </a:p>
          <a:p>
            <a:pPr marL="457200" indent="-457200" defTabSz="457200" fontAlgn="base">
              <a:spcBef>
                <a:spcPct val="0"/>
              </a:spcBef>
              <a:spcAft>
                <a:spcPct val="0"/>
              </a:spcAft>
              <a:buFont typeface="Arial"/>
              <a:buChar char="•"/>
            </a:pPr>
            <a:r>
              <a:rPr lang="en-US" sz="3600" dirty="0" smtClean="0">
                <a:solidFill>
                  <a:prstClr val="black"/>
                </a:solidFill>
                <a:cs typeface="Calibri"/>
              </a:rPr>
              <a:t>OGC </a:t>
            </a:r>
            <a:r>
              <a:rPr lang="en-US" sz="2800" dirty="0" smtClean="0">
                <a:solidFill>
                  <a:prstClr val="black"/>
                </a:solidFill>
                <a:cs typeface="Calibri"/>
              </a:rPr>
              <a:t>(Office of the General Counsel)</a:t>
            </a:r>
          </a:p>
          <a:p>
            <a:pPr marL="457200" indent="-457200" defTabSz="457200" fontAlgn="base">
              <a:spcBef>
                <a:spcPct val="0"/>
              </a:spcBef>
              <a:spcAft>
                <a:spcPct val="0"/>
              </a:spcAft>
              <a:buFont typeface="Arial"/>
              <a:buChar char="•"/>
            </a:pPr>
            <a:r>
              <a:rPr lang="en-US" sz="3600" dirty="0" smtClean="0">
                <a:solidFill>
                  <a:prstClr val="black"/>
                </a:solidFill>
                <a:cs typeface="Calibri"/>
              </a:rPr>
              <a:t>CDC </a:t>
            </a:r>
            <a:r>
              <a:rPr lang="en-US" sz="2800" dirty="0" smtClean="0">
                <a:solidFill>
                  <a:prstClr val="black"/>
                </a:solidFill>
                <a:cs typeface="Calibri"/>
              </a:rPr>
              <a:t>(Career Development Center)</a:t>
            </a:r>
            <a:endParaRPr lang="en-US" sz="3600" dirty="0" smtClean="0">
              <a:solidFill>
                <a:prstClr val="black"/>
              </a:solidFill>
              <a:cs typeface="Calibri"/>
            </a:endParaRPr>
          </a:p>
          <a:p>
            <a:pPr defTabSz="457200" fontAlgn="base">
              <a:spcBef>
                <a:spcPct val="0"/>
              </a:spcBef>
              <a:spcAft>
                <a:spcPct val="0"/>
              </a:spcAft>
            </a:pPr>
            <a:r>
              <a:rPr lang="en-US" sz="3600" dirty="0" smtClean="0">
                <a:solidFill>
                  <a:prstClr val="black"/>
                </a:solidFill>
                <a:cs typeface="Calibri"/>
              </a:rPr>
              <a:t> </a:t>
            </a:r>
            <a:endParaRPr lang="en-US" sz="3600" dirty="0">
              <a:solidFill>
                <a:prstClr val="black"/>
              </a:solidFill>
              <a:cs typeface="Calibri"/>
            </a:endParaRPr>
          </a:p>
          <a:p>
            <a:pPr defTabSz="457200" fontAlgn="base">
              <a:spcBef>
                <a:spcPct val="0"/>
              </a:spcBef>
              <a:spcAft>
                <a:spcPct val="0"/>
              </a:spcAft>
            </a:pPr>
            <a:endParaRPr lang="en-US" sz="2800" dirty="0" smtClean="0">
              <a:solidFill>
                <a:prstClr val="black"/>
              </a:solidFill>
              <a:cs typeface="Times New Roman"/>
            </a:endParaRPr>
          </a:p>
        </p:txBody>
      </p:sp>
    </p:spTree>
    <p:extLst>
      <p:ext uri="{BB962C8B-B14F-4D97-AF65-F5344CB8AC3E}">
        <p14:creationId xmlns:p14="http://schemas.microsoft.com/office/powerpoint/2010/main" xmlns="" val="2172621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6324600" cy="1143000"/>
          </a:xfrm>
        </p:spPr>
        <p:txBody>
          <a:bodyPr>
            <a:normAutofit fontScale="90000"/>
          </a:bodyPr>
          <a:lstStyle/>
          <a:p>
            <a:r>
              <a:rPr lang="en-US" sz="3200" b="1" dirty="0" smtClean="0">
                <a:solidFill>
                  <a:srgbClr val="000000"/>
                </a:solidFill>
              </a:rPr>
              <a:t>Office of Corporate Partnerships</a:t>
            </a:r>
            <a:br>
              <a:rPr lang="en-US" sz="3200" b="1" dirty="0" smtClean="0">
                <a:solidFill>
                  <a:srgbClr val="000000"/>
                </a:solidFill>
              </a:rPr>
            </a:br>
            <a:r>
              <a:rPr lang="en-US" sz="3200" dirty="0"/>
              <a:t>Dr. Karina Edmonds, Executive Director</a:t>
            </a:r>
            <a:br>
              <a:rPr lang="en-US" sz="3200" dirty="0"/>
            </a:br>
            <a:endParaRPr lang="en-US" sz="3200" b="1" dirty="0">
              <a:solidFill>
                <a:srgbClr val="000000"/>
              </a:solidFill>
            </a:endParaRPr>
          </a:p>
        </p:txBody>
      </p:sp>
      <p:sp>
        <p:nvSpPr>
          <p:cNvPr id="3" name="Content Placeholder 2"/>
          <p:cNvSpPr>
            <a:spLocks noGrp="1"/>
          </p:cNvSpPr>
          <p:nvPr>
            <p:ph idx="1"/>
          </p:nvPr>
        </p:nvSpPr>
        <p:spPr>
          <a:xfrm>
            <a:off x="393696" y="2362248"/>
            <a:ext cx="8552748" cy="4525963"/>
          </a:xfrm>
        </p:spPr>
        <p:txBody>
          <a:bodyPr/>
          <a:lstStyle/>
          <a:p>
            <a:r>
              <a:rPr lang="en-US" sz="2400" dirty="0" smtClean="0"/>
              <a:t>Caltech Alumna (PhD’98, Aero), BS Mechanical Eng.  (URI)</a:t>
            </a:r>
          </a:p>
          <a:p>
            <a:r>
              <a:rPr lang="fr-FR" sz="2400" dirty="0"/>
              <a:t>Serves on the Caltech Alumni </a:t>
            </a:r>
            <a:r>
              <a:rPr lang="fr-FR" sz="2400" dirty="0" smtClean="0"/>
              <a:t>Board</a:t>
            </a:r>
          </a:p>
          <a:p>
            <a:r>
              <a:rPr lang="fr-FR" sz="2400" dirty="0" smtClean="0"/>
              <a:t>Registered US Patent Agent (patent holder herself!)</a:t>
            </a:r>
          </a:p>
          <a:p>
            <a:pPr marL="0" indent="0">
              <a:buNone/>
            </a:pPr>
            <a:endParaRPr lang="fr-FR" sz="2400" dirty="0" smtClean="0"/>
          </a:p>
          <a:p>
            <a:pPr marL="0" indent="0">
              <a:buNone/>
            </a:pPr>
            <a:r>
              <a:rPr lang="fr-FR" sz="2400" b="1" i="1" dirty="0" smtClean="0"/>
              <a:t>Experience Highlights</a:t>
            </a:r>
            <a:r>
              <a:rPr lang="fr-FR" sz="2400" b="1" dirty="0" smtClean="0"/>
              <a:t>:</a:t>
            </a:r>
          </a:p>
          <a:p>
            <a:pPr marL="0" indent="0">
              <a:buNone/>
            </a:pPr>
            <a:r>
              <a:rPr lang="fr-FR" sz="2200" dirty="0" smtClean="0"/>
              <a:t>1997-2001: Northrop Grumman (TRW)</a:t>
            </a:r>
          </a:p>
          <a:p>
            <a:pPr marL="0" indent="0">
              <a:buNone/>
            </a:pPr>
            <a:r>
              <a:rPr lang="fr-FR" sz="2200" dirty="0" smtClean="0"/>
              <a:t>2001-2010: Caltech/JPL, Director of JPL Tech Transfer</a:t>
            </a:r>
          </a:p>
          <a:p>
            <a:pPr marL="0" indent="0">
              <a:buNone/>
            </a:pPr>
            <a:r>
              <a:rPr lang="fr-FR" sz="2200" dirty="0" smtClean="0"/>
              <a:t>2010-2013: DOE, Tech Transfer Coordinator (direct report to Energy Secretary Chu)  </a:t>
            </a:r>
            <a:endParaRPr lang="en-US" sz="2200" dirty="0"/>
          </a:p>
          <a:p>
            <a:pPr marL="0" indent="0">
              <a:buNone/>
            </a:pPr>
            <a:endParaRPr lang="en-US" sz="2800" dirty="0"/>
          </a:p>
        </p:txBody>
      </p:sp>
    </p:spTree>
    <p:extLst>
      <p:ext uri="{BB962C8B-B14F-4D97-AF65-F5344CB8AC3E}">
        <p14:creationId xmlns:p14="http://schemas.microsoft.com/office/powerpoint/2010/main" xmlns="" val="4210172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63429" y="-228600"/>
            <a:ext cx="10770546" cy="7696200"/>
          </a:xfrm>
          <a:prstGeom prst="rect">
            <a:avLst/>
          </a:prstGeom>
        </p:spPr>
      </p:pic>
    </p:spTree>
    <p:extLst>
      <p:ext uri="{BB962C8B-B14F-4D97-AF65-F5344CB8AC3E}">
        <p14:creationId xmlns:p14="http://schemas.microsoft.com/office/powerpoint/2010/main" xmlns="" val="743075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21" y="792398"/>
            <a:ext cx="8229600" cy="1143000"/>
          </a:xfrm>
        </p:spPr>
        <p:txBody>
          <a:bodyPr/>
          <a:lstStyle/>
          <a:p>
            <a:r>
              <a:rPr lang="en-US" dirty="0" smtClean="0"/>
              <a:t>Top Level Goals</a:t>
            </a:r>
            <a:endParaRPr lang="en-US" dirty="0"/>
          </a:p>
        </p:txBody>
      </p:sp>
      <p:sp>
        <p:nvSpPr>
          <p:cNvPr id="3" name="Content Placeholder 2"/>
          <p:cNvSpPr>
            <a:spLocks noGrp="1"/>
          </p:cNvSpPr>
          <p:nvPr>
            <p:ph idx="1"/>
          </p:nvPr>
        </p:nvSpPr>
        <p:spPr>
          <a:xfrm>
            <a:off x="457200" y="2109420"/>
            <a:ext cx="8229600" cy="4525963"/>
          </a:xfrm>
        </p:spPr>
        <p:txBody>
          <a:bodyPr/>
          <a:lstStyle/>
          <a:p>
            <a:pPr>
              <a:spcAft>
                <a:spcPts val="1200"/>
              </a:spcAft>
            </a:pPr>
            <a:r>
              <a:rPr lang="en-US" dirty="0" smtClean="0"/>
              <a:t>Amplify </a:t>
            </a:r>
            <a:r>
              <a:rPr lang="en-US" dirty="0"/>
              <a:t>i</a:t>
            </a:r>
            <a:r>
              <a:rPr lang="en-US" dirty="0" smtClean="0"/>
              <a:t>nteractions with industry to enhance mission of Institute</a:t>
            </a:r>
          </a:p>
          <a:p>
            <a:pPr>
              <a:spcAft>
                <a:spcPts val="1200"/>
              </a:spcAft>
            </a:pPr>
            <a:r>
              <a:rPr lang="en-US" dirty="0" smtClean="0"/>
              <a:t>Increase research </a:t>
            </a:r>
            <a:r>
              <a:rPr lang="en-US" dirty="0"/>
              <a:t>f</a:t>
            </a:r>
            <a:r>
              <a:rPr lang="en-US" dirty="0" smtClean="0"/>
              <a:t>unding  for faculty</a:t>
            </a:r>
            <a:endParaRPr lang="en-US" dirty="0"/>
          </a:p>
          <a:p>
            <a:pPr>
              <a:spcAft>
                <a:spcPts val="1200"/>
              </a:spcAft>
            </a:pPr>
            <a:r>
              <a:rPr lang="en-US" dirty="0" smtClean="0"/>
              <a:t>Facilitate commercialization of research</a:t>
            </a:r>
            <a:endParaRPr lang="en-US" sz="2800" dirty="0"/>
          </a:p>
        </p:txBody>
      </p:sp>
    </p:spTree>
    <p:extLst>
      <p:ext uri="{BB962C8B-B14F-4D97-AF65-F5344CB8AC3E}">
        <p14:creationId xmlns:p14="http://schemas.microsoft.com/office/powerpoint/2010/main" xmlns="" val="325469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278"/>
            <a:ext cx="8229600" cy="1143000"/>
          </a:xfrm>
        </p:spPr>
        <p:txBody>
          <a:bodyPr/>
          <a:lstStyle/>
          <a:p>
            <a:r>
              <a:rPr lang="en-US" dirty="0" smtClean="0"/>
              <a:t>Initial Strategy</a:t>
            </a:r>
            <a:endParaRPr lang="en-US" dirty="0"/>
          </a:p>
        </p:txBody>
      </p:sp>
      <p:sp>
        <p:nvSpPr>
          <p:cNvPr id="3" name="Content Placeholder 2"/>
          <p:cNvSpPr>
            <a:spLocks noGrp="1"/>
          </p:cNvSpPr>
          <p:nvPr>
            <p:ph idx="1"/>
          </p:nvPr>
        </p:nvSpPr>
        <p:spPr>
          <a:xfrm>
            <a:off x="311597" y="1905800"/>
            <a:ext cx="8578605" cy="4525963"/>
          </a:xfrm>
        </p:spPr>
        <p:txBody>
          <a:bodyPr/>
          <a:lstStyle/>
          <a:p>
            <a:r>
              <a:rPr lang="en-US" dirty="0"/>
              <a:t>Fully engage faculty while respecting their time</a:t>
            </a:r>
          </a:p>
          <a:p>
            <a:r>
              <a:rPr lang="en-US" dirty="0" smtClean="0"/>
              <a:t>Focus on high quality partnerships (vs. quantity)</a:t>
            </a:r>
          </a:p>
          <a:p>
            <a:r>
              <a:rPr lang="en-US" dirty="0" smtClean="0"/>
              <a:t>Identify top 20 companies Caltech should be working with base on research synergies</a:t>
            </a:r>
          </a:p>
          <a:p>
            <a:r>
              <a:rPr lang="en-US" dirty="0" smtClean="0"/>
              <a:t>Leverage Trustee and alumni networks</a:t>
            </a:r>
          </a:p>
          <a:p>
            <a:r>
              <a:rPr lang="en-US" dirty="0" smtClean="0"/>
              <a:t>Closely collaborate and coordinate with DIR (e.g., Samsung)</a:t>
            </a:r>
          </a:p>
        </p:txBody>
      </p:sp>
    </p:spTree>
    <p:extLst>
      <p:ext uri="{BB962C8B-B14F-4D97-AF65-F5344CB8AC3E}">
        <p14:creationId xmlns:p14="http://schemas.microsoft.com/office/powerpoint/2010/main" xmlns="" val="213200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for Fiscal Year 2014</a:t>
            </a:r>
            <a:endParaRPr lang="en-US" dirty="0"/>
          </a:p>
        </p:txBody>
      </p:sp>
      <p:graphicFrame>
        <p:nvGraphicFramePr>
          <p:cNvPr id="4" name="Content Placeholder 3"/>
          <p:cNvGraphicFramePr>
            <a:graphicFrameLocks noGrp="1"/>
          </p:cNvGraphicFramePr>
          <p:nvPr>
            <p:ph sz="quarter" idx="1"/>
          </p:nvPr>
        </p:nvGraphicFramePr>
        <p:xfrm>
          <a:off x="301625" y="1981200"/>
          <a:ext cx="8504238" cy="3754120"/>
        </p:xfrm>
        <a:graphic>
          <a:graphicData uri="http://schemas.openxmlformats.org/drawingml/2006/table">
            <a:tbl>
              <a:tblPr firstRow="1" bandRow="1">
                <a:tableStyleId>{F5AB1C69-6EDB-4FF4-983F-18BD219EF322}</a:tableStyleId>
              </a:tblPr>
              <a:tblGrid>
                <a:gridCol w="5032375"/>
                <a:gridCol w="1752600"/>
                <a:gridCol w="1719263"/>
              </a:tblGrid>
              <a:tr h="370840">
                <a:tc>
                  <a:txBody>
                    <a:bodyPr/>
                    <a:lstStyle/>
                    <a:p>
                      <a:endParaRPr lang="en-US" dirty="0"/>
                    </a:p>
                  </a:txBody>
                  <a:tcPr/>
                </a:tc>
                <a:tc>
                  <a:txBody>
                    <a:bodyPr/>
                    <a:lstStyle/>
                    <a:p>
                      <a:r>
                        <a:rPr lang="en-US" dirty="0" smtClean="0"/>
                        <a:t>FY 2014</a:t>
                      </a:r>
                      <a:endParaRPr lang="en-US" dirty="0"/>
                    </a:p>
                  </a:txBody>
                  <a:tcPr/>
                </a:tc>
                <a:tc>
                  <a:txBody>
                    <a:bodyPr/>
                    <a:lstStyle/>
                    <a:p>
                      <a:r>
                        <a:rPr lang="en-US" dirty="0" smtClean="0"/>
                        <a:t>FY 2013</a:t>
                      </a:r>
                      <a:endParaRPr lang="en-US" dirty="0"/>
                    </a:p>
                  </a:txBody>
                  <a:tcPr/>
                </a:tc>
              </a:tr>
              <a:tr h="370840">
                <a:tc>
                  <a:txBody>
                    <a:bodyPr/>
                    <a:lstStyle/>
                    <a:p>
                      <a:r>
                        <a:rPr lang="en-US" dirty="0" smtClean="0"/>
                        <a:t>On-campus F&amp;A</a:t>
                      </a:r>
                      <a:r>
                        <a:rPr lang="en-US" baseline="0" dirty="0" smtClean="0"/>
                        <a:t> rate (provisional)</a:t>
                      </a:r>
                      <a:endParaRPr lang="en-US" dirty="0"/>
                    </a:p>
                  </a:txBody>
                  <a:tcPr/>
                </a:tc>
                <a:tc>
                  <a:txBody>
                    <a:bodyPr/>
                    <a:lstStyle/>
                    <a:p>
                      <a:r>
                        <a:rPr lang="en-US" dirty="0" smtClean="0"/>
                        <a:t>66.5%</a:t>
                      </a:r>
                      <a:endParaRPr lang="en-US" dirty="0"/>
                    </a:p>
                  </a:txBody>
                  <a:tcPr/>
                </a:tc>
                <a:tc>
                  <a:txBody>
                    <a:bodyPr/>
                    <a:lstStyle/>
                    <a:p>
                      <a:r>
                        <a:rPr lang="en-US" dirty="0" smtClean="0"/>
                        <a:t>66.5%</a:t>
                      </a:r>
                      <a:endParaRPr lang="en-US" dirty="0"/>
                    </a:p>
                  </a:txBody>
                  <a:tcPr/>
                </a:tc>
              </a:tr>
              <a:tr h="370840">
                <a:tc>
                  <a:txBody>
                    <a:bodyPr/>
                    <a:lstStyle/>
                    <a:p>
                      <a:r>
                        <a:rPr lang="en-US" dirty="0" smtClean="0"/>
                        <a:t>Off-campus F&amp;A rate (provisional)</a:t>
                      </a:r>
                      <a:endParaRPr lang="en-US" dirty="0"/>
                    </a:p>
                  </a:txBody>
                  <a:tcPr/>
                </a:tc>
                <a:tc>
                  <a:txBody>
                    <a:bodyPr/>
                    <a:lstStyle/>
                    <a:p>
                      <a:r>
                        <a:rPr lang="en-US" dirty="0" smtClean="0"/>
                        <a:t>26.0%</a:t>
                      </a:r>
                      <a:endParaRPr lang="en-US" dirty="0"/>
                    </a:p>
                  </a:txBody>
                  <a:tcPr/>
                </a:tc>
                <a:tc>
                  <a:txBody>
                    <a:bodyPr/>
                    <a:lstStyle/>
                    <a:p>
                      <a:r>
                        <a:rPr lang="en-US" dirty="0" smtClean="0"/>
                        <a:t>26.0%</a:t>
                      </a:r>
                    </a:p>
                  </a:txBody>
                  <a:tcPr/>
                </a:tc>
              </a:tr>
              <a:tr h="370840">
                <a:tc>
                  <a:txBody>
                    <a:bodyPr/>
                    <a:lstStyle/>
                    <a:p>
                      <a:r>
                        <a:rPr lang="en-US" dirty="0" smtClean="0"/>
                        <a:t>Staff benefit rate (provisional)</a:t>
                      </a:r>
                      <a:endParaRPr lang="en-US" dirty="0"/>
                    </a:p>
                  </a:txBody>
                  <a:tcPr/>
                </a:tc>
                <a:tc>
                  <a:txBody>
                    <a:bodyPr/>
                    <a:lstStyle/>
                    <a:p>
                      <a:r>
                        <a:rPr lang="en-US" dirty="0" smtClean="0"/>
                        <a:t>29.5%</a:t>
                      </a:r>
                      <a:endParaRPr lang="en-US" dirty="0"/>
                    </a:p>
                  </a:txBody>
                  <a:tcPr/>
                </a:tc>
                <a:tc>
                  <a:txBody>
                    <a:bodyPr/>
                    <a:lstStyle/>
                    <a:p>
                      <a:r>
                        <a:rPr lang="en-US" dirty="0" smtClean="0"/>
                        <a:t>28.1%</a:t>
                      </a:r>
                    </a:p>
                  </a:txBody>
                  <a:tcPr/>
                </a:tc>
              </a:tr>
              <a:tr h="370840">
                <a:tc>
                  <a:txBody>
                    <a:bodyPr/>
                    <a:lstStyle/>
                    <a:p>
                      <a:r>
                        <a:rPr lang="en-US" dirty="0" smtClean="0"/>
                        <a:t>Paid leave rate</a:t>
                      </a:r>
                      <a:endParaRPr lang="en-US" dirty="0"/>
                    </a:p>
                  </a:txBody>
                  <a:tcPr/>
                </a:tc>
                <a:tc>
                  <a:txBody>
                    <a:bodyPr/>
                    <a:lstStyle/>
                    <a:p>
                      <a:r>
                        <a:rPr lang="en-US" dirty="0" smtClean="0"/>
                        <a:t>16.5%</a:t>
                      </a:r>
                      <a:endParaRPr lang="en-US" dirty="0"/>
                    </a:p>
                  </a:txBody>
                  <a:tcPr/>
                </a:tc>
                <a:tc>
                  <a:txBody>
                    <a:bodyPr/>
                    <a:lstStyle/>
                    <a:p>
                      <a:r>
                        <a:rPr lang="en-US" dirty="0" smtClean="0"/>
                        <a:t>16.0%</a:t>
                      </a:r>
                    </a:p>
                  </a:txBody>
                  <a:tcPr/>
                </a:tc>
              </a:tr>
              <a:tr h="370840">
                <a:tc>
                  <a:txBody>
                    <a:bodyPr/>
                    <a:lstStyle/>
                    <a:p>
                      <a:r>
                        <a:rPr lang="en-US" dirty="0" smtClean="0"/>
                        <a:t>GRA tuition remission rate </a:t>
                      </a:r>
                      <a:br>
                        <a:rPr lang="en-US" dirty="0" smtClean="0"/>
                      </a:br>
                      <a:r>
                        <a:rPr lang="en-US" sz="1400" dirty="0" smtClean="0"/>
                        <a:t>(all federal funds, and funds that pay OH of 15% or</a:t>
                      </a:r>
                      <a:r>
                        <a:rPr lang="en-US" sz="1400" baseline="0" dirty="0" smtClean="0"/>
                        <a:t> higher)</a:t>
                      </a:r>
                      <a:endParaRPr lang="en-US" sz="1400" dirty="0"/>
                    </a:p>
                  </a:txBody>
                  <a:tcPr/>
                </a:tc>
                <a:tc>
                  <a:txBody>
                    <a:bodyPr/>
                    <a:lstStyle/>
                    <a:p>
                      <a:r>
                        <a:rPr lang="en-US" dirty="0" smtClean="0"/>
                        <a:t>66.0%</a:t>
                      </a:r>
                      <a:endParaRPr lang="en-US" dirty="0"/>
                    </a:p>
                  </a:txBody>
                  <a:tcPr/>
                </a:tc>
                <a:tc>
                  <a:txBody>
                    <a:bodyPr/>
                    <a:lstStyle/>
                    <a:p>
                      <a:r>
                        <a:rPr lang="en-US" dirty="0" smtClean="0"/>
                        <a:t>66.0%</a:t>
                      </a:r>
                    </a:p>
                  </a:txBody>
                  <a:tcPr/>
                </a:tc>
              </a:tr>
              <a:tr h="370840">
                <a:tc>
                  <a:txBody>
                    <a:bodyPr/>
                    <a:lstStyle/>
                    <a:p>
                      <a:r>
                        <a:rPr lang="en-US" sz="1800" dirty="0" smtClean="0"/>
                        <a:t>GRA tuition</a:t>
                      </a:r>
                      <a:r>
                        <a:rPr lang="en-US" sz="1800" baseline="0" dirty="0" smtClean="0"/>
                        <a:t> remission rate</a:t>
                      </a:r>
                      <a:br>
                        <a:rPr lang="en-US" sz="1800" baseline="0" dirty="0" smtClean="0"/>
                      </a:br>
                      <a:r>
                        <a:rPr lang="en-US" sz="1400" baseline="0" dirty="0" smtClean="0"/>
                        <a:t>(all non-federal funds that pay less than 15% OH)</a:t>
                      </a:r>
                      <a:endParaRPr lang="en-US" sz="1800" dirty="0"/>
                    </a:p>
                  </a:txBody>
                  <a:tcPr/>
                </a:tc>
                <a:tc>
                  <a:txBody>
                    <a:bodyPr/>
                    <a:lstStyle/>
                    <a:p>
                      <a:r>
                        <a:rPr lang="en-US" dirty="0" smtClean="0"/>
                        <a:t>66.0%-95.3%</a:t>
                      </a:r>
                      <a:endParaRPr lang="en-US" dirty="0"/>
                    </a:p>
                  </a:txBody>
                  <a:tcPr/>
                </a:tc>
                <a:tc>
                  <a:txBody>
                    <a:bodyPr/>
                    <a:lstStyle/>
                    <a:p>
                      <a:r>
                        <a:rPr lang="en-US" dirty="0" smtClean="0"/>
                        <a:t>66.0%-95.3%</a:t>
                      </a:r>
                    </a:p>
                  </a:txBody>
                  <a:tcPr/>
                </a:tc>
              </a:tr>
              <a:tr h="370840">
                <a:tc>
                  <a:txBody>
                    <a:bodyPr/>
                    <a:lstStyle/>
                    <a:p>
                      <a:r>
                        <a:rPr lang="en-US" sz="1800" dirty="0" smtClean="0"/>
                        <a:t>Minimum overhead</a:t>
                      </a:r>
                      <a:r>
                        <a:rPr lang="en-US" sz="1800" baseline="0" dirty="0" smtClean="0"/>
                        <a:t> on endowment income</a:t>
                      </a:r>
                      <a:endParaRPr lang="en-US" sz="1800" dirty="0"/>
                    </a:p>
                  </a:txBody>
                  <a:tcPr/>
                </a:tc>
                <a:tc>
                  <a:txBody>
                    <a:bodyPr/>
                    <a:lstStyle/>
                    <a:p>
                      <a:r>
                        <a:rPr lang="en-US" dirty="0" smtClean="0"/>
                        <a:t>15.0%</a:t>
                      </a:r>
                      <a:endParaRPr lang="en-US" dirty="0"/>
                    </a:p>
                  </a:txBody>
                  <a:tcPr/>
                </a:tc>
                <a:tc>
                  <a:txBody>
                    <a:bodyPr/>
                    <a:lstStyle/>
                    <a:p>
                      <a:r>
                        <a:rPr lang="en-US" dirty="0" smtClean="0"/>
                        <a:t>15.0%</a:t>
                      </a:r>
                    </a:p>
                  </a:txBody>
                  <a:tcPr/>
                </a:tc>
              </a:tr>
              <a:tr h="370840">
                <a:tc>
                  <a:txBody>
                    <a:bodyPr/>
                    <a:lstStyle/>
                    <a:p>
                      <a:r>
                        <a:rPr lang="en-US" sz="1800" dirty="0" smtClean="0"/>
                        <a:t>Minimum</a:t>
                      </a:r>
                      <a:r>
                        <a:rPr lang="en-US" sz="1800" baseline="0" dirty="0" smtClean="0"/>
                        <a:t> overhead on non-federal funds</a:t>
                      </a:r>
                      <a:endParaRPr lang="en-US" sz="1800" dirty="0"/>
                    </a:p>
                  </a:txBody>
                  <a:tcPr/>
                </a:tc>
                <a:tc>
                  <a:txBody>
                    <a:bodyPr/>
                    <a:lstStyle/>
                    <a:p>
                      <a:r>
                        <a:rPr lang="en-US" dirty="0" smtClean="0"/>
                        <a:t>15.0%</a:t>
                      </a:r>
                      <a:endParaRPr lang="en-US" dirty="0"/>
                    </a:p>
                  </a:txBody>
                  <a:tcPr/>
                </a:tc>
                <a:tc>
                  <a:txBody>
                    <a:bodyPr/>
                    <a:lstStyle/>
                    <a:p>
                      <a:r>
                        <a:rPr lang="en-US" dirty="0" smtClean="0"/>
                        <a:t>15.0%</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099412981"/>
              </p:ext>
            </p:extLst>
          </p:nvPr>
        </p:nvGraphicFramePr>
        <p:xfrm>
          <a:off x="371620" y="930309"/>
          <a:ext cx="8305800" cy="550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4"/>
          <p:cNvSpPr>
            <a:spLocks noGrp="1"/>
          </p:cNvSpPr>
          <p:nvPr>
            <p:ph type="subTitle" idx="1"/>
          </p:nvPr>
        </p:nvSpPr>
        <p:spPr>
          <a:xfrm>
            <a:off x="3378199" y="2074334"/>
            <a:ext cx="2777067" cy="1219200"/>
          </a:xfrm>
        </p:spPr>
        <p:txBody>
          <a:bodyPr>
            <a:noAutofit/>
          </a:bodyPr>
          <a:lstStyle/>
          <a:p>
            <a:r>
              <a:rPr lang="en-US" sz="4400" dirty="0" smtClean="0"/>
              <a:t>Industry Support </a:t>
            </a:r>
          </a:p>
          <a:p>
            <a:r>
              <a:rPr lang="en-US" sz="4400" dirty="0" smtClean="0"/>
              <a:t>@Caltech</a:t>
            </a:r>
            <a:endParaRPr lang="en-US" sz="4400" dirty="0"/>
          </a:p>
        </p:txBody>
      </p:sp>
    </p:spTree>
    <p:extLst>
      <p:ext uri="{BB962C8B-B14F-4D97-AF65-F5344CB8AC3E}">
        <p14:creationId xmlns:p14="http://schemas.microsoft.com/office/powerpoint/2010/main" xmlns="" val="1914229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 descr="Sanofi.sv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889125"/>
            <a:ext cx="1268413"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Picture 14" descr="Boeing-Logo.sv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43200" y="6038850"/>
            <a:ext cx="23812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16" descr="HP D B RGB 72 MX+space.pn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5800" y="2895600"/>
            <a:ext cx="106362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18" descr="Samsung Logo.sv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5800" y="2057400"/>
            <a:ext cx="1358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20" descr="Northrop Grumman.svg">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172200" y="1981200"/>
            <a:ext cx="2682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22" descr="Google Logo">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276600" y="5165725"/>
            <a:ext cx="160972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24" descr="The word &quot;Microsoft&quot; in black, in the font Helvetica, Microsoft's current corporate logo.">
            <a:hlinkClick r:id="rId14"/>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743200" y="1981200"/>
            <a:ext cx="15081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26" descr="IBM logo.svg">
            <a:hlinkClick r:id="rId16"/>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572000" y="3200400"/>
            <a:ext cx="1143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0" name="Picture 28" descr="Dow Chemical Company logo">
            <a:hlinkClick r:id="rId18" tooltip="Dow Chemical Company logo"/>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2286000" y="2514600"/>
            <a:ext cx="15906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1" name="Picture 30" descr="Chevron Logo.svg">
            <a:hlinkClick r:id="rId20"/>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1263044" y="5520840"/>
            <a:ext cx="809625"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2" name="Picture 32" descr="JohnsonandJohnsonLogo.svg">
            <a:hlinkClick r:id="rId22"/>
          </p:cNvPr>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1524000" y="4114800"/>
            <a:ext cx="219075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3" name="Picture 34" descr="BASF logo.svg">
            <a:hlinkClick r:id="rId24"/>
          </p:cNvPr>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2667000" y="3352800"/>
            <a:ext cx="1528763"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4" name="Picture 36" descr="Nestlé.svg">
            <a:hlinkClick r:id="rId26"/>
          </p:cNvPr>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6248400" y="5943600"/>
            <a:ext cx="1905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5" name="Picture 38" descr="Southern California Edison">
            <a:hlinkClick r:id="rId28" tooltip="Southern California Edison"/>
          </p:cNvPr>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609600" y="4648200"/>
            <a:ext cx="1882775"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6" name="Picture 40" descr="Intel-logo.svg">
            <a:hlinkClick r:id="rId30"/>
          </p:cNvPr>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5867400" y="3352800"/>
            <a:ext cx="1103313"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7" name="Picture 42" descr="Amgen.svg">
            <a:hlinkClick r:id="rId32"/>
          </p:cNvPr>
          <p:cNvPicPr>
            <a:picLocks noChangeAspect="1"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5181600" y="5257800"/>
            <a:ext cx="1590675"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8" name="Picture 44" descr="Raytheon.svg">
            <a:hlinkClick r:id="rId34"/>
          </p:cNvPr>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6858000" y="2468562"/>
            <a:ext cx="14065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9" name="Picture 46" descr="United Technologies.svg">
            <a:hlinkClick r:id="rId36"/>
          </p:cNvPr>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4038600" y="4267200"/>
            <a:ext cx="2286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0" name="Picture 11"/>
          <p:cNvPicPr>
            <a:picLocks noChangeAspect="1" noChangeArrowheads="1"/>
          </p:cNvPicPr>
          <p:nvPr/>
        </p:nvPicPr>
        <p:blipFill>
          <a:blip r:embed="rId38"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7543800" y="3521075"/>
            <a:ext cx="962025"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1" name="Picture 14"/>
          <p:cNvPicPr>
            <a:picLocks noChangeAspect="1" noChangeArrowheads="1"/>
          </p:cNvPicPr>
          <p:nvPr/>
        </p:nvPicPr>
        <p:blipFill>
          <a:blip r:embed="rId39"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6324600" y="2911475"/>
            <a:ext cx="154781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2" name="Picture 15"/>
          <p:cNvPicPr>
            <a:picLocks noChangeAspect="1" noChangeArrowheads="1"/>
          </p:cNvPicPr>
          <p:nvPr/>
        </p:nvPicPr>
        <p:blipFill>
          <a:blip r:embed="rId40"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6553200" y="4267200"/>
            <a:ext cx="685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3" name="Picture 17"/>
          <p:cNvPicPr>
            <a:picLocks noChangeAspect="1" noChangeArrowheads="1"/>
          </p:cNvPicPr>
          <p:nvPr/>
        </p:nvPicPr>
        <p:blipFill>
          <a:blip r:embed="rId41"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7010400" y="5029200"/>
            <a:ext cx="16002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itle 1"/>
          <p:cNvSpPr txBox="1">
            <a:spLocks/>
          </p:cNvSpPr>
          <p:nvPr/>
        </p:nvSpPr>
        <p:spPr>
          <a:xfrm>
            <a:off x="2286000" y="567070"/>
            <a:ext cx="6770312" cy="88423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t">
              <a:spcAft>
                <a:spcPct val="0"/>
              </a:spcAft>
              <a:defRPr/>
            </a:pPr>
            <a:r>
              <a:rPr lang="en-US" sz="6700" b="1" dirty="0" smtClean="0">
                <a:solidFill>
                  <a:prstClr val="black"/>
                </a:solidFill>
                <a:latin typeface="Arial" charset="0"/>
                <a:cs typeface="Arial" charset="0"/>
              </a:rPr>
              <a:t/>
            </a:r>
            <a:br>
              <a:rPr lang="en-US" sz="6700" b="1" dirty="0" smtClean="0">
                <a:solidFill>
                  <a:prstClr val="black"/>
                </a:solidFill>
                <a:latin typeface="Arial" charset="0"/>
                <a:cs typeface="Arial" charset="0"/>
              </a:rPr>
            </a:br>
            <a:r>
              <a:rPr lang="en-US" sz="6700" b="1" dirty="0" smtClean="0">
                <a:solidFill>
                  <a:prstClr val="black"/>
                </a:solidFill>
                <a:latin typeface="Arial" charset="0"/>
                <a:cs typeface="Arial" charset="0"/>
              </a:rPr>
              <a:t/>
            </a:r>
            <a:br>
              <a:rPr lang="en-US" sz="6700" b="1" dirty="0" smtClean="0">
                <a:solidFill>
                  <a:prstClr val="black"/>
                </a:solidFill>
                <a:latin typeface="Arial" charset="0"/>
                <a:cs typeface="Arial" charset="0"/>
              </a:rPr>
            </a:br>
            <a:r>
              <a:rPr lang="en-US" sz="6700" b="1" dirty="0" smtClean="0">
                <a:solidFill>
                  <a:prstClr val="black"/>
                </a:solidFill>
                <a:latin typeface="Arial" charset="0"/>
                <a:cs typeface="Arial" charset="0"/>
              </a:rPr>
              <a:t/>
            </a:r>
            <a:br>
              <a:rPr lang="en-US" sz="6700" b="1" dirty="0" smtClean="0">
                <a:solidFill>
                  <a:prstClr val="black"/>
                </a:solidFill>
                <a:latin typeface="Arial" charset="0"/>
                <a:cs typeface="Arial" charset="0"/>
              </a:rPr>
            </a:br>
            <a:r>
              <a:rPr lang="en-US" sz="11200" b="1" dirty="0" smtClean="0">
                <a:solidFill>
                  <a:prstClr val="black"/>
                </a:solidFill>
                <a:latin typeface="Arial" charset="0"/>
                <a:cs typeface="Arial" charset="0"/>
              </a:rPr>
              <a:t>Current Corporate Partners</a:t>
            </a:r>
            <a:r>
              <a:rPr lang="en-US" sz="11200" dirty="0" smtClean="0">
                <a:solidFill>
                  <a:prstClr val="black"/>
                </a:solidFill>
              </a:rPr>
              <a:t/>
            </a:r>
            <a:br>
              <a:rPr lang="en-US" sz="11200" dirty="0" smtClean="0">
                <a:solidFill>
                  <a:prstClr val="black"/>
                </a:solidFill>
              </a:rPr>
            </a:br>
            <a:r>
              <a:rPr lang="en-US" sz="4000" dirty="0" smtClean="0">
                <a:solidFill>
                  <a:prstClr val="black"/>
                </a:solidFill>
              </a:rPr>
              <a:t/>
            </a:r>
            <a:br>
              <a:rPr lang="en-US" sz="4000" dirty="0" smtClean="0">
                <a:solidFill>
                  <a:prstClr val="black"/>
                </a:solidFill>
              </a:rPr>
            </a:br>
            <a:endParaRPr lang="en-US" sz="4000" dirty="0">
              <a:solidFill>
                <a:prstClr val="black"/>
              </a:solidFill>
            </a:endParaRPr>
          </a:p>
        </p:txBody>
      </p:sp>
    </p:spTree>
    <p:extLst>
      <p:ext uri="{BB962C8B-B14F-4D97-AF65-F5344CB8AC3E}">
        <p14:creationId xmlns:p14="http://schemas.microsoft.com/office/powerpoint/2010/main" xmlns="" val="47579406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3124200"/>
            <a:ext cx="8534400" cy="2209800"/>
          </a:xfrm>
        </p:spPr>
        <p:txBody>
          <a:bodyPr>
            <a:normAutofit fontScale="92500"/>
          </a:bodyPr>
          <a:lstStyle/>
          <a:p>
            <a:pPr algn="ctr">
              <a:buNone/>
            </a:pPr>
            <a:r>
              <a:rPr lang="en-US" sz="3600" cap="none" dirty="0" smtClean="0"/>
              <a:t>Slides from today’s presentation will be posted on our website:</a:t>
            </a:r>
          </a:p>
          <a:p>
            <a:pPr algn="ctr">
              <a:buNone/>
            </a:pPr>
            <a:endParaRPr lang="en-US" sz="3600" cap="none" dirty="0" smtClean="0">
              <a:solidFill>
                <a:srgbClr val="0070C0"/>
              </a:solidFill>
            </a:endParaRPr>
          </a:p>
          <a:p>
            <a:pPr algn="ctr">
              <a:buNone/>
            </a:pPr>
            <a:r>
              <a:rPr lang="en-US" sz="2700" cap="none" dirty="0" smtClean="0">
                <a:solidFill>
                  <a:srgbClr val="0070C0"/>
                </a:solidFill>
              </a:rPr>
              <a:t>http://researchadministration.caltech.edu</a:t>
            </a:r>
            <a:endParaRPr lang="en-US" sz="2700" cap="none" dirty="0">
              <a:solidFill>
                <a:srgbClr val="0070C0"/>
              </a:solidFill>
            </a:endParaRPr>
          </a:p>
        </p:txBody>
      </p:sp>
      <p:sp>
        <p:nvSpPr>
          <p:cNvPr id="4" name="Title 3"/>
          <p:cNvSpPr>
            <a:spLocks noGrp="1"/>
          </p:cNvSpPr>
          <p:nvPr>
            <p:ph type="ctrTitle"/>
          </p:nvPr>
        </p:nvSpPr>
        <p:spPr/>
        <p:txBody>
          <a:bodyPr/>
          <a:lstStyle/>
          <a:p>
            <a:r>
              <a:rPr lang="en-US" dirty="0" smtClean="0"/>
              <a:t>Thank you for attending!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Rates for Fiscal Year 2014 (cont.)</a:t>
            </a:r>
            <a:endParaRPr lang="en-US" dirty="0"/>
          </a:p>
        </p:txBody>
      </p:sp>
      <p:sp>
        <p:nvSpPr>
          <p:cNvPr id="3" name="Content Placeholder 2"/>
          <p:cNvSpPr>
            <a:spLocks noGrp="1"/>
          </p:cNvSpPr>
          <p:nvPr>
            <p:ph sz="quarter" idx="1"/>
          </p:nvPr>
        </p:nvSpPr>
        <p:spPr>
          <a:xfrm>
            <a:off x="301752" y="2209800"/>
            <a:ext cx="8503920" cy="3889248"/>
          </a:xfrm>
        </p:spPr>
        <p:txBody>
          <a:bodyPr/>
          <a:lstStyle/>
          <a:p>
            <a:r>
              <a:rPr lang="en-US" dirty="0" smtClean="0"/>
              <a:t>Implementation of New Rates</a:t>
            </a:r>
          </a:p>
          <a:p>
            <a:pPr lvl="1"/>
            <a:r>
              <a:rPr lang="en-US" dirty="0" smtClean="0"/>
              <a:t>For Proposals</a:t>
            </a:r>
          </a:p>
          <a:p>
            <a:pPr lvl="1"/>
            <a:r>
              <a:rPr lang="en-US" dirty="0" smtClean="0"/>
              <a:t>For Ongoing Awards in Effect prior to October 1, 2013</a:t>
            </a:r>
          </a:p>
          <a:p>
            <a:pPr lvl="1"/>
            <a:r>
              <a:rPr lang="en-US" dirty="0" smtClean="0"/>
              <a:t>New and Renewal Awards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Postdoc Benefits</a:t>
            </a:r>
            <a:endParaRPr lang="en-US" dirty="0"/>
          </a:p>
        </p:txBody>
      </p:sp>
      <p:sp>
        <p:nvSpPr>
          <p:cNvPr id="3" name="Content Placeholder 2"/>
          <p:cNvSpPr>
            <a:spLocks noGrp="1"/>
          </p:cNvSpPr>
          <p:nvPr>
            <p:ph sz="quarter" idx="1"/>
          </p:nvPr>
        </p:nvSpPr>
        <p:spPr>
          <a:xfrm>
            <a:off x="301752" y="1676400"/>
            <a:ext cx="8503920" cy="4422648"/>
          </a:xfrm>
        </p:spPr>
        <p:txBody>
          <a:bodyPr/>
          <a:lstStyle/>
          <a:p>
            <a:pPr algn="ctr">
              <a:buNone/>
            </a:pPr>
            <a:r>
              <a:rPr lang="en-US" dirty="0" smtClean="0"/>
              <a:t>New Policy</a:t>
            </a:r>
          </a:p>
          <a:p>
            <a:endParaRPr lang="en-US" dirty="0" smtClean="0"/>
          </a:p>
          <a:p>
            <a:r>
              <a:rPr lang="en-US" dirty="0" smtClean="0"/>
              <a:t>Postdoctoral Scholars paid by stipend cannot have their health and other benefits charged to a Federal research grant.</a:t>
            </a:r>
          </a:p>
          <a:p>
            <a:r>
              <a:rPr lang="en-US" dirty="0" smtClean="0"/>
              <a:t>Postdoctoral Scholars paid a salary from a Federal research grant automatically have their benefits charged to that grant.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Caltech Projection Tool</a:t>
            </a:r>
            <a:endParaRPr lang="en-US" dirty="0"/>
          </a:p>
        </p:txBody>
      </p:sp>
      <p:sp>
        <p:nvSpPr>
          <p:cNvPr id="3" name="Content Placeholder 2"/>
          <p:cNvSpPr>
            <a:spLocks noGrp="1"/>
          </p:cNvSpPr>
          <p:nvPr>
            <p:ph sz="quarter" idx="1"/>
          </p:nvPr>
        </p:nvSpPr>
        <p:spPr>
          <a:xfrm>
            <a:off x="301752" y="2057400"/>
            <a:ext cx="8503920" cy="4041648"/>
          </a:xfrm>
        </p:spPr>
        <p:txBody>
          <a:bodyPr/>
          <a:lstStyle/>
          <a:p>
            <a:r>
              <a:rPr lang="en-US" dirty="0" smtClean="0"/>
              <a:t>Designed by Erin Lindsay and IMSS Staff</a:t>
            </a:r>
          </a:p>
          <a:p>
            <a:r>
              <a:rPr lang="en-US" dirty="0" smtClean="0"/>
              <a:t>For Grant Managers and other research administrators</a:t>
            </a:r>
          </a:p>
          <a:p>
            <a:r>
              <a:rPr lang="en-US" dirty="0" smtClean="0"/>
              <a:t>Rolled out to the campus in early July 2013</a:t>
            </a:r>
          </a:p>
          <a:p>
            <a:r>
              <a:rPr lang="en-US" dirty="0" smtClean="0"/>
              <a:t>List of bugs to be worked out</a:t>
            </a:r>
          </a:p>
          <a:p>
            <a:r>
              <a:rPr lang="en-US" dirty="0" smtClean="0"/>
              <a:t>Erin is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2895600"/>
            <a:ext cx="8503920" cy="1219200"/>
          </a:xfrm>
        </p:spPr>
        <p:txBody>
          <a:bodyPr>
            <a:normAutofit/>
          </a:bodyPr>
          <a:lstStyle/>
          <a:p>
            <a:pPr algn="ctr">
              <a:buNone/>
            </a:pPr>
            <a:r>
              <a:rPr lang="en-US" sz="3600" dirty="0" smtClean="0"/>
              <a:t>QUESTIONS?</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14400"/>
          </a:xfrm>
        </p:spPr>
        <p:txBody>
          <a:bodyPr>
            <a:noAutofit/>
          </a:bodyPr>
          <a:lstStyle/>
          <a:p>
            <a:r>
              <a:rPr lang="en-US" sz="2800" dirty="0" smtClean="0"/>
              <a:t>US Customs “Importer Security Filing”</a:t>
            </a:r>
            <a:br>
              <a:rPr lang="en-US" sz="2800" dirty="0" smtClean="0"/>
            </a:br>
            <a:r>
              <a:rPr lang="en-US" sz="2800" dirty="0" smtClean="0"/>
              <a:t> Requirement for Ocean Cargo</a:t>
            </a:r>
            <a:endParaRPr lang="en-US" sz="2800" dirty="0"/>
          </a:p>
        </p:txBody>
      </p:sp>
      <p:sp>
        <p:nvSpPr>
          <p:cNvPr id="3" name="Content Placeholder 2"/>
          <p:cNvSpPr>
            <a:spLocks noGrp="1"/>
          </p:cNvSpPr>
          <p:nvPr>
            <p:ph sz="quarter" idx="1"/>
          </p:nvPr>
        </p:nvSpPr>
        <p:spPr>
          <a:xfrm>
            <a:off x="301752" y="1752600"/>
            <a:ext cx="8503920" cy="4346448"/>
          </a:xfrm>
        </p:spPr>
        <p:txBody>
          <a:bodyPr/>
          <a:lstStyle/>
          <a:p>
            <a:r>
              <a:rPr lang="en-US" dirty="0" smtClean="0"/>
              <a:t>As of July 9, 2013, U.S. Customs and Border Protection will begin full enforcement of the Importer Security Filing (ISF) known as </a:t>
            </a:r>
            <a:r>
              <a:rPr lang="en-US" sz="3200" u="sng" dirty="0" smtClean="0"/>
              <a:t>10+2</a:t>
            </a:r>
            <a:r>
              <a:rPr lang="en-US" sz="3200" dirty="0" smtClean="0"/>
              <a:t>:</a:t>
            </a:r>
          </a:p>
          <a:p>
            <a:pPr lvl="1"/>
            <a:r>
              <a:rPr lang="en-US" dirty="0" smtClean="0"/>
              <a:t>2 from the carrier prior to loading </a:t>
            </a:r>
          </a:p>
          <a:p>
            <a:pPr lvl="2"/>
            <a:r>
              <a:rPr lang="en-US" dirty="0" smtClean="0"/>
              <a:t>stow vessel info and container status</a:t>
            </a:r>
          </a:p>
          <a:p>
            <a:pPr lvl="1"/>
            <a:r>
              <a:rPr lang="en-US" dirty="0" smtClean="0"/>
              <a:t>10 data elements required from importer: </a:t>
            </a:r>
          </a:p>
          <a:p>
            <a:pPr>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rot="10800000" flipV="1">
            <a:off x="2743200" y="4495800"/>
            <a:ext cx="6148573" cy="16435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esearch Administration Forum&amp;amp;#x09;&amp;quot;&quot;/&gt;&lt;property id=&quot;20307&quot; value=&quot;256&quot;/&gt;&lt;/object&gt;&lt;object type=&quot;3&quot; unique_id=&quot;10005&quot;&gt;&lt;property id=&quot;20148&quot; value=&quot;5&quot;/&gt;&lt;property id=&quot;20300&quot; value=&quot;Slide 2 - &amp;quot;Agenda&amp;quot;&quot;/&gt;&lt;property id=&quot;20307&quot; value=&quot;257&quot;/&gt;&lt;/object&gt;&lt;object type=&quot;3&quot; unique_id=&quot;10054&quot;&gt;&lt;property id=&quot;20148&quot; value=&quot;5&quot;/&gt;&lt;property id=&quot;20300&quot; value=&quot;Slide 4 - &amp;quot;Rates for Fiscal Year 2014&amp;quot;&quot;/&gt;&lt;property id=&quot;20307&quot; value=&quot;258&quot;/&gt;&lt;/object&gt;&lt;object type=&quot;3&quot; unique_id=&quot;10055&quot;&gt;&lt;property id=&quot;20148&quot; value=&quot;5&quot;/&gt;&lt;property id=&quot;20300&quot; value=&quot;Slide 5 - &amp;quot;Rates for Fiscal Year 2014 (cont.)&amp;quot;&quot;/&gt;&lt;property id=&quot;20307&quot; value=&quot;259&quot;/&gt;&lt;/object&gt;&lt;object type=&quot;3&quot; unique_id=&quot;10056&quot;&gt;&lt;property id=&quot;20148&quot; value=&quot;5&quot;/&gt;&lt;property id=&quot;20300&quot; value=&quot;Slide 6 - &amp;quot;Postdoc Benefits&amp;quot;&quot;/&gt;&lt;property id=&quot;20307&quot; value=&quot;260&quot;/&gt;&lt;/object&gt;&lt;object type=&quot;3&quot; unique_id=&quot;10057&quot;&gt;&lt;property id=&quot;20148&quot; value=&quot;5&quot;/&gt;&lt;property id=&quot;20300&quot; value=&quot;Slide 7 - &amp;quot;Caltech Projection Tool&amp;quot;&quot;/&gt;&lt;property id=&quot;20307&quot; value=&quot;261&quot;/&gt;&lt;/object&gt;&lt;object type=&quot;3&quot; unique_id=&quot;10066&quot;&gt;&lt;property id=&quot;20148&quot; value=&quot;5&quot;/&gt;&lt;property id=&quot;20300&quot; value=&quot;Slide 3 - &amp;quot;Government Shutdown&amp;quot;&quot;/&gt;&lt;property id=&quot;20307&quot; value=&quot;262&quot;/&gt;&lt;/object&gt;&lt;object type=&quot;3&quot; unique_id=&quot;10657&quot;&gt;&lt;property id=&quot;20148&quot; value=&quot;5&quot;/&gt;&lt;property id=&quot;20300&quot; value=&quot;Slide 9 - &amp;quot;US Customs “Importer Security Filing”&amp;#x0D;&amp;#x0A; Requirement for Ocean Cargo&amp;quot;&quot;/&gt;&lt;property id=&quot;20307&quot; value=&quot;263&quot;/&gt;&lt;/object&gt;&lt;object type=&quot;3&quot; unique_id=&quot;10658&quot;&gt;&lt;property id=&quot;20148&quot; value=&quot;5&quot;/&gt;&lt;property id=&quot;20300&quot; value=&quot;Slide 10 - &amp;quot;What information will you need to provide?&amp;quot;&quot;/&gt;&lt;property id=&quot;20307&quot; value=&quot;269&quot;/&gt;&lt;/object&gt;&lt;object type=&quot;3&quot; unique_id=&quot;10659&quot;&gt;&lt;property id=&quot;20148&quot; value=&quot;5&quot;/&gt;&lt;property id=&quot;20300&quot; value=&quot;Slide 11 - &amp;quot;10+2 Program: Failure to Comply&amp;quot;&quot;/&gt;&lt;property id=&quot;20307&quot; value=&quot;270&quot;/&gt;&lt;/object&gt;&lt;object type=&quot;3&quot; unique_id=&quot;10660&quot;&gt;&lt;property id=&quot;20148&quot; value=&quot;5&quot;/&gt;&lt;property id=&quot;20300&quot; value=&quot;Slide 12 - &amp;quot;New Location for the on-line &amp;#x0D;&amp;#x0A;Export Awareness Program!&amp;quot;&quot;/&gt;&lt;property id=&quot;20307&quot; value=&quot;271&quot;/&gt;&lt;/object&gt;&lt;object type=&quot;3&quot; unique_id=&quot;10661&quot;&gt;&lt;property id=&quot;20148&quot; value=&quot;5&quot;/&gt;&lt;property id=&quot;20300&quot; value=&quot;Slide 13&quot;/&gt;&lt;property id=&quot;20307&quot; value=&quot;272&quot;/&gt;&lt;/object&gt;&lt;object type=&quot;3&quot; unique_id=&quot;10676&quot;&gt;&lt;property id=&quot;20148&quot; value=&quot;5&quot;/&gt;&lt;property id=&quot;20300&quot; value=&quot;Slide 8&quot;/&gt;&lt;property id=&quot;20307&quot; value=&quot;273&quot;/&gt;&lt;/object&gt;&lt;object type=&quot;3&quot; unique_id=&quot;10812&quot;&gt;&lt;property id=&quot;20148&quot; value=&quot;5&quot;/&gt;&lt;property id=&quot;20300&quot; value=&quot;Slide 14 - &amp;quot;NIH Sub-Accounting Draw Process&amp;quot;&quot;/&gt;&lt;property id=&quot;20307&quot; value=&quot;274&quot;/&gt;&lt;/object&gt;&lt;object type=&quot;3&quot; unique_id=&quot;10813&quot;&gt;&lt;property id=&quot;20148&quot; value=&quot;5&quot;/&gt;&lt;property id=&quot;20300&quot; value=&quot;Slide 15 - &amp;quot;Impact of Implementation of &amp;#x0D;&amp;#x0A;New NIH Draw Process&amp;quot;&quot;/&gt;&lt;property id=&quot;20307&quot; value=&quot;275&quot;/&gt;&lt;/object&gt;&lt;object type=&quot;3&quot; unique_id=&quot;10814&quot;&gt;&lt;property id=&quot;20148&quot; value=&quot;5&quot;/&gt;&lt;property id=&quot;20300&quot; value=&quot;Slide 16 - &amp;quot;Updates on Cost Transfer and PDC Systems&amp;quot;&quot;/&gt;&lt;property id=&quot;20307&quot; value=&quot;276&quot;/&gt;&lt;/object&gt;&lt;object type=&quot;3&quot; unique_id=&quot;10815&quot;&gt;&lt;property id=&quot;20148&quot; value=&quot;5&quot;/&gt;&lt;property id=&quot;20300&quot; value=&quot;Slide 17 - &amp;quot;Expenditure Types&amp;quot;&quot;/&gt;&lt;property id=&quot;20307&quot; value=&quot;277&quot;/&gt;&lt;/object&gt;&lt;object type=&quot;3&quot; unique_id=&quot;10816&quot;&gt;&lt;property id=&quot;20148&quot; value=&quot;5&quot;/&gt;&lt;property id=&quot;20300&quot; value=&quot;Slide 18 - &amp;quot;Food charges during meetings&amp;quot;&quot;/&gt;&lt;property id=&quot;20307&quot; value=&quot;278&quot;/&gt;&lt;/object&gt;&lt;object type=&quot;3&quot; unique_id=&quot;11783&quot;&gt;&lt;property id=&quot;20148&quot; value=&quot;5&quot;/&gt;&lt;property id=&quot;20300&quot; value=&quot;Slide 31&quot;/&gt;&lt;property id=&quot;20307&quot; value=&quot;279&quot;/&gt;&lt;/object&gt;&lt;object type=&quot;3&quot; unique_id=&quot;11784&quot;&gt;&lt;property id=&quot;20148&quot; value=&quot;5&quot;/&gt;&lt;property id=&quot;20300&quot; value=&quot;Slide 32 - &amp;quot;Provost’s Office&amp;quot;&quot;/&gt;&lt;property id=&quot;20307&quot; value=&quot;280&quot;/&gt;&lt;/object&gt;&lt;object type=&quot;3&quot; unique_id=&quot;11785&quot;&gt;&lt;property id=&quot;20148&quot; value=&quot;5&quot;/&gt;&lt;property id=&quot;20300&quot; value=&quot;Slide 33 - &amp;quot;University-Industry Interactions &amp;quot;&quot;/&gt;&lt;property id=&quot;20307&quot; value=&quot;281&quot;/&gt;&lt;/object&gt;&lt;object type=&quot;3&quot; unique_id=&quot;11786&quot;&gt;&lt;property id=&quot;20148&quot; value=&quot;5&quot;/&gt;&lt;property id=&quot;20300&quot; value=&quot;Slide 34 - &amp;quot;One-Stop-Shop for Industry &amp;quot;&quot;/&gt;&lt;property id=&quot;20307&quot; value=&quot;282&quot;/&gt;&lt;/object&gt;&lt;object type=&quot;3&quot; unique_id=&quot;11787&quot;&gt;&lt;property id=&quot;20148&quot; value=&quot;5&quot;/&gt;&lt;property id=&quot;20300&quot; value=&quot;Slide 35 - &amp;quot;Essential Internal Partners &amp;quot;&quot;/&gt;&lt;property id=&quot;20307&quot; value=&quot;283&quot;/&gt;&lt;/object&gt;&lt;object type=&quot;3&quot; unique_id=&quot;11788&quot;&gt;&lt;property id=&quot;20148&quot; value=&quot;5&quot;/&gt;&lt;property id=&quot;20300&quot; value=&quot;Slide 36 - &amp;quot;Office of Corporate Partnerships&amp;#x0D;&amp;#x0A;Dr. Karina Edmonds, Executive Director&amp;#x0D;&amp;#x0A;&amp;quot;&quot;/&gt;&lt;property id=&quot;20307&quot; value=&quot;284&quot;/&gt;&lt;/object&gt;&lt;object type=&quot;3&quot; unique_id=&quot;11789&quot;&gt;&lt;property id=&quot;20148&quot; value=&quot;5&quot;/&gt;&lt;property id=&quot;20300&quot; value=&quot;Slide 37&quot;/&gt;&lt;property id=&quot;20307&quot; value=&quot;285&quot;/&gt;&lt;/object&gt;&lt;object type=&quot;3&quot; unique_id=&quot;11790&quot;&gt;&lt;property id=&quot;20148&quot; value=&quot;5&quot;/&gt;&lt;property id=&quot;20300&quot; value=&quot;Slide 38 - &amp;quot;Top Level Goals&amp;quot;&quot;/&gt;&lt;property id=&quot;20307&quot; value=&quot;286&quot;/&gt;&lt;/object&gt;&lt;object type=&quot;3&quot; unique_id=&quot;11791&quot;&gt;&lt;property id=&quot;20148&quot; value=&quot;5&quot;/&gt;&lt;property id=&quot;20300&quot; value=&quot;Slide 39 - &amp;quot;Initial Strategy&amp;quot;&quot;/&gt;&lt;property id=&quot;20307&quot; value=&quot;287&quot;/&gt;&lt;/object&gt;&lt;object type=&quot;3&quot; unique_id=&quot;11792&quot;&gt;&lt;property id=&quot;20148&quot; value=&quot;5&quot;/&gt;&lt;property id=&quot;20300&quot; value=&quot;Slide 40&quot;/&gt;&lt;property id=&quot;20307&quot; value=&quot;288&quot;/&gt;&lt;/object&gt;&lt;object type=&quot;3&quot; unique_id=&quot;11793&quot;&gt;&lt;property id=&quot;20148&quot; value=&quot;5&quot;/&gt;&lt;property id=&quot;20300&quot; value=&quot;Slide 41&quot;/&gt;&lt;property id=&quot;20307&quot; value=&quot;289&quot;/&gt;&lt;/object&gt;&lt;object type=&quot;3&quot; unique_id=&quot;12631&quot;&gt;&lt;property id=&quot;20148&quot; value=&quot;5&quot;/&gt;&lt;property id=&quot;20300&quot; value=&quot;Slide 19&quot;/&gt;&lt;property id=&quot;20307&quot; value=&quot;308&quot;/&gt;&lt;/object&gt;&lt;object type=&quot;3&quot; unique_id=&quot;12632&quot;&gt;&lt;property id=&quot;20148&quot; value=&quot;5&quot;/&gt;&lt;property id=&quot;20300&quot; value=&quot;Slide 20 - &amp;quot;Principal Investigators on Leave&amp;quot;&quot;/&gt;&lt;property id=&quot;20307&quot; value=&quot;291&quot;/&gt;&lt;/object&gt;&lt;object type=&quot;3&quot; unique_id=&quot;12633&quot;&gt;&lt;property id=&quot;20148&quot; value=&quot;5&quot;/&gt;&lt;property id=&quot;20300&quot; value=&quot;Slide 21 - &amp;quot;PIs on Leave (cont.)&amp;quot;&quot;/&gt;&lt;property id=&quot;20307&quot; value=&quot;292&quot;/&gt;&lt;/object&gt;&lt;object type=&quot;3&quot; unique_id=&quot;12634&quot;&gt;&lt;property id=&quot;20148&quot; value=&quot;5&quot;/&gt;&lt;property id=&quot;20300&quot; value=&quot;Slide 22 - &amp;quot;Administrative Costs on Sponsored Awards&amp;quot;&quot;/&gt;&lt;property id=&quot;20307&quot; value=&quot;294&quot;/&gt;&lt;/object&gt;&lt;object type=&quot;3&quot; unique_id=&quot;12635&quot;&gt;&lt;property id=&quot;20148&quot; value=&quot;5&quot;/&gt;&lt;property id=&quot;20300&quot; value=&quot;Slide 23 - &amp;quot;Admin. Costs on Sponsored Awards (cont)&amp;quot;&quot;/&gt;&lt;property id=&quot;20307&quot; value=&quot;295&quot;/&gt;&lt;/object&gt;&lt;object type=&quot;3&quot; unique_id=&quot;12636&quot;&gt;&lt;property id=&quot;20148&quot; value=&quot;5&quot;/&gt;&lt;property id=&quot;20300&quot; value=&quot;Slide 24 - &amp;quot;NSF and Voluntary Cost Sharing&amp;quot;&quot;/&gt;&lt;property id=&quot;20307&quot; value=&quot;297&quot;/&gt;&lt;/object&gt;&lt;object type=&quot;3&quot; unique_id=&quot;12637&quot;&gt;&lt;property id=&quot;20148&quot; value=&quot;5&quot;/&gt;&lt;property id=&quot;20300&quot; value=&quot;Slide 25 - &amp;quot;NIH – Commons IDs for Graduate &amp;#x0D;&amp;#x0A;and Undergraduate Roles &amp;quot;&quot;/&gt;&lt;property id=&quot;20307&quot; value=&quot;299&quot;/&gt;&lt;/object&gt;&lt;object type=&quot;3&quot; unique_id=&quot;12638&quot;&gt;&lt;property id=&quot;20148&quot; value=&quot;5&quot;/&gt;&lt;property id=&quot;20300&quot; value=&quot;Slide 26 - &amp;quot;Foreign Travel on JPL IAs&amp;quot;&quot;/&gt;&lt;property id=&quot;20307&quot; value=&quot;301&quot;/&gt;&lt;/object&gt;&lt;object type=&quot;3&quot; unique_id=&quot;12639&quot;&gt;&lt;property id=&quot;20148&quot; value=&quot;5&quot;/&gt;&lt;property id=&quot;20300&quot; value=&quot;Slide 27 - &amp;quot;F&amp;amp;A on Facilities Use and &amp;#x0D;&amp;#x0A;Technical Service Agreements&amp;quot;&quot;/&gt;&lt;property id=&quot;20307&quot; value=&quot;303&quot;/&gt;&lt;/object&gt;&lt;object type=&quot;3&quot; unique_id=&quot;12640&quot;&gt;&lt;property id=&quot;20148&quot; value=&quot;5&quot;/&gt;&lt;property id=&quot;20300&quot; value=&quot;Slide 28 - &amp;quot;F&amp;amp;A on FUAs and TSAs (cont.)&amp;quot;&quot;/&gt;&lt;property id=&quot;20307&quot; value=&quot;304&quot;/&gt;&lt;/object&gt;&lt;object type=&quot;3&quot; unique_id=&quot;12641&quot;&gt;&lt;property id=&quot;20148&quot; value=&quot;5&quot;/&gt;&lt;property id=&quot;20300&quot; value=&quot;Slide 29 - &amp;quot;Final Conflict Of Interest Review for NSF/NIH&amp;quot;&quot;/&gt;&lt;property id=&quot;20307&quot; value=&quot;306&quot;/&gt;&lt;/object&gt;&lt;object type=&quot;3&quot; unique_id=&quot;12991&quot;&gt;&lt;property id=&quot;20148&quot; value=&quot;5&quot;/&gt;&lt;property id=&quot;20300&quot; value=&quot;Slide 30&quot;/&gt;&lt;property id=&quot;20307&quot; value=&quot;309&quot;/&gt;&lt;/object&gt;&lt;object type=&quot;3&quot; unique_id=&quot;12992&quot;&gt;&lt;property id=&quot;20148&quot; value=&quot;5&quot;/&gt;&lt;property id=&quot;20300&quot; value=&quot;Slide 42 - &amp;quot;Thank you for attending!&amp;quot;&quot;/&gt;&lt;property id=&quot;20307&quot; value=&quot;310&quot;/&gt;&lt;/object&gt;&lt;/object&gt;&lt;/object&gt;&lt;/database&gt;"/>
  <p:tag name="SECTOMILLISECCONVERTED" val="1"/>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9285</TotalTime>
  <Words>3132</Words>
  <Application>Microsoft Office PowerPoint</Application>
  <PresentationFormat>On-screen Show (4:3)</PresentationFormat>
  <Paragraphs>354</Paragraphs>
  <Slides>42</Slides>
  <Notes>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Civic</vt:lpstr>
      <vt:lpstr>Research Administration Forum </vt:lpstr>
      <vt:lpstr>Agenda</vt:lpstr>
      <vt:lpstr>Government Shutdown</vt:lpstr>
      <vt:lpstr>Rates for Fiscal Year 2014</vt:lpstr>
      <vt:lpstr>Rates for Fiscal Year 2014 (cont.)</vt:lpstr>
      <vt:lpstr>Postdoc Benefits</vt:lpstr>
      <vt:lpstr>Caltech Projection Tool</vt:lpstr>
      <vt:lpstr>Slide 8</vt:lpstr>
      <vt:lpstr>US Customs “Importer Security Filing”  Requirement for Ocean Cargo</vt:lpstr>
      <vt:lpstr>What information will you need to provide?</vt:lpstr>
      <vt:lpstr>10+2 Program: Failure to Comply</vt:lpstr>
      <vt:lpstr>New Location for the on-line  Export Awareness Program!</vt:lpstr>
      <vt:lpstr>Slide 13</vt:lpstr>
      <vt:lpstr>NIH Sub-Accounting Draw Process</vt:lpstr>
      <vt:lpstr>Impact of Implementation of  New NIH Draw Process</vt:lpstr>
      <vt:lpstr>Updates on Cost Transfer and PDC Systems</vt:lpstr>
      <vt:lpstr>Expenditure Types</vt:lpstr>
      <vt:lpstr>Food charges during meetings</vt:lpstr>
      <vt:lpstr>Slide 19</vt:lpstr>
      <vt:lpstr>Principal Investigators on Leave</vt:lpstr>
      <vt:lpstr>PIs on Leave (cont.)</vt:lpstr>
      <vt:lpstr>Administrative Costs on Sponsored Awards</vt:lpstr>
      <vt:lpstr>Admin. Costs on Sponsored Awards (cont)</vt:lpstr>
      <vt:lpstr>NSF and Voluntary Cost Sharing</vt:lpstr>
      <vt:lpstr>NIH – Commons IDs for Graduate  and Undergraduate Roles </vt:lpstr>
      <vt:lpstr>Foreign Travel on JPL IAs</vt:lpstr>
      <vt:lpstr>F&amp;A on Facilities Use and  Technical Service Agreements</vt:lpstr>
      <vt:lpstr>F&amp;A on FUAs and TSAs (cont.)</vt:lpstr>
      <vt:lpstr>Final Conflict Of Interest Review for NSF/NIH</vt:lpstr>
      <vt:lpstr>Slide 30</vt:lpstr>
      <vt:lpstr>Slide 31</vt:lpstr>
      <vt:lpstr>Provost’s Office</vt:lpstr>
      <vt:lpstr>University-Industry Interactions </vt:lpstr>
      <vt:lpstr>One-Stop-Shop for Industry </vt:lpstr>
      <vt:lpstr>Essential Internal Partners </vt:lpstr>
      <vt:lpstr>Office of Corporate Partnerships Dr. Karina Edmonds, Executive Director </vt:lpstr>
      <vt:lpstr>Slide 37</vt:lpstr>
      <vt:lpstr>Top Level Goals</vt:lpstr>
      <vt:lpstr>Initial Strategy</vt:lpstr>
      <vt:lpstr>Slide 40</vt:lpstr>
      <vt:lpstr>Slide 41</vt:lpstr>
      <vt:lpstr>Thank you for attending!</vt:lpstr>
    </vt:vector>
  </TitlesOfParts>
  <Company>Caltech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mwalton</dc:creator>
  <cp:lastModifiedBy>mwalton</cp:lastModifiedBy>
  <cp:revision>505</cp:revision>
  <dcterms:created xsi:type="dcterms:W3CDTF">2013-09-18T20:47:50Z</dcterms:created>
  <dcterms:modified xsi:type="dcterms:W3CDTF">2013-10-10T22:26:15Z</dcterms:modified>
</cp:coreProperties>
</file>