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drawings/drawing7.xml" ContentType="application/vnd.openxmlformats-officedocument.drawingml.chartshap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rawings/drawing5.xml" ContentType="application/vnd.openxmlformats-officedocument.drawingml.chartshap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drawings/drawing8.xml" ContentType="application/vnd.openxmlformats-officedocument.drawingml.chartshapes+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drawings/drawing6.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72" r:id="rId2"/>
    <p:sldId id="273" r:id="rId3"/>
    <p:sldId id="276" r:id="rId4"/>
    <p:sldId id="274" r:id="rId5"/>
    <p:sldId id="275" r:id="rId6"/>
    <p:sldId id="277" r:id="rId7"/>
    <p:sldId id="278" r:id="rId8"/>
    <p:sldId id="279" r:id="rId9"/>
    <p:sldId id="280" r:id="rId10"/>
    <p:sldId id="281" r:id="rId11"/>
    <p:sldId id="282" r:id="rId12"/>
    <p:sldId id="283" r:id="rId13"/>
    <p:sldId id="284" r:id="rId14"/>
    <p:sldId id="256" r:id="rId15"/>
    <p:sldId id="257" r:id="rId16"/>
    <p:sldId id="258" r:id="rId17"/>
    <p:sldId id="259" r:id="rId18"/>
    <p:sldId id="260" r:id="rId19"/>
    <p:sldId id="261" r:id="rId20"/>
    <p:sldId id="268" r:id="rId21"/>
    <p:sldId id="262" r:id="rId22"/>
    <p:sldId id="263" r:id="rId23"/>
    <p:sldId id="264" r:id="rId24"/>
    <p:sldId id="265" r:id="rId25"/>
    <p:sldId id="266" r:id="rId26"/>
    <p:sldId id="270" r:id="rId27"/>
    <p:sldId id="267" r:id="rId28"/>
    <p:sldId id="292" r:id="rId29"/>
    <p:sldId id="293" r:id="rId30"/>
    <p:sldId id="294" r:id="rId31"/>
    <p:sldId id="285" r:id="rId32"/>
    <p:sldId id="295" r:id="rId33"/>
    <p:sldId id="297" r:id="rId34"/>
    <p:sldId id="298" r:id="rId35"/>
    <p:sldId id="299" r:id="rId36"/>
    <p:sldId id="300" r:id="rId37"/>
    <p:sldId id="301" r:id="rId38"/>
    <p:sldId id="302" r:id="rId39"/>
    <p:sldId id="303" r:id="rId40"/>
    <p:sldId id="296" r:id="rId41"/>
    <p:sldId id="305" r:id="rId42"/>
    <p:sldId id="304" r:id="rId43"/>
    <p:sldId id="286" r:id="rId44"/>
    <p:sldId id="287" r:id="rId45"/>
    <p:sldId id="288" r:id="rId46"/>
    <p:sldId id="289" r:id="rId47"/>
    <p:sldId id="290" r:id="rId48"/>
    <p:sldId id="291" r:id="rId49"/>
  </p:sldIdLst>
  <p:sldSz cx="9144000" cy="6858000" type="screen4x3"/>
  <p:notesSz cx="7010400" cy="92964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8F1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winfile02\officeofresearchadministration\RA%20Director%20Access\Annual%20Report\2013\2013%20FINAL%20DATA.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winfile02\officeofresearchadministration\RA%20Director%20Access\Annual%20Report\2013\2013%20FINAL%20DATA.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winfile02\officeofresearchadministration\RA%20Director%20Access\Annual%20Report\2013\2013%20FINAL%20DATA.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winfile02\officeofresearchadministration\RA%20Director%20Access\Annual%20Report\2013\2013%20FINAL%20DATA.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winfile02\officeofresearchadministration\RA%20Director%20Access\Annual%20Report\2013\2013%20FINAL%20DATA.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winfile02\officeofresearchadministration\RA%20Director%20Access\Annual%20Report\2013\2013%20FINAL%20DATA.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winfile02\officeofresearchadministration\RA%20Director%20Access\Annual%20Report\2013\Presidential%20Charts%20BOT%20-%202013.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winfile02\officeofresearchadministration\RA%20Director%20Access\Annual%20Report\2013\Presidential%20Charts%20BOT%20-%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100" b="1" i="0" u="none" strike="noStrike" baseline="0">
                <a:solidFill>
                  <a:srgbClr val="000000"/>
                </a:solidFill>
                <a:latin typeface="Arial"/>
                <a:ea typeface="Arial"/>
                <a:cs typeface="Arial"/>
              </a:defRPr>
            </a:pPr>
            <a:r>
              <a:rPr lang="en-US" sz="1100" b="1" i="0" u="none" strike="noStrike" baseline="0">
                <a:solidFill>
                  <a:srgbClr val="000000"/>
                </a:solidFill>
                <a:latin typeface="Arial"/>
                <a:cs typeface="Arial"/>
              </a:rPr>
              <a:t>California Institute of Technology</a:t>
            </a:r>
            <a:endParaRPr lang="en-US" sz="1400" b="1" i="0" u="none" strike="noStrike" baseline="0">
              <a:solidFill>
                <a:srgbClr val="000000"/>
              </a:solidFill>
              <a:latin typeface="Arial"/>
              <a:cs typeface="Arial"/>
            </a:endParaRPr>
          </a:p>
          <a:p>
            <a:pPr>
              <a:defRPr sz="1100" b="1" i="0" u="none" strike="noStrike" baseline="0">
                <a:solidFill>
                  <a:srgbClr val="000000"/>
                </a:solidFill>
                <a:latin typeface="Arial"/>
                <a:ea typeface="Arial"/>
                <a:cs typeface="Arial"/>
              </a:defRPr>
            </a:pPr>
            <a:r>
              <a:rPr lang="en-US" sz="1400" b="1" i="0" u="none" strike="noStrike" baseline="0">
                <a:solidFill>
                  <a:srgbClr val="000000"/>
                </a:solidFill>
                <a:latin typeface="Arial"/>
                <a:cs typeface="Arial"/>
              </a:rPr>
              <a:t>Contract and Grant Funding, by Sponsor Type - FY2013</a:t>
            </a:r>
          </a:p>
          <a:p>
            <a:pPr>
              <a:defRPr sz="1100" b="1" i="0" u="none" strike="noStrike" baseline="0">
                <a:solidFill>
                  <a:srgbClr val="000000"/>
                </a:solidFill>
                <a:latin typeface="Arial"/>
                <a:ea typeface="Arial"/>
                <a:cs typeface="Arial"/>
              </a:defRPr>
            </a:pPr>
            <a:endParaRPr lang="en-US" sz="1400" b="1" i="0" u="none" strike="noStrike" baseline="0">
              <a:solidFill>
                <a:srgbClr val="000000"/>
              </a:solidFill>
              <a:latin typeface="Arial"/>
              <a:cs typeface="Arial"/>
            </a:endParaRPr>
          </a:p>
          <a:p>
            <a:pPr>
              <a:defRPr sz="1100" b="1" i="0" u="none" strike="noStrike" baseline="0">
                <a:solidFill>
                  <a:srgbClr val="000000"/>
                </a:solidFill>
                <a:latin typeface="Arial"/>
                <a:ea typeface="Arial"/>
                <a:cs typeface="Arial"/>
              </a:defRPr>
            </a:pPr>
            <a:r>
              <a:rPr lang="en-US" sz="1200" b="1" i="0" u="dbl" strike="noStrike" baseline="0">
                <a:solidFill>
                  <a:srgbClr val="000000"/>
                </a:solidFill>
                <a:latin typeface="Arial"/>
                <a:cs typeface="Arial"/>
              </a:rPr>
              <a:t>$</a:t>
            </a:r>
            <a:r>
              <a:rPr lang="en-US" sz="1100" b="1" i="0" u="dbl" strike="noStrike" baseline="0">
                <a:solidFill>
                  <a:srgbClr val="000000"/>
                </a:solidFill>
                <a:latin typeface="Arial"/>
                <a:cs typeface="Arial"/>
              </a:rPr>
              <a:t>309,298,873</a:t>
            </a:r>
          </a:p>
        </c:rich>
      </c:tx>
      <c:layout>
        <c:manualLayout>
          <c:xMode val="edge"/>
          <c:yMode val="edge"/>
          <c:x val="0.22444678609062377"/>
          <c:y val="1.9746121297602635E-2"/>
        </c:manualLayout>
      </c:layout>
      <c:spPr>
        <a:noFill/>
        <a:ln w="25400">
          <a:noFill/>
        </a:ln>
      </c:spPr>
    </c:title>
    <c:view3D>
      <c:rotX val="25"/>
      <c:rotY val="190"/>
      <c:perspective val="0"/>
    </c:view3D>
    <c:plotArea>
      <c:layout>
        <c:manualLayout>
          <c:layoutTarget val="inner"/>
          <c:xMode val="edge"/>
          <c:yMode val="edge"/>
          <c:x val="9.5890410958904146E-2"/>
          <c:y val="0.22849083215797153"/>
          <c:w val="0.7997892518440467"/>
          <c:h val="0.59097320169252454"/>
        </c:manualLayout>
      </c:layout>
      <c:pie3DChart>
        <c:varyColors val="1"/>
        <c:ser>
          <c:idx val="0"/>
          <c:order val="0"/>
          <c:spPr>
            <a:solidFill>
              <a:srgbClr val="9999FF"/>
            </a:solidFill>
            <a:ln w="12700">
              <a:solidFill>
                <a:srgbClr val="000000"/>
              </a:solidFill>
              <a:prstDash val="solid"/>
            </a:ln>
          </c:spPr>
          <c:explosion val="11"/>
          <c:dPt>
            <c:idx val="0"/>
            <c:spPr>
              <a:solidFill>
                <a:srgbClr val="0000FF"/>
              </a:solidFill>
              <a:ln w="12700">
                <a:solidFill>
                  <a:srgbClr val="000000"/>
                </a:solidFill>
                <a:prstDash val="solid"/>
              </a:ln>
            </c:spPr>
          </c:dPt>
          <c:dPt>
            <c:idx val="1"/>
            <c:spPr>
              <a:solidFill>
                <a:srgbClr val="00CCFF"/>
              </a:solidFill>
              <a:ln w="12700">
                <a:solidFill>
                  <a:srgbClr val="000000"/>
                </a:solidFill>
                <a:prstDash val="solid"/>
              </a:ln>
            </c:spPr>
          </c:dPt>
          <c:dPt>
            <c:idx val="2"/>
            <c:spPr>
              <a:solidFill>
                <a:srgbClr val="CCFFFF"/>
              </a:solidFill>
              <a:ln w="12700">
                <a:solidFill>
                  <a:srgbClr val="000000"/>
                </a:solidFill>
                <a:prstDash val="solid"/>
              </a:ln>
            </c:spPr>
          </c:dPt>
          <c:dPt>
            <c:idx val="3"/>
            <c:spPr>
              <a:solidFill>
                <a:srgbClr val="339966"/>
              </a:solidFill>
              <a:ln w="12700">
                <a:solidFill>
                  <a:srgbClr val="000000"/>
                </a:solidFill>
                <a:prstDash val="solid"/>
              </a:ln>
            </c:spPr>
          </c:dPt>
          <c:dPt>
            <c:idx val="4"/>
            <c:spPr>
              <a:solidFill>
                <a:srgbClr val="CC99FF"/>
              </a:solidFill>
              <a:ln w="12700">
                <a:solidFill>
                  <a:srgbClr val="000000"/>
                </a:solidFill>
                <a:prstDash val="solid"/>
              </a:ln>
            </c:spPr>
          </c:dPt>
          <c:dPt>
            <c:idx val="5"/>
            <c:spPr>
              <a:solidFill>
                <a:srgbClr val="008080"/>
              </a:solidFill>
              <a:ln w="12700">
                <a:solidFill>
                  <a:srgbClr val="000000"/>
                </a:solidFill>
                <a:prstDash val="solid"/>
              </a:ln>
            </c:spPr>
          </c:dPt>
          <c:dPt>
            <c:idx val="6"/>
            <c:spPr>
              <a:solidFill>
                <a:srgbClr val="FFFF00"/>
              </a:solidFill>
              <a:ln w="12700">
                <a:solidFill>
                  <a:srgbClr val="000000"/>
                </a:solidFill>
                <a:prstDash val="solid"/>
              </a:ln>
            </c:spPr>
          </c:dPt>
          <c:dLbls>
            <c:dLbl>
              <c:idx val="0"/>
              <c:layout>
                <c:manualLayout>
                  <c:x val="0.13116356767311324"/>
                  <c:y val="-6.812582136682846E-2"/>
                </c:manualLayout>
              </c:layout>
              <c:tx>
                <c:rich>
                  <a:bodyPr/>
                  <a:lstStyle/>
                  <a:p>
                    <a:pPr>
                      <a:defRPr sz="1200" b="1" i="0" u="none" strike="noStrike" baseline="0">
                        <a:solidFill>
                          <a:srgbClr val="000000"/>
                        </a:solidFill>
                        <a:latin typeface="Arial"/>
                        <a:ea typeface="Arial"/>
                        <a:cs typeface="Arial"/>
                      </a:defRPr>
                    </a:pPr>
                    <a:r>
                      <a:rPr lang="en-US"/>
                      <a:t>Federal Agencies
65.10%</a:t>
                    </a:r>
                  </a:p>
                </c:rich>
              </c:tx>
              <c:spPr>
                <a:noFill/>
                <a:ln w="25400">
                  <a:noFill/>
                </a:ln>
              </c:spPr>
              <c:dLblPos val="bestFit"/>
            </c:dLbl>
            <c:dLbl>
              <c:idx val="1"/>
              <c:layout>
                <c:manualLayout>
                  <c:x val="2.3901938495833452E-2"/>
                  <c:y val="-6.7418159471955988E-3"/>
                </c:manualLayout>
              </c:layout>
              <c:tx>
                <c:rich>
                  <a:bodyPr/>
                  <a:lstStyle/>
                  <a:p>
                    <a:pPr>
                      <a:defRPr sz="1200" b="1" i="0" u="none" strike="noStrike" baseline="0">
                        <a:solidFill>
                          <a:srgbClr val="000000"/>
                        </a:solidFill>
                        <a:latin typeface="Arial"/>
                        <a:ea typeface="Arial"/>
                        <a:cs typeface="Arial"/>
                      </a:defRPr>
                    </a:pPr>
                    <a:r>
                      <a:rPr lang="en-US"/>
                      <a:t>Federal 
Flow-through
26.37%</a:t>
                    </a:r>
                  </a:p>
                </c:rich>
              </c:tx>
              <c:spPr>
                <a:noFill/>
                <a:ln w="25400">
                  <a:noFill/>
                </a:ln>
              </c:spPr>
              <c:dLblPos val="bestFit"/>
            </c:dLbl>
            <c:dLbl>
              <c:idx val="2"/>
              <c:layout>
                <c:manualLayout>
                  <c:x val="0.10038736727982636"/>
                  <c:y val="-3.127986998804312E-3"/>
                </c:manualLayout>
              </c:layout>
              <c:tx>
                <c:rich>
                  <a:bodyPr/>
                  <a:lstStyle/>
                  <a:p>
                    <a:pPr>
                      <a:defRPr sz="1200" b="1" i="0" u="none" strike="noStrike" baseline="0">
                        <a:solidFill>
                          <a:srgbClr val="000000"/>
                        </a:solidFill>
                        <a:latin typeface="Arial"/>
                        <a:ea typeface="Arial"/>
                        <a:cs typeface="Arial"/>
                      </a:defRPr>
                    </a:pPr>
                    <a:r>
                      <a:rPr lang="en-US"/>
                      <a:t>Foreign Entities
2.66%</a:t>
                    </a:r>
                  </a:p>
                </c:rich>
              </c:tx>
              <c:spPr>
                <a:noFill/>
                <a:ln w="25400">
                  <a:noFill/>
                </a:ln>
              </c:spPr>
              <c:dLblPos val="bestFit"/>
            </c:dLbl>
            <c:dLbl>
              <c:idx val="3"/>
              <c:layout>
                <c:manualLayout>
                  <c:x val="7.2426895004826533E-2"/>
                  <c:y val="6.1815502963398973E-2"/>
                </c:manualLayout>
              </c:layout>
              <c:tx>
                <c:rich>
                  <a:bodyPr/>
                  <a:lstStyle/>
                  <a:p>
                    <a:pPr>
                      <a:defRPr sz="1200" b="1" i="0" u="none" strike="noStrike" baseline="0">
                        <a:solidFill>
                          <a:srgbClr val="000000"/>
                        </a:solidFill>
                        <a:latin typeface="Arial"/>
                        <a:ea typeface="Arial"/>
                        <a:cs typeface="Arial"/>
                      </a:defRPr>
                    </a:pPr>
                    <a:r>
                      <a:rPr lang="en-US"/>
                      <a:t>Educational/Research Institutions
0.63%</a:t>
                    </a:r>
                  </a:p>
                </c:rich>
              </c:tx>
              <c:spPr>
                <a:noFill/>
                <a:ln w="25400">
                  <a:noFill/>
                </a:ln>
              </c:spPr>
              <c:dLblPos val="bestFit"/>
            </c:dLbl>
            <c:dLbl>
              <c:idx val="4"/>
              <c:layout>
                <c:manualLayout>
                  <c:x val="-1.5868016497937763E-2"/>
                  <c:y val="7.0057876428812754E-2"/>
                </c:manualLayout>
              </c:layout>
              <c:tx>
                <c:rich>
                  <a:bodyPr/>
                  <a:lstStyle/>
                  <a:p>
                    <a:pPr>
                      <a:defRPr sz="1200" b="1" i="0" u="none" strike="noStrike" baseline="0">
                        <a:solidFill>
                          <a:srgbClr val="000000"/>
                        </a:solidFill>
                        <a:latin typeface="Arial"/>
                        <a:ea typeface="Arial"/>
                        <a:cs typeface="Arial"/>
                      </a:defRPr>
                    </a:pPr>
                    <a:r>
                      <a:rPr lang="en-US"/>
                      <a:t>Non-Profit
Organizations
1.92%</a:t>
                    </a:r>
                  </a:p>
                </c:rich>
              </c:tx>
              <c:spPr>
                <a:noFill/>
                <a:ln w="25400">
                  <a:noFill/>
                </a:ln>
              </c:spPr>
              <c:dLblPos val="bestFit"/>
            </c:dLbl>
            <c:dLbl>
              <c:idx val="5"/>
              <c:layout>
                <c:manualLayout>
                  <c:x val="-3.6622166170219482E-2"/>
                  <c:y val="6.2535603359876887E-2"/>
                </c:manualLayout>
              </c:layout>
              <c:tx>
                <c:rich>
                  <a:bodyPr/>
                  <a:lstStyle/>
                  <a:p>
                    <a:pPr>
                      <a:defRPr sz="1200" b="1" i="0" u="none" strike="noStrike" baseline="0">
                        <a:solidFill>
                          <a:srgbClr val="000000"/>
                        </a:solidFill>
                        <a:latin typeface="Arial"/>
                        <a:ea typeface="Arial"/>
                        <a:cs typeface="Arial"/>
                      </a:defRPr>
                    </a:pPr>
                    <a:r>
                      <a:rPr lang="en-US"/>
                      <a:t>For-Profit
Companies
3.07%</a:t>
                    </a:r>
                  </a:p>
                </c:rich>
              </c:tx>
              <c:spPr>
                <a:noFill/>
                <a:ln w="25400">
                  <a:noFill/>
                </a:ln>
              </c:spPr>
              <c:dLblPos val="bestFit"/>
            </c:dLbl>
            <c:dLbl>
              <c:idx val="6"/>
              <c:layout>
                <c:manualLayout>
                  <c:x val="-8.8196831033634265E-2"/>
                  <c:y val="5.6479681929745406E-3"/>
                </c:manualLayout>
              </c:layout>
              <c:tx>
                <c:rich>
                  <a:bodyPr/>
                  <a:lstStyle/>
                  <a:p>
                    <a:pPr>
                      <a:defRPr sz="1200" b="1" i="0" u="none" strike="noStrike" baseline="0">
                        <a:solidFill>
                          <a:srgbClr val="000000"/>
                        </a:solidFill>
                        <a:latin typeface="Arial"/>
                        <a:ea typeface="Arial"/>
                        <a:cs typeface="Arial"/>
                      </a:defRPr>
                    </a:pPr>
                    <a:r>
                      <a:rPr lang="en-US"/>
                      <a:t>State and Local
Agencies
.25%</a:t>
                    </a:r>
                  </a:p>
                </c:rich>
              </c:tx>
              <c:spPr>
                <a:noFill/>
                <a:ln w="25400">
                  <a:noFill/>
                </a:ln>
              </c:spPr>
              <c:dLblPos val="bestFit"/>
            </c:dLbl>
            <c:numFmt formatCode="0%" sourceLinked="0"/>
            <c:spPr>
              <a:noFill/>
              <a:ln w="25400">
                <a:noFill/>
              </a:ln>
            </c:spPr>
            <c:txPr>
              <a:bodyPr/>
              <a:lstStyle/>
              <a:p>
                <a:pPr>
                  <a:defRPr sz="1200" b="1" i="0" u="none" strike="noStrike" baseline="0">
                    <a:solidFill>
                      <a:srgbClr val="000000"/>
                    </a:solidFill>
                    <a:latin typeface="Arial"/>
                    <a:ea typeface="Arial"/>
                    <a:cs typeface="Arial"/>
                  </a:defRPr>
                </a:pPr>
                <a:endParaRPr lang="en-US"/>
              </a:p>
            </c:txPr>
            <c:showCatName val="1"/>
            <c:showPercent val="1"/>
            <c:showLeaderLines val="1"/>
            <c:leaderLines>
              <c:spPr>
                <a:ln w="12700">
                  <a:solidFill>
                    <a:srgbClr val="000000"/>
                  </a:solidFill>
                  <a:prstDash val="solid"/>
                </a:ln>
              </c:spPr>
            </c:leaderLines>
          </c:dLbls>
          <c:cat>
            <c:strRef>
              <c:f>'2012Sponsor Data'!$A$1:$A$7</c:f>
              <c:strCache>
                <c:ptCount val="7"/>
                <c:pt idx="0">
                  <c:v>Federal Agencies</c:v>
                </c:pt>
                <c:pt idx="1">
                  <c:v>Federal Flow-through</c:v>
                </c:pt>
                <c:pt idx="2">
                  <c:v>Foreign Entities</c:v>
                </c:pt>
                <c:pt idx="3">
                  <c:v>Educational/Research Institutions</c:v>
                </c:pt>
                <c:pt idx="4">
                  <c:v>Non-Profit Organizations</c:v>
                </c:pt>
                <c:pt idx="5">
                  <c:v>For-Profit Companies</c:v>
                </c:pt>
                <c:pt idx="6">
                  <c:v>State and Local Agencies</c:v>
                </c:pt>
              </c:strCache>
            </c:strRef>
          </c:cat>
          <c:val>
            <c:numRef>
              <c:f>'2012Sponsor Data'!$B$1:$B$7</c:f>
              <c:numCache>
                <c:formatCode>#,##0</c:formatCode>
                <c:ptCount val="7"/>
                <c:pt idx="0">
                  <c:v>201368151</c:v>
                </c:pt>
                <c:pt idx="1">
                  <c:v>81572515</c:v>
                </c:pt>
                <c:pt idx="2">
                  <c:v>8226561</c:v>
                </c:pt>
                <c:pt idx="3">
                  <c:v>1939707</c:v>
                </c:pt>
                <c:pt idx="4">
                  <c:v>5929865</c:v>
                </c:pt>
                <c:pt idx="5">
                  <c:v>9483834</c:v>
                </c:pt>
                <c:pt idx="6">
                  <c:v>778239</c:v>
                </c:pt>
              </c:numCache>
            </c:numRef>
          </c:val>
        </c:ser>
        <c:dLbls>
          <c:showCatName val="1"/>
          <c:showPercent val="1"/>
        </c:dLbls>
      </c:pie3DChart>
      <c:spPr>
        <a:noFill/>
        <a:ln w="25400">
          <a:noFill/>
        </a:ln>
      </c:spPr>
    </c:plotArea>
    <c:plotVisOnly val="1"/>
    <c:dispBlanksAs val="zero"/>
  </c:chart>
  <c:spPr>
    <a:noFill/>
    <a:ln w="9525">
      <a:noFill/>
    </a:ln>
  </c:spPr>
  <c:txPr>
    <a:bodyPr/>
    <a:lstStyle/>
    <a:p>
      <a:pPr>
        <a:defRPr sz="1050" b="0" i="0" u="none" strike="noStrike" baseline="0">
          <a:solidFill>
            <a:srgbClr val="000000"/>
          </a:solidFill>
          <a:latin typeface="Arial"/>
          <a:ea typeface="Arial"/>
          <a:cs typeface="Arial"/>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050" b="1" i="0" u="none" strike="noStrike" baseline="0">
                <a:solidFill>
                  <a:srgbClr val="000000"/>
                </a:solidFill>
                <a:latin typeface="Arial"/>
                <a:ea typeface="Arial"/>
                <a:cs typeface="Arial"/>
              </a:defRPr>
            </a:pPr>
            <a:r>
              <a:rPr lang="en-US" sz="1050" b="1" i="0" u="none" strike="noStrike" baseline="0">
                <a:solidFill>
                  <a:srgbClr val="000000"/>
                </a:solidFill>
                <a:latin typeface="Arial"/>
                <a:cs typeface="Arial"/>
              </a:rPr>
              <a:t>California Institute of Technology</a:t>
            </a:r>
            <a:endParaRPr lang="en-US" sz="1200" b="1" i="0" u="none" strike="noStrike" baseline="0">
              <a:solidFill>
                <a:srgbClr val="000000"/>
              </a:solidFill>
              <a:latin typeface="Arial"/>
              <a:cs typeface="Arial"/>
            </a:endParaRPr>
          </a:p>
          <a:p>
            <a:pPr>
              <a:defRPr sz="1050" b="1" i="0" u="none" strike="noStrike" baseline="0">
                <a:solidFill>
                  <a:srgbClr val="000000"/>
                </a:solidFill>
                <a:latin typeface="Arial"/>
                <a:ea typeface="Arial"/>
                <a:cs typeface="Arial"/>
              </a:defRPr>
            </a:pPr>
            <a:r>
              <a:rPr lang="en-US" sz="1300" b="1" i="0" u="none" strike="noStrike" baseline="0">
                <a:solidFill>
                  <a:srgbClr val="000000"/>
                </a:solidFill>
                <a:latin typeface="Arial"/>
                <a:cs typeface="Arial"/>
              </a:rPr>
              <a:t>Federal Contract and Grant Funding - FY2013</a:t>
            </a:r>
          </a:p>
        </c:rich>
      </c:tx>
      <c:layout>
        <c:manualLayout>
          <c:xMode val="edge"/>
          <c:yMode val="edge"/>
          <c:x val="0.30979978925184826"/>
          <c:y val="1.9746121297602635E-2"/>
        </c:manualLayout>
      </c:layout>
      <c:spPr>
        <a:noFill/>
        <a:ln w="25400">
          <a:noFill/>
        </a:ln>
      </c:spPr>
    </c:title>
    <c:plotArea>
      <c:layout>
        <c:manualLayout>
          <c:layoutTarget val="inner"/>
          <c:xMode val="edge"/>
          <c:yMode val="edge"/>
          <c:x val="9.0621707060063228E-2"/>
          <c:y val="0.36812411847672777"/>
          <c:w val="0.83140147523709163"/>
          <c:h val="0.49506346967560394"/>
        </c:manualLayout>
      </c:layout>
      <c:ofPieChart>
        <c:ofPieType val="pie"/>
        <c:varyColors val="1"/>
        <c:ser>
          <c:idx val="0"/>
          <c:order val="0"/>
          <c:spPr>
            <a:solidFill>
              <a:srgbClr val="9999FF"/>
            </a:solidFill>
            <a:ln w="12700">
              <a:solidFill>
                <a:srgbClr val="000000"/>
              </a:solidFill>
              <a:prstDash val="solid"/>
            </a:ln>
          </c:spPr>
          <c:dPt>
            <c:idx val="0"/>
            <c:spPr>
              <a:solidFill>
                <a:srgbClr val="008000"/>
              </a:solidFill>
              <a:ln w="12700">
                <a:solidFill>
                  <a:srgbClr val="000000"/>
                </a:solidFill>
                <a:prstDash val="solid"/>
              </a:ln>
            </c:spPr>
          </c:dPt>
          <c:dPt>
            <c:idx val="1"/>
            <c:spPr>
              <a:solidFill>
                <a:srgbClr val="CCFFCC"/>
              </a:solidFill>
              <a:ln w="12700">
                <a:solidFill>
                  <a:srgbClr val="000000"/>
                </a:solidFill>
                <a:prstDash val="solid"/>
              </a:ln>
            </c:spPr>
          </c:dPt>
          <c:dPt>
            <c:idx val="2"/>
            <c:spPr>
              <a:solidFill>
                <a:srgbClr val="FFFF99"/>
              </a:solidFill>
              <a:ln w="12700">
                <a:solidFill>
                  <a:srgbClr val="000000"/>
                </a:solidFill>
                <a:prstDash val="solid"/>
              </a:ln>
            </c:spPr>
          </c:dPt>
          <c:dPt>
            <c:idx val="3"/>
            <c:spPr>
              <a:solidFill>
                <a:srgbClr val="00FF00"/>
              </a:solidFill>
              <a:ln w="12700">
                <a:solidFill>
                  <a:srgbClr val="000000"/>
                </a:solidFill>
                <a:prstDash val="solid"/>
              </a:ln>
            </c:spPr>
          </c:dPt>
          <c:dPt>
            <c:idx val="4"/>
            <c:spPr>
              <a:solidFill>
                <a:srgbClr val="993366"/>
              </a:solidFill>
              <a:ln w="12700">
                <a:solidFill>
                  <a:srgbClr val="000000"/>
                </a:solidFill>
                <a:prstDash val="solid"/>
              </a:ln>
            </c:spPr>
          </c:dPt>
          <c:dPt>
            <c:idx val="6"/>
            <c:spPr>
              <a:solidFill>
                <a:srgbClr val="FF99CC"/>
              </a:solidFill>
              <a:ln w="12700">
                <a:solidFill>
                  <a:srgbClr val="000000"/>
                </a:solidFill>
                <a:prstDash val="solid"/>
              </a:ln>
            </c:spPr>
          </c:dPt>
          <c:dPt>
            <c:idx val="7"/>
            <c:spPr>
              <a:solidFill>
                <a:srgbClr val="99CCFF"/>
              </a:solidFill>
              <a:ln w="12700">
                <a:solidFill>
                  <a:srgbClr val="000000"/>
                </a:solidFill>
                <a:prstDash val="solid"/>
              </a:ln>
            </c:spPr>
          </c:dPt>
          <c:dPt>
            <c:idx val="8"/>
            <c:spPr>
              <a:solidFill>
                <a:srgbClr val="808000"/>
              </a:solidFill>
              <a:ln w="12700">
                <a:solidFill>
                  <a:srgbClr val="000000"/>
                </a:solidFill>
                <a:prstDash val="solid"/>
              </a:ln>
            </c:spPr>
          </c:dPt>
          <c:dPt>
            <c:idx val="9"/>
            <c:spPr>
              <a:solidFill>
                <a:srgbClr val="FFFF99"/>
              </a:solidFill>
              <a:ln w="12700">
                <a:solidFill>
                  <a:srgbClr val="000000"/>
                </a:solidFill>
                <a:prstDash val="solid"/>
              </a:ln>
            </c:spPr>
          </c:dPt>
          <c:dPt>
            <c:idx val="10"/>
            <c:spPr>
              <a:solidFill>
                <a:srgbClr val="3366FF"/>
              </a:solidFill>
              <a:ln w="12700">
                <a:solidFill>
                  <a:srgbClr val="000000"/>
                </a:solidFill>
                <a:prstDash val="solid"/>
              </a:ln>
            </c:spPr>
          </c:dPt>
          <c:dPt>
            <c:idx val="11"/>
            <c:spPr>
              <a:solidFill>
                <a:srgbClr val="00FFFF"/>
              </a:solidFill>
              <a:ln w="12700">
                <a:solidFill>
                  <a:srgbClr val="000000"/>
                </a:solidFill>
                <a:prstDash val="solid"/>
              </a:ln>
            </c:spPr>
          </c:dPt>
          <c:dPt>
            <c:idx val="12"/>
            <c:spPr>
              <a:solidFill>
                <a:srgbClr val="000080"/>
              </a:solidFill>
              <a:ln w="12700">
                <a:solidFill>
                  <a:srgbClr val="000000"/>
                </a:solidFill>
                <a:prstDash val="solid"/>
              </a:ln>
            </c:spPr>
          </c:dPt>
          <c:dLbls>
            <c:dLbl>
              <c:idx val="0"/>
              <c:layout>
                <c:manualLayout>
                  <c:x val="9.8348033155498341E-3"/>
                  <c:y val="1.6925246826516221E-2"/>
                </c:manualLayout>
              </c:layout>
              <c:tx>
                <c:rich>
                  <a:bodyPr/>
                  <a:lstStyle/>
                  <a:p>
                    <a:r>
                      <a:rPr lang="en-US"/>
                      <a:t>DOE</a:t>
                    </a:r>
                    <a:br>
                      <a:rPr lang="en-US"/>
                    </a:br>
                    <a:r>
                      <a:rPr lang="en-US"/>
                      <a:t>9.11%</a:t>
                    </a:r>
                  </a:p>
                </c:rich>
              </c:tx>
              <c:dLblPos val="bestFit"/>
              <c:showCatName val="1"/>
            </c:dLbl>
            <c:dLbl>
              <c:idx val="1"/>
              <c:layout>
                <c:manualLayout>
                  <c:x val="0"/>
                  <c:y val="1.1283497884344146E-2"/>
                </c:manualLayout>
              </c:layout>
              <c:tx>
                <c:rich>
                  <a:bodyPr/>
                  <a:lstStyle/>
                  <a:p>
                    <a:r>
                      <a:rPr lang="en-US"/>
                      <a:t>NASA</a:t>
                    </a:r>
                    <a:br>
                      <a:rPr lang="en-US"/>
                    </a:br>
                    <a:r>
                      <a:rPr lang="en-US"/>
                      <a:t>5.22%</a:t>
                    </a:r>
                  </a:p>
                </c:rich>
              </c:tx>
              <c:dLblPos val="bestFit"/>
              <c:showCatName val="1"/>
            </c:dLbl>
            <c:dLbl>
              <c:idx val="2"/>
              <c:layout>
                <c:manualLayout>
                  <c:x val="-1.4049877063575741E-3"/>
                  <c:y val="3.761165961448079E-3"/>
                </c:manualLayout>
              </c:layout>
              <c:tx>
                <c:rich>
                  <a:bodyPr/>
                  <a:lstStyle/>
                  <a:p>
                    <a:r>
                      <a:rPr lang="en-US"/>
                      <a:t>NIH</a:t>
                    </a:r>
                    <a:br>
                      <a:rPr lang="en-US"/>
                    </a:br>
                    <a:r>
                      <a:rPr lang="en-US"/>
                      <a:t>21.02%</a:t>
                    </a:r>
                  </a:p>
                </c:rich>
              </c:tx>
              <c:dLblPos val="bestFit"/>
              <c:showCatName val="1"/>
            </c:dLbl>
            <c:dLbl>
              <c:idx val="3"/>
              <c:layout>
                <c:manualLayout>
                  <c:x val="-7.0249385317878469E-3"/>
                  <c:y val="5.6417489421721513E-3"/>
                </c:manualLayout>
              </c:layout>
              <c:tx>
                <c:rich>
                  <a:bodyPr/>
                  <a:lstStyle/>
                  <a:p>
                    <a:r>
                      <a:rPr lang="en-US"/>
                      <a:t>Other</a:t>
                    </a:r>
                    <a:br>
                      <a:rPr lang="en-US"/>
                    </a:br>
                    <a:r>
                      <a:rPr lang="en-US"/>
                      <a:t>Federal</a:t>
                    </a:r>
                  </a:p>
                  <a:p>
                    <a:r>
                      <a:rPr lang="en-US"/>
                      <a:t>.24%</a:t>
                    </a:r>
                  </a:p>
                </c:rich>
              </c:tx>
              <c:dLblPos val="bestFit"/>
              <c:showCatName val="1"/>
            </c:dLbl>
            <c:dLbl>
              <c:idx val="4"/>
              <c:layout>
                <c:manualLayout>
                  <c:x val="-2.8099754127151257E-3"/>
                  <c:y val="-9.4029149036201267E-3"/>
                </c:manualLayout>
              </c:layout>
              <c:tx>
                <c:rich>
                  <a:bodyPr/>
                  <a:lstStyle/>
                  <a:p>
                    <a:r>
                      <a:rPr lang="en-US"/>
                      <a:t>NSF</a:t>
                    </a:r>
                    <a:br>
                      <a:rPr lang="en-US"/>
                    </a:br>
                    <a:r>
                      <a:rPr lang="en-US"/>
                      <a:t>28.15%</a:t>
                    </a:r>
                  </a:p>
                </c:rich>
              </c:tx>
              <c:dLblPos val="bestFit"/>
              <c:showCatName val="1"/>
            </c:dLbl>
            <c:dLbl>
              <c:idx val="5"/>
              <c:layout>
                <c:manualLayout>
                  <c:x val="0"/>
                  <c:y val="-9.4029149036201267E-3"/>
                </c:manualLayout>
              </c:layout>
              <c:tx>
                <c:rich>
                  <a:bodyPr/>
                  <a:lstStyle/>
                  <a:p>
                    <a:r>
                      <a:rPr lang="en-US"/>
                      <a:t>DOI (USGS)</a:t>
                    </a:r>
                    <a:br>
                      <a:rPr lang="en-US"/>
                    </a:br>
                    <a:r>
                      <a:rPr lang="en-US"/>
                      <a:t>.89%</a:t>
                    </a:r>
                  </a:p>
                </c:rich>
              </c:tx>
              <c:dLblPos val="bestFit"/>
              <c:showCatName val="1"/>
            </c:dLbl>
            <c:dLbl>
              <c:idx val="6"/>
              <c:layout>
                <c:manualLayout>
                  <c:x val="-1.4049877063575741E-3"/>
                  <c:y val="-1.50446638457922E-2"/>
                </c:manualLayout>
              </c:layout>
              <c:tx>
                <c:rich>
                  <a:bodyPr/>
                  <a:lstStyle/>
                  <a:p>
                    <a:r>
                      <a:rPr lang="en-US"/>
                      <a:t>Federal</a:t>
                    </a:r>
                    <a:br>
                      <a:rPr lang="en-US"/>
                    </a:br>
                    <a:r>
                      <a:rPr lang="en-US"/>
                      <a:t>Flow-through</a:t>
                    </a:r>
                    <a:br>
                      <a:rPr lang="en-US"/>
                    </a:br>
                    <a:r>
                      <a:rPr lang="en-US"/>
                      <a:t>28.83%</a:t>
                    </a:r>
                  </a:p>
                </c:rich>
              </c:tx>
              <c:dLblPos val="bestFit"/>
              <c:showCatName val="1"/>
            </c:dLbl>
            <c:dLbl>
              <c:idx val="7"/>
              <c:layout>
                <c:manualLayout>
                  <c:x val="4.2149631190727104E-3"/>
                  <c:y val="9.4029149036201267E-3"/>
                </c:manualLayout>
              </c:layout>
              <c:tx>
                <c:rich>
                  <a:bodyPr/>
                  <a:lstStyle/>
                  <a:p>
                    <a:r>
                      <a:rPr lang="en-US"/>
                      <a:t>Air Force</a:t>
                    </a:r>
                    <a:br>
                      <a:rPr lang="en-US"/>
                    </a:br>
                    <a:r>
                      <a:rPr lang="en-US"/>
                      <a:t>1.88%</a:t>
                    </a:r>
                  </a:p>
                </c:rich>
              </c:tx>
              <c:dLblPos val="bestFit"/>
              <c:showCatName val="1"/>
            </c:dLbl>
            <c:dLbl>
              <c:idx val="8"/>
              <c:layout>
                <c:manualLayout>
                  <c:x val="-4.0744643484369465E-2"/>
                  <c:y val="-7.8984485190409029E-2"/>
                </c:manualLayout>
              </c:layout>
              <c:tx>
                <c:rich>
                  <a:bodyPr/>
                  <a:lstStyle/>
                  <a:p>
                    <a:r>
                      <a:rPr lang="en-US"/>
                      <a:t>Army</a:t>
                    </a:r>
                    <a:br>
                      <a:rPr lang="en-US"/>
                    </a:br>
                    <a:r>
                      <a:rPr lang="en-US"/>
                      <a:t>1.26%</a:t>
                    </a:r>
                  </a:p>
                </c:rich>
              </c:tx>
              <c:dLblPos val="bestFit"/>
              <c:showCatName val="1"/>
            </c:dLbl>
            <c:dLbl>
              <c:idx val="9"/>
              <c:layout>
                <c:manualLayout>
                  <c:x val="-7.0249385317878469E-3"/>
                  <c:y val="-1.8805829807240478E-3"/>
                </c:manualLayout>
              </c:layout>
              <c:tx>
                <c:rich>
                  <a:bodyPr/>
                  <a:lstStyle/>
                  <a:p>
                    <a:r>
                      <a:rPr lang="en-US"/>
                      <a:t>DARPA</a:t>
                    </a:r>
                    <a:br>
                      <a:rPr lang="en-US"/>
                    </a:br>
                    <a:r>
                      <a:rPr lang="en-US"/>
                      <a:t>1.65%</a:t>
                    </a:r>
                  </a:p>
                </c:rich>
              </c:tx>
              <c:dLblPos val="bestFit"/>
              <c:showCatName val="1"/>
            </c:dLbl>
            <c:dLbl>
              <c:idx val="10"/>
              <c:layout>
                <c:manualLayout>
                  <c:x val="4.2149631190727104E-3"/>
                  <c:y val="-9.4029149036201267E-3"/>
                </c:manualLayout>
              </c:layout>
              <c:tx>
                <c:rich>
                  <a:bodyPr/>
                  <a:lstStyle/>
                  <a:p>
                    <a:r>
                      <a:rPr lang="en-US"/>
                      <a:t>Navy</a:t>
                    </a:r>
                    <a:br>
                      <a:rPr lang="en-US"/>
                    </a:br>
                    <a:r>
                      <a:rPr lang="en-US"/>
                      <a:t>1.57%</a:t>
                    </a:r>
                  </a:p>
                </c:rich>
              </c:tx>
              <c:dLblPos val="bestFit"/>
              <c:showCatName val="1"/>
            </c:dLbl>
            <c:dLbl>
              <c:idx val="11"/>
              <c:layout>
                <c:manualLayout>
                  <c:x val="9.8171061950589663E-3"/>
                  <c:y val="-1.1283490553779788E-2"/>
                </c:manualLayout>
              </c:layout>
              <c:tx>
                <c:rich>
                  <a:bodyPr/>
                  <a:lstStyle/>
                  <a:p>
                    <a:r>
                      <a:rPr lang="en-US"/>
                      <a:t>Other</a:t>
                    </a:r>
                    <a:br>
                      <a:rPr lang="en-US"/>
                    </a:br>
                    <a:r>
                      <a:rPr lang="en-US"/>
                      <a:t>.18%</a:t>
                    </a:r>
                  </a:p>
                </c:rich>
              </c:tx>
              <c:dLblPos val="bestFit"/>
              <c:showCatName val="1"/>
            </c:dLbl>
            <c:dLbl>
              <c:idx val="12"/>
              <c:layout>
                <c:manualLayout>
                  <c:x val="4.2149631190727104E-3"/>
                  <c:y val="-0.11471556182416541"/>
                </c:manualLayout>
              </c:layout>
              <c:tx>
                <c:rich>
                  <a:bodyPr/>
                  <a:lstStyle/>
                  <a:p>
                    <a:r>
                      <a:rPr lang="en-US"/>
                      <a:t>DOD</a:t>
                    </a:r>
                    <a:br>
                      <a:rPr lang="en-US"/>
                    </a:br>
                    <a:r>
                      <a:rPr lang="en-US"/>
                      <a:t>6.54%</a:t>
                    </a:r>
                  </a:p>
                </c:rich>
              </c:tx>
              <c:dLblPos val="bestFit"/>
              <c:showCatName val="1"/>
            </c:dLbl>
            <c:spPr>
              <a:noFill/>
              <a:ln w="25400">
                <a:noFill/>
              </a:ln>
            </c:spPr>
            <c:txPr>
              <a:bodyPr/>
              <a:lstStyle/>
              <a:p>
                <a:pPr>
                  <a:defRPr sz="1100" b="1" i="0" u="none" strike="noStrike" baseline="0">
                    <a:solidFill>
                      <a:srgbClr val="000000"/>
                    </a:solidFill>
                    <a:latin typeface="Arial"/>
                    <a:ea typeface="Arial"/>
                    <a:cs typeface="Arial"/>
                  </a:defRPr>
                </a:pPr>
                <a:endParaRPr lang="en-US"/>
              </a:p>
            </c:txPr>
            <c:dLblPos val="outEnd"/>
            <c:showCatName val="1"/>
            <c:showLeaderLines val="1"/>
          </c:dLbls>
          <c:cat>
            <c:strRef>
              <c:f>'Federal Funding Data'!$A$1:$A$12</c:f>
              <c:strCache>
                <c:ptCount val="12"/>
                <c:pt idx="0">
                  <c:v>DOE</c:v>
                </c:pt>
                <c:pt idx="1">
                  <c:v>NASA</c:v>
                </c:pt>
                <c:pt idx="2">
                  <c:v>NIH</c:v>
                </c:pt>
                <c:pt idx="3">
                  <c:v>Other Federal</c:v>
                </c:pt>
                <c:pt idx="4">
                  <c:v>NSF</c:v>
                </c:pt>
                <c:pt idx="5">
                  <c:v>DOI (USGS)</c:v>
                </c:pt>
                <c:pt idx="6">
                  <c:v>Federal Flow-through</c:v>
                </c:pt>
                <c:pt idx="7">
                  <c:v>Air Force</c:v>
                </c:pt>
                <c:pt idx="8">
                  <c:v>Army</c:v>
                </c:pt>
                <c:pt idx="9">
                  <c:v>DARPA</c:v>
                </c:pt>
                <c:pt idx="10">
                  <c:v>Navy</c:v>
                </c:pt>
                <c:pt idx="11">
                  <c:v>Other DOD</c:v>
                </c:pt>
              </c:strCache>
            </c:strRef>
          </c:cat>
          <c:val>
            <c:numRef>
              <c:f>'Federal Funding Data'!$B$1:$B$12</c:f>
              <c:numCache>
                <c:formatCode>#,##0</c:formatCode>
                <c:ptCount val="12"/>
                <c:pt idx="0">
                  <c:v>25788343</c:v>
                </c:pt>
                <c:pt idx="1">
                  <c:v>14780237.9</c:v>
                </c:pt>
                <c:pt idx="2">
                  <c:v>59465738.230000012</c:v>
                </c:pt>
                <c:pt idx="3">
                  <c:v>669014</c:v>
                </c:pt>
                <c:pt idx="4">
                  <c:v>79656748</c:v>
                </c:pt>
                <c:pt idx="5">
                  <c:v>2512101</c:v>
                </c:pt>
                <c:pt idx="6">
                  <c:v>81572515</c:v>
                </c:pt>
                <c:pt idx="7">
                  <c:v>5318093</c:v>
                </c:pt>
                <c:pt idx="8">
                  <c:v>3564387</c:v>
                </c:pt>
                <c:pt idx="9">
                  <c:v>4670258</c:v>
                </c:pt>
                <c:pt idx="10">
                  <c:v>4443246.33</c:v>
                </c:pt>
                <c:pt idx="11">
                  <c:v>499985</c:v>
                </c:pt>
              </c:numCache>
            </c:numRef>
          </c:val>
        </c:ser>
        <c:dLbls>
          <c:showCatName val="1"/>
        </c:dLbls>
        <c:gapWidth val="100"/>
        <c:splitType val="pos"/>
        <c:splitPos val="5"/>
        <c:secondPieSize val="75"/>
        <c:serLines>
          <c:spPr>
            <a:ln w="3175">
              <a:solidFill>
                <a:srgbClr val="000000"/>
              </a:solidFill>
              <a:prstDash val="solid"/>
            </a:ln>
          </c:spPr>
        </c:serLines>
      </c:ofPieChart>
      <c:spPr>
        <a:noFill/>
        <a:ln w="25400">
          <a:noFill/>
        </a:ln>
      </c:spPr>
    </c:plotArea>
    <c:plotVisOnly val="1"/>
    <c:dispBlanksAs val="zero"/>
  </c:chart>
  <c:spPr>
    <a:noFill/>
    <a:ln w="9525">
      <a:noFill/>
    </a:ln>
  </c:spPr>
  <c:txPr>
    <a:bodyPr/>
    <a:lstStyle/>
    <a:p>
      <a:pPr>
        <a:defRPr sz="1050" b="0" i="0" u="none" strike="noStrike" baseline="0">
          <a:solidFill>
            <a:srgbClr val="000000"/>
          </a:solidFill>
          <a:latin typeface="Arial"/>
          <a:ea typeface="Arial"/>
          <a:cs typeface="Arial"/>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100" b="1" i="0" u="none" strike="noStrike" baseline="0">
                <a:solidFill>
                  <a:srgbClr val="000000"/>
                </a:solidFill>
                <a:latin typeface="Arial"/>
                <a:ea typeface="Arial"/>
                <a:cs typeface="Arial"/>
              </a:defRPr>
            </a:pPr>
            <a:r>
              <a:rPr lang="en-US" sz="1100" b="1" i="0" u="none" strike="noStrike" baseline="0">
                <a:solidFill>
                  <a:srgbClr val="000000"/>
                </a:solidFill>
                <a:latin typeface="Arial"/>
                <a:cs typeface="Arial"/>
              </a:rPr>
              <a:t>California Institute of Technology</a:t>
            </a:r>
            <a:endParaRPr lang="en-US" sz="1000" b="1" i="0" u="none" strike="noStrike" baseline="0">
              <a:solidFill>
                <a:srgbClr val="000000"/>
              </a:solidFill>
              <a:latin typeface="Arial"/>
              <a:cs typeface="Arial"/>
            </a:endParaRPr>
          </a:p>
          <a:p>
            <a:pPr>
              <a:defRPr sz="1100" b="1" i="0" u="none" strike="noStrike" baseline="0">
                <a:solidFill>
                  <a:srgbClr val="000000"/>
                </a:solidFill>
                <a:latin typeface="Arial"/>
                <a:ea typeface="Arial"/>
                <a:cs typeface="Arial"/>
              </a:defRPr>
            </a:pPr>
            <a:r>
              <a:rPr lang="en-US" sz="1400" b="1" i="0" u="none" strike="noStrike" baseline="0">
                <a:solidFill>
                  <a:srgbClr val="000000"/>
                </a:solidFill>
                <a:latin typeface="Arial"/>
                <a:cs typeface="Arial"/>
              </a:rPr>
              <a:t>Contract and Grant Funding, by Division - FY2013</a:t>
            </a:r>
            <a:endParaRPr lang="en-US" sz="800" b="1" i="0" u="none" strike="noStrike" baseline="0">
              <a:solidFill>
                <a:srgbClr val="000000"/>
              </a:solidFill>
              <a:latin typeface="Arial"/>
              <a:cs typeface="Arial"/>
            </a:endParaRPr>
          </a:p>
          <a:p>
            <a:pPr>
              <a:defRPr sz="1100" b="1" i="0" u="none" strike="noStrike" baseline="0">
                <a:solidFill>
                  <a:srgbClr val="000000"/>
                </a:solidFill>
                <a:latin typeface="Arial"/>
                <a:ea typeface="Arial"/>
                <a:cs typeface="Arial"/>
              </a:defRPr>
            </a:pPr>
            <a:endParaRPr lang="en-US" sz="800" b="1" i="0" u="none" strike="noStrike" baseline="0">
              <a:solidFill>
                <a:srgbClr val="000000"/>
              </a:solidFill>
              <a:latin typeface="Arial"/>
              <a:cs typeface="Arial"/>
            </a:endParaRPr>
          </a:p>
          <a:p>
            <a:pPr>
              <a:defRPr sz="1100" b="1" i="0" u="none" strike="noStrike" baseline="0">
                <a:solidFill>
                  <a:srgbClr val="000000"/>
                </a:solidFill>
                <a:latin typeface="Arial"/>
                <a:ea typeface="Arial"/>
                <a:cs typeface="Arial"/>
              </a:defRPr>
            </a:pPr>
            <a:r>
              <a:rPr lang="en-US" sz="1200" b="1" i="0" u="dbl" strike="noStrike" baseline="0">
                <a:solidFill>
                  <a:srgbClr val="000000"/>
                </a:solidFill>
                <a:latin typeface="Arial"/>
                <a:cs typeface="Arial"/>
              </a:rPr>
              <a:t>$309,298.873</a:t>
            </a:r>
          </a:p>
        </c:rich>
      </c:tx>
      <c:layout>
        <c:manualLayout>
          <c:xMode val="edge"/>
          <c:yMode val="edge"/>
          <c:x val="0.25711275026343522"/>
          <c:y val="1.9746121297602635E-2"/>
        </c:manualLayout>
      </c:layout>
      <c:spPr>
        <a:noFill/>
        <a:ln w="25400">
          <a:noFill/>
        </a:ln>
      </c:spPr>
    </c:title>
    <c:view3D>
      <c:rotX val="30"/>
      <c:rotY val="160"/>
      <c:perspective val="0"/>
    </c:view3D>
    <c:plotArea>
      <c:layout>
        <c:manualLayout>
          <c:layoutTarget val="inner"/>
          <c:xMode val="edge"/>
          <c:yMode val="edge"/>
          <c:x val="0.11696522655426769"/>
          <c:y val="0.27644569816643161"/>
          <c:w val="0.73129610115911481"/>
          <c:h val="0.61071932299012865"/>
        </c:manualLayout>
      </c:layout>
      <c:pie3DChart>
        <c:varyColors val="1"/>
        <c:ser>
          <c:idx val="0"/>
          <c:order val="0"/>
          <c:spPr>
            <a:solidFill>
              <a:srgbClr val="9999FF"/>
            </a:solidFill>
            <a:ln w="12700">
              <a:solidFill>
                <a:srgbClr val="000000"/>
              </a:solidFill>
              <a:prstDash val="solid"/>
            </a:ln>
          </c:spPr>
          <c:explosion val="8"/>
          <c:dPt>
            <c:idx val="0"/>
            <c:spPr>
              <a:solidFill>
                <a:srgbClr val="008080"/>
              </a:solidFill>
              <a:ln w="12700">
                <a:solidFill>
                  <a:srgbClr val="000000"/>
                </a:solidFill>
                <a:prstDash val="solid"/>
              </a:ln>
            </c:spPr>
          </c:dPt>
          <c:dPt>
            <c:idx val="1"/>
            <c:spPr>
              <a:solidFill>
                <a:srgbClr val="FF0000"/>
              </a:solidFill>
              <a:ln w="12700">
                <a:solidFill>
                  <a:srgbClr val="000000"/>
                </a:solidFill>
                <a:prstDash val="solid"/>
              </a:ln>
            </c:spPr>
          </c:dPt>
          <c:dPt>
            <c:idx val="2"/>
            <c:spPr>
              <a:solidFill>
                <a:srgbClr val="0000FF"/>
              </a:solidFill>
              <a:ln w="12700">
                <a:solidFill>
                  <a:srgbClr val="000000"/>
                </a:solidFill>
                <a:prstDash val="solid"/>
              </a:ln>
            </c:spPr>
          </c:dPt>
          <c:dPt>
            <c:idx val="3"/>
            <c:spPr>
              <a:solidFill>
                <a:srgbClr val="FF00FF"/>
              </a:solidFill>
              <a:ln w="12700">
                <a:solidFill>
                  <a:srgbClr val="000000"/>
                </a:solidFill>
                <a:prstDash val="solid"/>
              </a:ln>
            </c:spPr>
          </c:dPt>
          <c:dPt>
            <c:idx val="4"/>
            <c:spPr>
              <a:solidFill>
                <a:srgbClr val="660066"/>
              </a:solidFill>
              <a:ln w="12700">
                <a:solidFill>
                  <a:srgbClr val="000000"/>
                </a:solidFill>
                <a:prstDash val="solid"/>
              </a:ln>
            </c:spPr>
          </c:dPt>
          <c:dPt>
            <c:idx val="5"/>
            <c:spPr>
              <a:solidFill>
                <a:srgbClr val="FF8080"/>
              </a:solidFill>
              <a:ln w="12700">
                <a:solidFill>
                  <a:srgbClr val="000000"/>
                </a:solidFill>
                <a:prstDash val="solid"/>
              </a:ln>
            </c:spPr>
          </c:dPt>
          <c:dPt>
            <c:idx val="6"/>
            <c:spPr>
              <a:solidFill>
                <a:srgbClr val="00FFFF"/>
              </a:solidFill>
              <a:ln w="12700">
                <a:solidFill>
                  <a:srgbClr val="000000"/>
                </a:solidFill>
                <a:prstDash val="solid"/>
              </a:ln>
            </c:spPr>
          </c:dPt>
          <c:dLbls>
            <c:dLbl>
              <c:idx val="0"/>
              <c:layout>
                <c:manualLayout>
                  <c:x val="-3.2068567825228392E-2"/>
                  <c:y val="6.8088950094219464E-3"/>
                </c:manualLayout>
              </c:layout>
              <c:tx>
                <c:rich>
                  <a:bodyPr/>
                  <a:lstStyle/>
                  <a:p>
                    <a:pPr>
                      <a:defRPr sz="1200" b="1" i="0" u="none" strike="noStrike" baseline="0">
                        <a:solidFill>
                          <a:srgbClr val="000000"/>
                        </a:solidFill>
                        <a:latin typeface="Arial"/>
                        <a:ea typeface="Arial"/>
                        <a:cs typeface="Arial"/>
                      </a:defRPr>
                    </a:pPr>
                    <a:r>
                      <a:rPr lang="en-US"/>
                      <a:t>Geological &amp;
Planetary Sciences
7.14%</a:t>
                    </a:r>
                  </a:p>
                </c:rich>
              </c:tx>
              <c:spPr>
                <a:noFill/>
                <a:ln w="25400">
                  <a:noFill/>
                </a:ln>
              </c:spPr>
              <c:dLblPos val="bestFit"/>
            </c:dLbl>
            <c:dLbl>
              <c:idx val="1"/>
              <c:layout>
                <c:manualLayout>
                  <c:x val="-3.5663319862794989E-3"/>
                  <c:y val="1.0580806112107289E-2"/>
                </c:manualLayout>
              </c:layout>
              <c:tx>
                <c:rich>
                  <a:bodyPr/>
                  <a:lstStyle/>
                  <a:p>
                    <a:pPr>
                      <a:defRPr sz="1200" b="1" i="0" u="none" strike="noStrike" baseline="0">
                        <a:solidFill>
                          <a:srgbClr val="000000"/>
                        </a:solidFill>
                        <a:latin typeface="Arial"/>
                        <a:ea typeface="Arial"/>
                        <a:cs typeface="Arial"/>
                      </a:defRPr>
                    </a:pPr>
                    <a:r>
                      <a:rPr lang="en-US"/>
                      <a:t>Chemistry &amp; Chemical Engineering
16.50%</a:t>
                    </a:r>
                  </a:p>
                </c:rich>
              </c:tx>
              <c:spPr>
                <a:noFill/>
                <a:ln w="25400">
                  <a:noFill/>
                </a:ln>
              </c:spPr>
              <c:dLblPos val="bestFit"/>
            </c:dLbl>
            <c:dLbl>
              <c:idx val="2"/>
              <c:layout>
                <c:manualLayout>
                  <c:x val="-1.4215820493459969E-3"/>
                  <c:y val="2.7634204398639606E-2"/>
                </c:manualLayout>
              </c:layout>
              <c:tx>
                <c:rich>
                  <a:bodyPr/>
                  <a:lstStyle/>
                  <a:p>
                    <a:pPr>
                      <a:defRPr sz="1200" b="1" i="0" u="none" strike="noStrike" baseline="0">
                        <a:solidFill>
                          <a:srgbClr val="000000"/>
                        </a:solidFill>
                        <a:latin typeface="Arial"/>
                        <a:ea typeface="Arial"/>
                        <a:cs typeface="Arial"/>
                      </a:defRPr>
                    </a:pPr>
                    <a:r>
                      <a:rPr lang="en-US"/>
                      <a:t>Biology
17.25%</a:t>
                    </a:r>
                  </a:p>
                </c:rich>
              </c:tx>
              <c:spPr>
                <a:noFill/>
                <a:ln w="25400">
                  <a:noFill/>
                </a:ln>
              </c:spPr>
              <c:dLblPos val="bestFit"/>
            </c:dLbl>
            <c:dLbl>
              <c:idx val="3"/>
              <c:layout>
                <c:manualLayout>
                  <c:x val="7.9984733204492981E-5"/>
                  <c:y val="-1.8524778901931285E-2"/>
                </c:manualLayout>
              </c:layout>
              <c:tx>
                <c:rich>
                  <a:bodyPr/>
                  <a:lstStyle/>
                  <a:p>
                    <a:pPr>
                      <a:defRPr sz="1200" b="1" i="0" u="none" strike="noStrike" baseline="0">
                        <a:solidFill>
                          <a:srgbClr val="000000"/>
                        </a:solidFill>
                        <a:latin typeface="Arial"/>
                        <a:ea typeface="Arial"/>
                        <a:cs typeface="Arial"/>
                      </a:defRPr>
                    </a:pPr>
                    <a:r>
                      <a:rPr lang="en-US"/>
                      <a:t>Other</a:t>
                    </a:r>
                    <a:br>
                      <a:rPr lang="en-US"/>
                    </a:br>
                    <a:r>
                      <a:rPr lang="en-US"/>
                      <a:t>1.48%</a:t>
                    </a:r>
                  </a:p>
                </c:rich>
              </c:tx>
              <c:spPr>
                <a:noFill/>
                <a:ln w="25400">
                  <a:noFill/>
                </a:ln>
              </c:spPr>
              <c:dLblPos val="bestFit"/>
            </c:dLbl>
            <c:dLbl>
              <c:idx val="4"/>
              <c:layout>
                <c:manualLayout>
                  <c:x val="-8.8683487799004028E-3"/>
                  <c:y val="-3.4653221238741247E-2"/>
                </c:manualLayout>
              </c:layout>
              <c:tx>
                <c:rich>
                  <a:bodyPr/>
                  <a:lstStyle/>
                  <a:p>
                    <a:pPr>
                      <a:defRPr sz="1200" b="1" i="0" u="none" strike="noStrike" baseline="0">
                        <a:solidFill>
                          <a:srgbClr val="000000"/>
                        </a:solidFill>
                        <a:latin typeface="Arial"/>
                        <a:ea typeface="Arial"/>
                        <a:cs typeface="Arial"/>
                      </a:defRPr>
                    </a:pPr>
                    <a:r>
                      <a:rPr lang="en-US"/>
                      <a:t>Physics, Math
&amp; Astronomy
41.25%</a:t>
                    </a:r>
                  </a:p>
                </c:rich>
              </c:tx>
              <c:spPr>
                <a:noFill/>
                <a:ln w="25400">
                  <a:noFill/>
                </a:ln>
              </c:spPr>
              <c:dLblPos val="bestFit"/>
            </c:dLbl>
            <c:dLbl>
              <c:idx val="5"/>
              <c:layout>
                <c:manualLayout>
                  <c:x val="-2.1676734852587869E-3"/>
                  <c:y val="1.7279028240281845E-2"/>
                </c:manualLayout>
              </c:layout>
              <c:tx>
                <c:rich>
                  <a:bodyPr/>
                  <a:lstStyle/>
                  <a:p>
                    <a:pPr>
                      <a:defRPr sz="1200" b="1" i="0" u="none" strike="noStrike" baseline="0">
                        <a:solidFill>
                          <a:srgbClr val="000000"/>
                        </a:solidFill>
                        <a:latin typeface="Arial"/>
                        <a:ea typeface="Arial"/>
                        <a:cs typeface="Arial"/>
                      </a:defRPr>
                    </a:pPr>
                    <a:r>
                      <a:rPr lang="en-US"/>
                      <a:t>Humanities &amp;
Social Sciences
1.40%</a:t>
                    </a:r>
                  </a:p>
                </c:rich>
              </c:tx>
              <c:spPr>
                <a:noFill/>
                <a:ln w="25400">
                  <a:noFill/>
                </a:ln>
              </c:spPr>
              <c:dLblPos val="bestFit"/>
            </c:dLbl>
            <c:dLbl>
              <c:idx val="6"/>
              <c:layout>
                <c:manualLayout>
                  <c:x val="-4.3339998727760388E-3"/>
                  <c:y val="1.9538220627922681E-2"/>
                </c:manualLayout>
              </c:layout>
              <c:tx>
                <c:rich>
                  <a:bodyPr/>
                  <a:lstStyle/>
                  <a:p>
                    <a:pPr>
                      <a:defRPr sz="1200" b="1" i="0" u="none" strike="noStrike" baseline="0">
                        <a:solidFill>
                          <a:srgbClr val="000000"/>
                        </a:solidFill>
                        <a:latin typeface="Arial"/>
                        <a:ea typeface="Arial"/>
                        <a:cs typeface="Arial"/>
                      </a:defRPr>
                    </a:pPr>
                    <a:r>
                      <a:rPr lang="en-US"/>
                      <a:t>Engineering &amp;
Applied Sciences
14.98%</a:t>
                    </a:r>
                  </a:p>
                </c:rich>
              </c:tx>
              <c:spPr>
                <a:noFill/>
                <a:ln w="25400">
                  <a:noFill/>
                </a:ln>
              </c:spPr>
              <c:dLblPos val="bestFit"/>
            </c:dLbl>
            <c:numFmt formatCode="0%" sourceLinked="0"/>
            <c:spPr>
              <a:noFill/>
              <a:ln w="25400">
                <a:noFill/>
              </a:ln>
            </c:spPr>
            <c:txPr>
              <a:bodyPr/>
              <a:lstStyle/>
              <a:p>
                <a:pPr>
                  <a:defRPr sz="1200" b="1" i="0" u="none" strike="noStrike" baseline="0">
                    <a:solidFill>
                      <a:srgbClr val="000000"/>
                    </a:solidFill>
                    <a:latin typeface="Arial"/>
                    <a:ea typeface="Arial"/>
                    <a:cs typeface="Arial"/>
                  </a:defRPr>
                </a:pPr>
                <a:endParaRPr lang="en-US"/>
              </a:p>
            </c:txPr>
            <c:dLblPos val="outEnd"/>
            <c:showCatName val="1"/>
            <c:showPercent val="1"/>
          </c:dLbls>
          <c:cat>
            <c:strRef>
              <c:f>'Division Funding Data'!$A$1:$A$7</c:f>
              <c:strCache>
                <c:ptCount val="7"/>
                <c:pt idx="0">
                  <c:v>Geological &amp; Planetary Sciences</c:v>
                </c:pt>
                <c:pt idx="1">
                  <c:v>Chemistry &amp; Chemical Engineering</c:v>
                </c:pt>
                <c:pt idx="2">
                  <c:v>Biology</c:v>
                </c:pt>
                <c:pt idx="3">
                  <c:v>Other</c:v>
                </c:pt>
                <c:pt idx="4">
                  <c:v>Physics, Math &amp; Astronomy</c:v>
                </c:pt>
                <c:pt idx="5">
                  <c:v>Humanities &amp; Social Sciences</c:v>
                </c:pt>
                <c:pt idx="6">
                  <c:v>Engineering &amp; Applied Sciences</c:v>
                </c:pt>
              </c:strCache>
            </c:strRef>
          </c:cat>
          <c:val>
            <c:numRef>
              <c:f>'Division Funding Data'!$B$1:$B$7</c:f>
              <c:numCache>
                <c:formatCode>#,##0</c:formatCode>
                <c:ptCount val="7"/>
                <c:pt idx="0">
                  <c:v>22070978</c:v>
                </c:pt>
                <c:pt idx="1">
                  <c:v>51026141</c:v>
                </c:pt>
                <c:pt idx="2">
                  <c:v>53359219</c:v>
                </c:pt>
                <c:pt idx="3">
                  <c:v>4578626</c:v>
                </c:pt>
                <c:pt idx="4">
                  <c:v>127595969.98999999</c:v>
                </c:pt>
                <c:pt idx="5">
                  <c:v>4329609</c:v>
                </c:pt>
                <c:pt idx="6">
                  <c:v>46338330</c:v>
                </c:pt>
              </c:numCache>
            </c:numRef>
          </c:val>
        </c:ser>
        <c:dLbls>
          <c:showCatName val="1"/>
          <c:showPercent val="1"/>
        </c:dLbls>
      </c:pie3DChart>
      <c:spPr>
        <a:noFill/>
        <a:ln w="25400">
          <a:noFill/>
        </a:ln>
      </c:spPr>
    </c:plotArea>
    <c:plotVisOnly val="1"/>
    <c:dispBlanksAs val="zero"/>
  </c:chart>
  <c:spPr>
    <a:noFill/>
    <a:ln w="9525">
      <a:noFill/>
    </a:ln>
  </c:spPr>
  <c:txPr>
    <a:bodyPr/>
    <a:lstStyle/>
    <a:p>
      <a:pPr>
        <a:defRPr sz="1050" b="0" i="0" u="none" strike="noStrike" baseline="0">
          <a:solidFill>
            <a:srgbClr val="000000"/>
          </a:solidFill>
          <a:latin typeface="Arial"/>
          <a:ea typeface="Arial"/>
          <a:cs typeface="Arial"/>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200" b="1" i="0" u="none" strike="noStrike" baseline="0">
                <a:solidFill>
                  <a:srgbClr val="000000"/>
                </a:solidFill>
                <a:latin typeface="Arial"/>
                <a:ea typeface="Arial"/>
                <a:cs typeface="Arial"/>
              </a:defRPr>
            </a:pPr>
            <a:r>
              <a:rPr lang="en-US" sz="1400" b="1" i="0" u="none" strike="noStrike" baseline="0">
                <a:solidFill>
                  <a:srgbClr val="000000"/>
                </a:solidFill>
                <a:latin typeface="Arial"/>
                <a:cs typeface="Arial"/>
              </a:rPr>
              <a:t>10-Year Contract and Grant Funding: FY2004-FY2013</a:t>
            </a:r>
          </a:p>
          <a:p>
            <a:pPr>
              <a:defRPr sz="1200" b="1" i="0" u="none" strike="noStrike" baseline="0">
                <a:solidFill>
                  <a:srgbClr val="000000"/>
                </a:solidFill>
                <a:latin typeface="Arial"/>
                <a:ea typeface="Arial"/>
                <a:cs typeface="Arial"/>
              </a:defRPr>
            </a:pPr>
            <a:r>
              <a:rPr lang="en-US" sz="1400" b="1" i="0" u="none" strike="noStrike" baseline="0">
                <a:solidFill>
                  <a:srgbClr val="000000"/>
                </a:solidFill>
                <a:latin typeface="Arial"/>
                <a:cs typeface="Arial"/>
              </a:rPr>
              <a:t>Compared to FY2004 Dollars Adjusted for Inflation</a:t>
            </a:r>
          </a:p>
          <a:p>
            <a:pPr>
              <a:defRPr sz="1200" b="1" i="0" u="none" strike="noStrike" baseline="0">
                <a:solidFill>
                  <a:srgbClr val="000000"/>
                </a:solidFill>
                <a:latin typeface="Arial"/>
                <a:ea typeface="Arial"/>
                <a:cs typeface="Arial"/>
              </a:defRPr>
            </a:pPr>
            <a:r>
              <a:rPr lang="en-US" sz="1000" b="1" i="0" u="none" strike="noStrike" baseline="0">
                <a:solidFill>
                  <a:srgbClr val="000000"/>
                </a:solidFill>
                <a:latin typeface="Arial"/>
                <a:cs typeface="Arial"/>
              </a:rPr>
              <a:t>(Inflation Rate Based Upon Average Annual Consumer Price Index)</a:t>
            </a:r>
          </a:p>
        </c:rich>
      </c:tx>
      <c:layout>
        <c:manualLayout>
          <c:xMode val="edge"/>
          <c:yMode val="edge"/>
          <c:x val="0.25142899391097312"/>
          <c:y val="5.1603205228485487E-2"/>
        </c:manualLayout>
      </c:layout>
      <c:spPr>
        <a:noFill/>
        <a:ln w="25400">
          <a:noFill/>
        </a:ln>
      </c:spPr>
    </c:title>
    <c:plotArea>
      <c:layout>
        <c:manualLayout>
          <c:layoutTarget val="inner"/>
          <c:xMode val="edge"/>
          <c:yMode val="edge"/>
          <c:x val="7.8234704112337031E-2"/>
          <c:y val="0.17789520035226902"/>
          <c:w val="0.8525576730190576"/>
          <c:h val="0.7410832232496698"/>
        </c:manualLayout>
      </c:layout>
      <c:barChart>
        <c:barDir val="col"/>
        <c:grouping val="clustered"/>
        <c:ser>
          <c:idx val="1"/>
          <c:order val="0"/>
          <c:tx>
            <c:strRef>
              <c:f>'10 Year Data'!$B$2</c:f>
              <c:strCache>
                <c:ptCount val="1"/>
                <c:pt idx="0">
                  <c:v>Total Award Funding</c:v>
                </c:pt>
              </c:strCache>
            </c:strRef>
          </c:tx>
          <c:spPr>
            <a:solidFill>
              <a:srgbClr val="00FFFF"/>
            </a:solidFill>
            <a:ln w="12700">
              <a:solidFill>
                <a:srgbClr val="000000"/>
              </a:solidFill>
              <a:prstDash val="solid"/>
            </a:ln>
          </c:spPr>
          <c:cat>
            <c:numRef>
              <c:f>'10 Year Data'!$A$12:$A$21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'10 Year Data'!$B$12:$B$21</c:f>
              <c:numCache>
                <c:formatCode>#,##0</c:formatCode>
                <c:ptCount val="10"/>
                <c:pt idx="0">
                  <c:v>237720911</c:v>
                </c:pt>
                <c:pt idx="1">
                  <c:v>235226026.41999999</c:v>
                </c:pt>
                <c:pt idx="2">
                  <c:v>242833536.72</c:v>
                </c:pt>
                <c:pt idx="3">
                  <c:v>249700626</c:v>
                </c:pt>
                <c:pt idx="4">
                  <c:v>268145596.86000001</c:v>
                </c:pt>
                <c:pt idx="5">
                  <c:v>357180798</c:v>
                </c:pt>
                <c:pt idx="6">
                  <c:v>331603708.7099998</c:v>
                </c:pt>
                <c:pt idx="7">
                  <c:v>372469611.74000001</c:v>
                </c:pt>
                <c:pt idx="8">
                  <c:v>320982190</c:v>
                </c:pt>
                <c:pt idx="9">
                  <c:v>309298873</c:v>
                </c:pt>
              </c:numCache>
            </c:numRef>
          </c:val>
        </c:ser>
        <c:gapWidth val="100"/>
        <c:axId val="93981696"/>
        <c:axId val="93996160"/>
      </c:barChart>
      <c:lineChart>
        <c:grouping val="standard"/>
        <c:ser>
          <c:idx val="0"/>
          <c:order val="1"/>
          <c:tx>
            <c:strRef>
              <c:f>'10 Year Data'!$C$2</c:f>
              <c:strCache>
                <c:ptCount val="1"/>
                <c:pt idx="0">
                  <c:v>FY2004 Dollars Adjusted for Inflation </c:v>
                </c:pt>
              </c:strCache>
            </c:strRef>
          </c:tx>
          <c:spPr>
            <a:ln w="25400">
              <a:solidFill>
                <a:srgbClr val="0000FF"/>
              </a:solidFill>
              <a:prstDash val="solid"/>
            </a:ln>
          </c:spPr>
          <c:marker>
            <c:symbol val="diamond"/>
            <c:size val="8"/>
            <c:spPr>
              <a:solidFill>
                <a:srgbClr val="0000FF"/>
              </a:solidFill>
              <a:ln>
                <a:solidFill>
                  <a:srgbClr val="0000FF"/>
                </a:solidFill>
                <a:prstDash val="solid"/>
              </a:ln>
            </c:spPr>
          </c:marker>
          <c:cat>
            <c:numRef>
              <c:f>'10 Year Data'!$C$9:$C$18</c:f>
              <c:numCache>
                <c:formatCode>General</c:formatCode>
                <c:ptCount val="10"/>
                <c:pt idx="3" formatCode="#,##0">
                  <c:v>237720911</c:v>
                </c:pt>
                <c:pt idx="4" formatCode="#,##0">
                  <c:v>244091831.41479999</c:v>
                </c:pt>
                <c:pt idx="5" formatCode="#,##0">
                  <c:v>252366544.4997617</c:v>
                </c:pt>
                <c:pt idx="6" formatCode="#,##0">
                  <c:v>260543220.54155391</c:v>
                </c:pt>
                <c:pt idx="7" formatCode="#,##0">
                  <c:v>267968702.32698831</c:v>
                </c:pt>
                <c:pt idx="8" formatCode="#,##0">
                  <c:v>278285497.36657715</c:v>
                </c:pt>
                <c:pt idx="9" formatCode="#,##0">
                  <c:v>277339326.67553091</c:v>
                </c:pt>
              </c:numCache>
            </c:numRef>
          </c:cat>
          <c:val>
            <c:numRef>
              <c:f>'10 Year Data'!$C$12:$C$21</c:f>
              <c:numCache>
                <c:formatCode>#,##0</c:formatCode>
                <c:ptCount val="10"/>
                <c:pt idx="0">
                  <c:v>237720911</c:v>
                </c:pt>
                <c:pt idx="1">
                  <c:v>244091831.41479999</c:v>
                </c:pt>
                <c:pt idx="2">
                  <c:v>252366544.4997617</c:v>
                </c:pt>
                <c:pt idx="3">
                  <c:v>260543220.54155391</c:v>
                </c:pt>
                <c:pt idx="4">
                  <c:v>267968702.32698831</c:v>
                </c:pt>
                <c:pt idx="5">
                  <c:v>278285497.36657715</c:v>
                </c:pt>
                <c:pt idx="6">
                  <c:v>277339326.67553091</c:v>
                </c:pt>
                <c:pt idx="7">
                  <c:v>281887691.63300961</c:v>
                </c:pt>
                <c:pt idx="8">
                  <c:v>290795342.68861282</c:v>
                </c:pt>
                <c:pt idx="9">
                  <c:v>296902044.88507342</c:v>
                </c:pt>
              </c:numCache>
            </c:numRef>
          </c:val>
        </c:ser>
        <c:marker val="1"/>
        <c:axId val="93998080"/>
        <c:axId val="94012160"/>
      </c:lineChart>
      <c:catAx>
        <c:axId val="93981696"/>
        <c:scaling>
          <c:orientation val="minMax"/>
        </c:scaling>
        <c:axPos val="b"/>
        <c:numFmt formatCode="General" sourceLinked="1"/>
        <c:majorTickMark val="cross"/>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93996160"/>
        <c:crosses val="autoZero"/>
        <c:lblAlgn val="ctr"/>
        <c:lblOffset val="100"/>
        <c:tickLblSkip val="1"/>
        <c:tickMarkSkip val="1"/>
      </c:catAx>
      <c:valAx>
        <c:axId val="93996160"/>
        <c:scaling>
          <c:orientation val="minMax"/>
        </c:scaling>
        <c:axPos val="l"/>
        <c:majorGridlines>
          <c:spPr>
            <a:ln w="3175">
              <a:solidFill>
                <a:srgbClr val="969696"/>
              </a:solidFill>
              <a:prstDash val="solid"/>
            </a:ln>
          </c:spPr>
        </c:majorGridlines>
        <c:title>
          <c:tx>
            <c:rich>
              <a:bodyPr/>
              <a:lstStyle/>
              <a:p>
                <a:pPr>
                  <a:defRPr sz="1000" b="1" i="0" u="none" strike="noStrike" baseline="0">
                    <a:solidFill>
                      <a:srgbClr val="000000"/>
                    </a:solidFill>
                    <a:latin typeface="Arial"/>
                    <a:ea typeface="Arial"/>
                    <a:cs typeface="Arial"/>
                  </a:defRPr>
                </a:pPr>
                <a:r>
                  <a:rPr lang="en-US"/>
                  <a:t>Millions of Dollars</a:t>
                </a:r>
              </a:p>
            </c:rich>
          </c:tx>
          <c:layout>
            <c:manualLayout>
              <c:xMode val="edge"/>
              <c:yMode val="edge"/>
              <c:x val="1.1033099297893681E-2"/>
              <c:y val="0.46235138705416406"/>
            </c:manualLayout>
          </c:layout>
          <c:spPr>
            <a:noFill/>
            <a:ln w="25400">
              <a:noFill/>
            </a:ln>
          </c:spPr>
        </c:title>
        <c:numFmt formatCode="\$#,," sourceLinked="0"/>
        <c:majorTickMark val="cross"/>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93981696"/>
        <c:crosses val="autoZero"/>
        <c:crossBetween val="between"/>
      </c:valAx>
      <c:catAx>
        <c:axId val="93998080"/>
        <c:scaling>
          <c:orientation val="minMax"/>
        </c:scaling>
        <c:delete val="1"/>
        <c:axPos val="b"/>
        <c:numFmt formatCode="General" sourceLinked="1"/>
        <c:tickLblPos val="none"/>
        <c:crossAx val="94012160"/>
        <c:crosses val="autoZero"/>
        <c:lblAlgn val="ctr"/>
        <c:lblOffset val="100"/>
      </c:catAx>
      <c:valAx>
        <c:axId val="94012160"/>
        <c:scaling>
          <c:orientation val="minMax"/>
          <c:max val="400000000"/>
        </c:scaling>
        <c:axPos val="r"/>
        <c:title>
          <c:tx>
            <c:rich>
              <a:bodyPr rot="5400000" vert="horz"/>
              <a:lstStyle/>
              <a:p>
                <a:pPr algn="ctr">
                  <a:defRPr sz="1000" b="1" i="0" u="none" strike="noStrike" baseline="0">
                    <a:solidFill>
                      <a:srgbClr val="000000"/>
                    </a:solidFill>
                    <a:latin typeface="Arial"/>
                    <a:ea typeface="Arial"/>
                    <a:cs typeface="Arial"/>
                  </a:defRPr>
                </a:pPr>
                <a:r>
                  <a:rPr lang="en-US"/>
                  <a:t>Millions of Dollars</a:t>
                </a:r>
              </a:p>
            </c:rich>
          </c:tx>
          <c:layout>
            <c:manualLayout>
              <c:xMode val="edge"/>
              <c:yMode val="edge"/>
              <c:x val="0.97492477432296887"/>
              <c:y val="0.46235138705416284"/>
            </c:manualLayout>
          </c:layout>
          <c:spPr>
            <a:noFill/>
            <a:ln w="25400">
              <a:noFill/>
            </a:ln>
          </c:spPr>
        </c:title>
        <c:numFmt formatCode="\$#,," sourceLinked="0"/>
        <c:majorTickMark val="cross"/>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93998080"/>
        <c:crosses val="max"/>
        <c:crossBetween val="between"/>
      </c:valAx>
      <c:spPr>
        <a:gradFill rotWithShape="0">
          <a:gsLst>
            <a:gs pos="0">
              <a:srgbClr val="FFFFFF"/>
            </a:gs>
            <a:gs pos="100000">
              <a:srgbClr val="FF0000"/>
            </a:gs>
          </a:gsLst>
          <a:lin ang="5400000" scaled="1"/>
        </a:gradFill>
        <a:ln w="12700">
          <a:solidFill>
            <a:srgbClr val="808080"/>
          </a:solidFill>
          <a:prstDash val="solid"/>
        </a:ln>
      </c:spPr>
    </c:plotArea>
    <c:legend>
      <c:legendPos val="b"/>
      <c:layout>
        <c:manualLayout>
          <c:xMode val="edge"/>
          <c:yMode val="edge"/>
          <c:x val="9.1612245652392066E-2"/>
          <c:y val="0.95551226295388569"/>
          <c:w val="0.78200869257540095"/>
          <c:h val="3.1685456536475996E-2"/>
        </c:manualLayout>
      </c:layout>
      <c:spPr>
        <a:solidFill>
          <a:srgbClr val="FFFFFF"/>
        </a:solidFill>
        <a:ln w="3175">
          <a:solidFill>
            <a:srgbClr val="000000"/>
          </a:solidFill>
          <a:prstDash val="solid"/>
        </a:ln>
      </c:spPr>
      <c:txPr>
        <a:bodyPr/>
        <a:lstStyle/>
        <a:p>
          <a:pPr>
            <a:defRPr sz="1000" b="1"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000" b="1" i="0" u="none" strike="noStrike" baseline="0">
                <a:solidFill>
                  <a:srgbClr val="000000"/>
                </a:solidFill>
                <a:latin typeface="Arial"/>
                <a:ea typeface="Arial"/>
                <a:cs typeface="Arial"/>
              </a:defRPr>
            </a:pPr>
            <a:r>
              <a:rPr lang="en-US" sz="1000" b="1" i="0" u="none" strike="noStrike" baseline="0">
                <a:solidFill>
                  <a:srgbClr val="000000"/>
                </a:solidFill>
                <a:latin typeface="Arial"/>
                <a:cs typeface="Arial"/>
              </a:rPr>
              <a:t>California Institute of Technology</a:t>
            </a:r>
            <a:endParaRPr lang="en-US" sz="1200" b="1" i="0" u="none" strike="noStrike" baseline="0">
              <a:solidFill>
                <a:srgbClr val="000000"/>
              </a:solidFill>
              <a:latin typeface="Arial"/>
              <a:cs typeface="Arial"/>
            </a:endParaRPr>
          </a:p>
          <a:p>
            <a:pPr>
              <a:defRPr sz="1000" b="1" i="0" u="none" strike="noStrike" baseline="0">
                <a:solidFill>
                  <a:srgbClr val="000000"/>
                </a:solidFill>
                <a:latin typeface="Arial"/>
                <a:ea typeface="Arial"/>
                <a:cs typeface="Arial"/>
              </a:defRPr>
            </a:pPr>
            <a:r>
              <a:rPr lang="en-US" sz="1300" b="1" i="0" u="none" strike="noStrike" baseline="0">
                <a:solidFill>
                  <a:srgbClr val="000000"/>
                </a:solidFill>
                <a:latin typeface="Arial"/>
                <a:cs typeface="Arial"/>
              </a:rPr>
              <a:t>Contract and Grant Funding, by Division - FY2004-FY2013</a:t>
            </a:r>
          </a:p>
        </c:rich>
      </c:tx>
      <c:layout>
        <c:manualLayout>
          <c:xMode val="edge"/>
          <c:yMode val="edge"/>
          <c:x val="0.25711275026343522"/>
          <c:y val="1.9746121297602635E-2"/>
        </c:manualLayout>
      </c:layout>
      <c:spPr>
        <a:noFill/>
        <a:ln w="25400">
          <a:noFill/>
        </a:ln>
      </c:spPr>
    </c:title>
    <c:plotArea>
      <c:layout>
        <c:manualLayout>
          <c:layoutTarget val="inner"/>
          <c:xMode val="edge"/>
          <c:yMode val="edge"/>
          <c:x val="7.3761854583772393E-2"/>
          <c:y val="0.1382228490832158"/>
          <c:w val="0.87355110642781875"/>
          <c:h val="0.80253878702397741"/>
        </c:manualLayout>
      </c:layout>
      <c:lineChart>
        <c:grouping val="standard"/>
        <c:ser>
          <c:idx val="0"/>
          <c:order val="0"/>
          <c:tx>
            <c:strRef>
              <c:f>'Ten Year Division Funding Data'!$A$2</c:f>
              <c:strCache>
                <c:ptCount val="1"/>
                <c:pt idx="0">
                  <c:v>BIO</c:v>
                </c:pt>
              </c:strCache>
            </c:strRef>
          </c:tx>
          <c:spPr>
            <a:ln w="38100">
              <a:solidFill>
                <a:srgbClr val="0000FF"/>
              </a:solidFill>
              <a:prstDash val="solid"/>
            </a:ln>
          </c:spPr>
          <c:marker>
            <c:symbol val="circle"/>
            <c:size val="9"/>
            <c:spPr>
              <a:solidFill>
                <a:srgbClr val="0000FF"/>
              </a:solidFill>
              <a:ln>
                <a:solidFill>
                  <a:srgbClr val="0000FF"/>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Data'!$C$2:$L$2</c:f>
              <c:numCache>
                <c:formatCode>#,##0</c:formatCode>
                <c:ptCount val="10"/>
                <c:pt idx="0">
                  <c:v>48366735</c:v>
                </c:pt>
                <c:pt idx="1">
                  <c:v>52106328</c:v>
                </c:pt>
                <c:pt idx="2">
                  <c:v>51294674</c:v>
                </c:pt>
                <c:pt idx="3">
                  <c:v>51874685.230000012</c:v>
                </c:pt>
                <c:pt idx="4">
                  <c:v>49223742</c:v>
                </c:pt>
                <c:pt idx="5">
                  <c:v>60111937</c:v>
                </c:pt>
                <c:pt idx="6">
                  <c:v>64611552.550000004</c:v>
                </c:pt>
                <c:pt idx="7">
                  <c:v>56719628</c:v>
                </c:pt>
                <c:pt idx="8">
                  <c:v>52858828</c:v>
                </c:pt>
                <c:pt idx="9">
                  <c:v>53359219</c:v>
                </c:pt>
              </c:numCache>
            </c:numRef>
          </c:val>
        </c:ser>
        <c:ser>
          <c:idx val="1"/>
          <c:order val="1"/>
          <c:tx>
            <c:strRef>
              <c:f>'Ten Year Division Funding Data'!$A$3</c:f>
              <c:strCache>
                <c:ptCount val="1"/>
                <c:pt idx="0">
                  <c:v>CCE</c:v>
                </c:pt>
              </c:strCache>
            </c:strRef>
          </c:tx>
          <c:spPr>
            <a:ln w="38100">
              <a:solidFill>
                <a:srgbClr val="008080"/>
              </a:solidFill>
              <a:prstDash val="solid"/>
            </a:ln>
          </c:spPr>
          <c:marker>
            <c:symbol val="circle"/>
            <c:size val="9"/>
            <c:spPr>
              <a:solidFill>
                <a:srgbClr val="008080"/>
              </a:solidFill>
              <a:ln>
                <a:solidFill>
                  <a:srgbClr val="008080"/>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Data'!$C$3:$L$3</c:f>
              <c:numCache>
                <c:formatCode>#,##0</c:formatCode>
                <c:ptCount val="10"/>
                <c:pt idx="0">
                  <c:v>31976182</c:v>
                </c:pt>
                <c:pt idx="1">
                  <c:v>34786500</c:v>
                </c:pt>
                <c:pt idx="2">
                  <c:v>41464122.710000001</c:v>
                </c:pt>
                <c:pt idx="3">
                  <c:v>42707764.890000008</c:v>
                </c:pt>
                <c:pt idx="4">
                  <c:v>36336817</c:v>
                </c:pt>
                <c:pt idx="5">
                  <c:v>45529393</c:v>
                </c:pt>
                <c:pt idx="6">
                  <c:v>39383764.57</c:v>
                </c:pt>
                <c:pt idx="7">
                  <c:v>72734047</c:v>
                </c:pt>
                <c:pt idx="8">
                  <c:v>51321670</c:v>
                </c:pt>
                <c:pt idx="9">
                  <c:v>51026141</c:v>
                </c:pt>
              </c:numCache>
            </c:numRef>
          </c:val>
        </c:ser>
        <c:ser>
          <c:idx val="6"/>
          <c:order val="2"/>
          <c:tx>
            <c:strRef>
              <c:f>'Ten Year Division Funding Data'!$A$4</c:f>
              <c:strCache>
                <c:ptCount val="1"/>
                <c:pt idx="0">
                  <c:v>CCE-Other</c:v>
                </c:pt>
              </c:strCache>
            </c:strRef>
          </c:tx>
          <c:spPr>
            <a:ln w="28575">
              <a:solidFill>
                <a:srgbClr val="008080"/>
              </a:solidFill>
              <a:prstDash val="sysDash"/>
            </a:ln>
          </c:spPr>
          <c:marker>
            <c:symbol val="circle"/>
            <c:size val="9"/>
            <c:spPr>
              <a:solidFill>
                <a:srgbClr val="008080"/>
              </a:solidFill>
              <a:ln>
                <a:solidFill>
                  <a:srgbClr val="008080"/>
                </a:solidFill>
              </a:ln>
            </c:spPr>
          </c:marker>
          <c:dPt>
            <c:idx val="7"/>
            <c:marker>
              <c:spPr>
                <a:ln>
                  <a:solidFill>
                    <a:srgbClr val="008080"/>
                  </a:solidFill>
                </a:ln>
              </c:spPr>
            </c:marker>
          </c:dPt>
          <c:dPt>
            <c:idx val="8"/>
            <c:marker>
              <c:spPr>
                <a:ln>
                  <a:solidFill>
                    <a:srgbClr val="008080"/>
                  </a:solidFill>
                </a:ln>
              </c:spPr>
            </c:marker>
          </c:dPt>
          <c:dPt>
            <c:idx val="9"/>
            <c:marker>
              <c:spPr>
                <a:ln>
                  <a:solidFill>
                    <a:srgbClr val="008080"/>
                  </a:solidFill>
                </a:ln>
              </c:spPr>
            </c:marker>
          </c:dPt>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Data'!$C$4:$L$4</c:f>
              <c:numCache>
                <c:formatCode>#,##0</c:formatCode>
                <c:ptCount val="10"/>
                <c:pt idx="0">
                  <c:v>31976182</c:v>
                </c:pt>
                <c:pt idx="1">
                  <c:v>34786500</c:v>
                </c:pt>
                <c:pt idx="2">
                  <c:v>41464122.710000001</c:v>
                </c:pt>
                <c:pt idx="3">
                  <c:v>42707764.890000008</c:v>
                </c:pt>
                <c:pt idx="4">
                  <c:v>36336817</c:v>
                </c:pt>
                <c:pt idx="5">
                  <c:v>45529393</c:v>
                </c:pt>
                <c:pt idx="6">
                  <c:v>39383764.57</c:v>
                </c:pt>
                <c:pt idx="7">
                  <c:v>51562292</c:v>
                </c:pt>
                <c:pt idx="8">
                  <c:v>37219478</c:v>
                </c:pt>
                <c:pt idx="9">
                  <c:v>37817641</c:v>
                </c:pt>
              </c:numCache>
            </c:numRef>
          </c:val>
        </c:ser>
        <c:ser>
          <c:idx val="2"/>
          <c:order val="3"/>
          <c:tx>
            <c:strRef>
              <c:f>'Ten Year Division Funding Data'!$A$5</c:f>
              <c:strCache>
                <c:ptCount val="1"/>
                <c:pt idx="0">
                  <c:v>EAS</c:v>
                </c:pt>
              </c:strCache>
            </c:strRef>
          </c:tx>
          <c:spPr>
            <a:ln w="38100">
              <a:solidFill>
                <a:srgbClr val="FF0000"/>
              </a:solidFill>
              <a:prstDash val="solid"/>
            </a:ln>
          </c:spPr>
          <c:marker>
            <c:symbol val="circle"/>
            <c:size val="9"/>
            <c:spPr>
              <a:solidFill>
                <a:srgbClr val="FF0000"/>
              </a:solidFill>
              <a:ln>
                <a:solidFill>
                  <a:srgbClr val="FF0000"/>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Data'!$C$5:$L$5</c:f>
              <c:numCache>
                <c:formatCode>#,##0</c:formatCode>
                <c:ptCount val="10"/>
                <c:pt idx="0">
                  <c:v>52872275</c:v>
                </c:pt>
                <c:pt idx="1">
                  <c:v>45749449.200000003</c:v>
                </c:pt>
                <c:pt idx="2">
                  <c:v>47896468.32</c:v>
                </c:pt>
                <c:pt idx="3">
                  <c:v>52464440.730000012</c:v>
                </c:pt>
                <c:pt idx="4">
                  <c:v>48409851</c:v>
                </c:pt>
                <c:pt idx="5">
                  <c:v>60680404</c:v>
                </c:pt>
                <c:pt idx="6">
                  <c:v>51830821.879999995</c:v>
                </c:pt>
                <c:pt idx="7">
                  <c:v>47704897</c:v>
                </c:pt>
                <c:pt idx="8">
                  <c:v>49086749</c:v>
                </c:pt>
                <c:pt idx="9">
                  <c:v>46338330</c:v>
                </c:pt>
              </c:numCache>
            </c:numRef>
          </c:val>
        </c:ser>
        <c:ser>
          <c:idx val="3"/>
          <c:order val="4"/>
          <c:tx>
            <c:strRef>
              <c:f>'Ten Year Division Funding Data'!$A$6</c:f>
              <c:strCache>
                <c:ptCount val="1"/>
                <c:pt idx="0">
                  <c:v>GPS</c:v>
                </c:pt>
              </c:strCache>
            </c:strRef>
          </c:tx>
          <c:spPr>
            <a:ln w="38100">
              <a:solidFill>
                <a:srgbClr val="33CCFF"/>
              </a:solidFill>
              <a:prstDash val="solid"/>
            </a:ln>
          </c:spPr>
          <c:marker>
            <c:symbol val="circle"/>
            <c:size val="9"/>
            <c:spPr>
              <a:solidFill>
                <a:srgbClr val="33CCFF"/>
              </a:solidFill>
              <a:ln>
                <a:solidFill>
                  <a:srgbClr val="33CCFF"/>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Data'!$C$6:$L$6</c:f>
              <c:numCache>
                <c:formatCode>#,##0</c:formatCode>
                <c:ptCount val="10"/>
                <c:pt idx="0">
                  <c:v>16819997</c:v>
                </c:pt>
                <c:pt idx="1">
                  <c:v>17139868</c:v>
                </c:pt>
                <c:pt idx="2">
                  <c:v>19547303.800000001</c:v>
                </c:pt>
                <c:pt idx="3">
                  <c:v>14493929</c:v>
                </c:pt>
                <c:pt idx="4">
                  <c:v>11033719</c:v>
                </c:pt>
                <c:pt idx="5">
                  <c:v>17842459</c:v>
                </c:pt>
                <c:pt idx="6">
                  <c:v>16903316</c:v>
                </c:pt>
                <c:pt idx="7">
                  <c:v>17989743</c:v>
                </c:pt>
                <c:pt idx="8">
                  <c:v>17062312</c:v>
                </c:pt>
                <c:pt idx="9">
                  <c:v>22070978</c:v>
                </c:pt>
              </c:numCache>
            </c:numRef>
          </c:val>
        </c:ser>
        <c:ser>
          <c:idx val="4"/>
          <c:order val="5"/>
          <c:tx>
            <c:strRef>
              <c:f>'Ten Year Division Funding Data'!$A$7</c:f>
              <c:strCache>
                <c:ptCount val="1"/>
                <c:pt idx="0">
                  <c:v>HSS</c:v>
                </c:pt>
              </c:strCache>
            </c:strRef>
          </c:tx>
          <c:spPr>
            <a:ln w="38100">
              <a:solidFill>
                <a:srgbClr val="000000"/>
              </a:solidFill>
              <a:prstDash val="solid"/>
            </a:ln>
          </c:spPr>
          <c:marker>
            <c:symbol val="circle"/>
            <c:size val="9"/>
            <c:spPr>
              <a:solidFill>
                <a:srgbClr val="000000"/>
              </a:solidFill>
              <a:ln>
                <a:solidFill>
                  <a:srgbClr val="000000"/>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Data'!$C$7:$L$7</c:f>
              <c:numCache>
                <c:formatCode>#,##0</c:formatCode>
                <c:ptCount val="10"/>
                <c:pt idx="0">
                  <c:v>1689847</c:v>
                </c:pt>
                <c:pt idx="1">
                  <c:v>1515258</c:v>
                </c:pt>
                <c:pt idx="2">
                  <c:v>2554137.3899999997</c:v>
                </c:pt>
                <c:pt idx="3">
                  <c:v>2060287</c:v>
                </c:pt>
                <c:pt idx="4">
                  <c:v>3131764</c:v>
                </c:pt>
                <c:pt idx="5">
                  <c:v>3105545</c:v>
                </c:pt>
                <c:pt idx="6">
                  <c:v>2179586</c:v>
                </c:pt>
                <c:pt idx="7">
                  <c:v>2766682</c:v>
                </c:pt>
                <c:pt idx="8">
                  <c:v>5465799</c:v>
                </c:pt>
                <c:pt idx="9">
                  <c:v>4329609</c:v>
                </c:pt>
              </c:numCache>
            </c:numRef>
          </c:val>
        </c:ser>
        <c:ser>
          <c:idx val="5"/>
          <c:order val="6"/>
          <c:tx>
            <c:strRef>
              <c:f>'Ten Year Division Funding Data'!$A$8</c:f>
              <c:strCache>
                <c:ptCount val="1"/>
                <c:pt idx="0">
                  <c:v>PMA</c:v>
                </c:pt>
              </c:strCache>
            </c:strRef>
          </c:tx>
          <c:spPr>
            <a:ln w="38100">
              <a:solidFill>
                <a:srgbClr val="800080"/>
              </a:solidFill>
              <a:prstDash val="solid"/>
            </a:ln>
          </c:spPr>
          <c:marker>
            <c:symbol val="circle"/>
            <c:size val="9"/>
            <c:spPr>
              <a:solidFill>
                <a:srgbClr val="800080"/>
              </a:solidFill>
              <a:ln>
                <a:solidFill>
                  <a:srgbClr val="800080"/>
                </a:solidFill>
                <a:prstDash val="solid"/>
              </a:ln>
            </c:spPr>
          </c:marker>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Data'!$C$8:$L$8</c:f>
              <c:numCache>
                <c:formatCode>#,##0</c:formatCode>
                <c:ptCount val="10"/>
                <c:pt idx="0">
                  <c:v>83670420</c:v>
                </c:pt>
                <c:pt idx="1">
                  <c:v>83433108.579999998</c:v>
                </c:pt>
                <c:pt idx="2">
                  <c:v>78010333.5</c:v>
                </c:pt>
                <c:pt idx="3">
                  <c:v>83950728</c:v>
                </c:pt>
                <c:pt idx="4">
                  <c:v>117828505</c:v>
                </c:pt>
                <c:pt idx="5">
                  <c:v>167684810</c:v>
                </c:pt>
                <c:pt idx="6">
                  <c:v>154713917.70999998</c:v>
                </c:pt>
                <c:pt idx="7">
                  <c:v>171245865</c:v>
                </c:pt>
                <c:pt idx="8">
                  <c:v>137202597</c:v>
                </c:pt>
                <c:pt idx="9">
                  <c:v>127595970</c:v>
                </c:pt>
              </c:numCache>
            </c:numRef>
          </c:val>
        </c:ser>
        <c:ser>
          <c:idx val="7"/>
          <c:order val="7"/>
          <c:tx>
            <c:strRef>
              <c:f>'Ten Year Division Funding Data'!$A$9</c:f>
              <c:strCache>
                <c:ptCount val="1"/>
                <c:pt idx="0">
                  <c:v>PMA-Other</c:v>
                </c:pt>
              </c:strCache>
            </c:strRef>
          </c:tx>
          <c:spPr>
            <a:ln>
              <a:solidFill>
                <a:srgbClr val="7030A0"/>
              </a:solidFill>
              <a:prstDash val="sysDash"/>
            </a:ln>
          </c:spPr>
          <c:marker>
            <c:symbol val="circle"/>
            <c:size val="9"/>
            <c:spPr>
              <a:solidFill>
                <a:srgbClr val="800080"/>
              </a:solidFill>
              <a:ln>
                <a:solidFill>
                  <a:srgbClr val="7030A0"/>
                </a:solidFill>
              </a:ln>
            </c:spPr>
          </c:marker>
          <c:dPt>
            <c:idx val="4"/>
            <c:marker>
              <c:spPr>
                <a:ln>
                  <a:solidFill>
                    <a:srgbClr val="7030A0"/>
                  </a:solidFill>
                </a:ln>
              </c:spPr>
            </c:marker>
          </c:dPt>
          <c:dPt>
            <c:idx val="5"/>
            <c:marker>
              <c:spPr>
                <a:ln>
                  <a:solidFill>
                    <a:srgbClr val="7030A0"/>
                  </a:solidFill>
                </a:ln>
              </c:spPr>
            </c:marker>
          </c:dPt>
          <c:dPt>
            <c:idx val="6"/>
            <c:marker>
              <c:spPr>
                <a:ln>
                  <a:solidFill>
                    <a:srgbClr val="7030A0"/>
                  </a:solidFill>
                </a:ln>
              </c:spPr>
            </c:marker>
          </c:dPt>
          <c:dPt>
            <c:idx val="7"/>
            <c:marker>
              <c:spPr>
                <a:ln>
                  <a:solidFill>
                    <a:srgbClr val="7030A0"/>
                  </a:solidFill>
                </a:ln>
              </c:spPr>
            </c:marker>
          </c:dPt>
          <c:dPt>
            <c:idx val="8"/>
            <c:marker>
              <c:spPr>
                <a:ln>
                  <a:solidFill>
                    <a:srgbClr val="7030A0"/>
                  </a:solidFill>
                </a:ln>
              </c:spPr>
            </c:marker>
          </c:dPt>
          <c:dPt>
            <c:idx val="9"/>
            <c:marker>
              <c:spPr>
                <a:ln>
                  <a:solidFill>
                    <a:srgbClr val="7030A0"/>
                  </a:solidFill>
                </a:ln>
              </c:spPr>
            </c:marker>
          </c:dPt>
          <c:cat>
            <c:numRef>
              <c:f>'Ten Year Division Funding Data'!$C$1:$L$1</c:f>
              <c:numCache>
                <c:formatCode>0</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'Ten Year Division Funding Data'!$C$9:$L$9</c:f>
              <c:numCache>
                <c:formatCode>#,##0</c:formatCode>
                <c:ptCount val="10"/>
                <c:pt idx="0">
                  <c:v>83670420</c:v>
                </c:pt>
                <c:pt idx="1">
                  <c:v>83433108.579999998</c:v>
                </c:pt>
                <c:pt idx="2">
                  <c:v>78010333.5</c:v>
                </c:pt>
                <c:pt idx="3">
                  <c:v>83950728</c:v>
                </c:pt>
                <c:pt idx="4">
                  <c:v>76122575</c:v>
                </c:pt>
                <c:pt idx="5">
                  <c:v>89504024</c:v>
                </c:pt>
                <c:pt idx="6">
                  <c:v>82251144</c:v>
                </c:pt>
                <c:pt idx="7">
                  <c:v>85742562</c:v>
                </c:pt>
                <c:pt idx="8">
                  <c:v>82927597</c:v>
                </c:pt>
                <c:pt idx="9">
                  <c:v>73370391</c:v>
                </c:pt>
              </c:numCache>
            </c:numRef>
          </c:val>
        </c:ser>
        <c:marker val="1"/>
        <c:axId val="94059136"/>
        <c:axId val="94069120"/>
      </c:lineChart>
      <c:catAx>
        <c:axId val="94059136"/>
        <c:scaling>
          <c:orientation val="minMax"/>
        </c:scaling>
        <c:axPos val="b"/>
        <c:numFmt formatCode="0" sourceLinked="1"/>
        <c:tickLblPos val="nextTo"/>
        <c:spPr>
          <a:ln w="3175">
            <a:solidFill>
              <a:srgbClr val="000000"/>
            </a:solidFill>
            <a:prstDash val="solid"/>
          </a:ln>
        </c:spPr>
        <c:txPr>
          <a:bodyPr rot="0" vert="horz"/>
          <a:lstStyle/>
          <a:p>
            <a:pPr>
              <a:defRPr sz="1050" b="1" i="0" u="none" strike="noStrike" baseline="0">
                <a:solidFill>
                  <a:srgbClr val="000000"/>
                </a:solidFill>
                <a:latin typeface="Arial"/>
                <a:ea typeface="Arial"/>
                <a:cs typeface="Arial"/>
              </a:defRPr>
            </a:pPr>
            <a:endParaRPr lang="en-US"/>
          </a:p>
        </c:txPr>
        <c:crossAx val="94069120"/>
        <c:crosses val="autoZero"/>
        <c:auto val="1"/>
        <c:lblAlgn val="ctr"/>
        <c:lblOffset val="100"/>
        <c:tickLblSkip val="1"/>
        <c:tickMarkSkip val="1"/>
      </c:catAx>
      <c:valAx>
        <c:axId val="94069120"/>
        <c:scaling>
          <c:orientation val="minMax"/>
        </c:scaling>
        <c:axPos val="l"/>
        <c:majorGridlines>
          <c:spPr>
            <a:ln w="3175">
              <a:solidFill>
                <a:srgbClr val="000000"/>
              </a:solidFill>
              <a:prstDash val="solid"/>
            </a:ln>
          </c:spPr>
        </c:majorGridlines>
        <c:title>
          <c:tx>
            <c:rich>
              <a:bodyPr/>
              <a:lstStyle/>
              <a:p>
                <a:pPr>
                  <a:defRPr sz="1050" b="1" i="0" u="none" strike="noStrike" baseline="0">
                    <a:solidFill>
                      <a:srgbClr val="000000"/>
                    </a:solidFill>
                    <a:latin typeface="Arial"/>
                    <a:ea typeface="Arial"/>
                    <a:cs typeface="Arial"/>
                  </a:defRPr>
                </a:pPr>
                <a:r>
                  <a:rPr lang="en-US"/>
                  <a:t>Millions of Dollars</a:t>
                </a:r>
              </a:p>
            </c:rich>
          </c:tx>
          <c:layout>
            <c:manualLayout>
              <c:xMode val="edge"/>
              <c:yMode val="edge"/>
              <c:x val="1.3698630136986301E-2"/>
              <c:y val="0.44710860366713684"/>
            </c:manualLayout>
          </c:layout>
          <c:spPr>
            <a:noFill/>
            <a:ln w="25400">
              <a:noFill/>
            </a:ln>
          </c:spPr>
        </c:title>
        <c:numFmt formatCode="#,," sourceLinked="0"/>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94059136"/>
        <c:crosses val="autoZero"/>
        <c:crossBetween val="between"/>
      </c:valAx>
      <c:spPr>
        <a:gradFill rotWithShape="0">
          <a:gsLst>
            <a:gs pos="0">
              <a:srgbClr val="FFFFFF"/>
            </a:gs>
            <a:gs pos="100000">
              <a:srgbClr val="FFCC99"/>
            </a:gs>
          </a:gsLst>
          <a:lin ang="5400000" scaled="1"/>
        </a:gradFill>
        <a:ln w="12700">
          <a:solidFill>
            <a:srgbClr val="808080"/>
          </a:solidFill>
          <a:prstDash val="solid"/>
        </a:ln>
      </c:spPr>
    </c:plotArea>
    <c:plotVisOnly val="1"/>
    <c:dispBlanksAs val="gap"/>
  </c:chart>
  <c:spPr>
    <a:noFill/>
    <a:ln w="9525">
      <a:noFill/>
    </a:ln>
  </c:spPr>
  <c:txPr>
    <a:bodyPr/>
    <a:lstStyle/>
    <a:p>
      <a:pPr>
        <a:defRPr sz="1050" b="0" i="0" u="none" strike="noStrike" baseline="0">
          <a:solidFill>
            <a:srgbClr val="000000"/>
          </a:solidFill>
          <a:latin typeface="Arial"/>
          <a:ea typeface="Arial"/>
          <a:cs typeface="Arial"/>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style val="8"/>
  <c:chart>
    <c:title>
      <c:tx>
        <c:rich>
          <a:bodyPr/>
          <a:lstStyle/>
          <a:p>
            <a:pPr>
              <a:defRPr/>
            </a:pPr>
            <a:r>
              <a:rPr lang="en-US"/>
              <a:t>Success Rate of All Caltech Proposals</a:t>
            </a:r>
          </a:p>
        </c:rich>
      </c:tx>
      <c:layout>
        <c:manualLayout>
          <c:xMode val="edge"/>
          <c:yMode val="edge"/>
          <c:x val="0.27716523145280997"/>
          <c:y val="7.0707070707070704E-2"/>
        </c:manualLayout>
      </c:layout>
    </c:title>
    <c:plotArea>
      <c:layout>
        <c:manualLayout>
          <c:layoutTarget val="inner"/>
          <c:xMode val="edge"/>
          <c:yMode val="edge"/>
          <c:x val="0.13649654449872411"/>
          <c:y val="0.17389405869720848"/>
          <c:w val="0.75587344067946638"/>
          <c:h val="0.73913290384156527"/>
        </c:manualLayout>
      </c:layout>
      <c:barChart>
        <c:barDir val="col"/>
        <c:grouping val="clustered"/>
        <c:ser>
          <c:idx val="0"/>
          <c:order val="0"/>
          <c:tx>
            <c:strRef>
              <c:f>'Success Rate Table'!$A$18</c:f>
              <c:strCache>
                <c:ptCount val="1"/>
                <c:pt idx="0">
                  <c:v>OVERALL</c:v>
                </c:pt>
              </c:strCache>
            </c:strRef>
          </c:tx>
          <c:spPr>
            <a:scene3d>
              <a:camera prst="orthographicFront"/>
              <a:lightRig rig="threePt" dir="t"/>
            </a:scene3d>
            <a:sp3d>
              <a:bevelT/>
            </a:sp3d>
          </c:spPr>
          <c:dLbls>
            <c:showVal val="1"/>
          </c:dLbls>
          <c:cat>
            <c:numRef>
              <c:f>('Success Rate Table'!$B$6,'Success Rate Table'!$D$6,'Success Rate Table'!$F$6,'Success Rate Table'!$H$6,'Success Rate Table'!$J$6,'Success Rate Table'!$L$6,'Success Rate Table'!$N$6,'Success Rate Table'!$P$6,'Success Rate Table'!$R$6)</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('Success Rate Table'!$B$18,'Success Rate Table'!$D$18,'Success Rate Table'!$F$18,'Success Rate Table'!$H$18,'Success Rate Table'!$J$18,'Success Rate Table'!$L$18,'Success Rate Table'!$N$18,'Success Rate Table'!$P$18,'Success Rate Table'!$R$18)</c:f>
              <c:numCache>
                <c:formatCode>0%</c:formatCode>
                <c:ptCount val="9"/>
                <c:pt idx="0">
                  <c:v>0.4300000000000001</c:v>
                </c:pt>
                <c:pt idx="1">
                  <c:v>0.4900000000000001</c:v>
                </c:pt>
                <c:pt idx="2">
                  <c:v>0.44</c:v>
                </c:pt>
                <c:pt idx="3">
                  <c:v>0.41000000000000009</c:v>
                </c:pt>
                <c:pt idx="4">
                  <c:v>0.4200000000000001</c:v>
                </c:pt>
                <c:pt idx="5">
                  <c:v>0.4200000000000001</c:v>
                </c:pt>
                <c:pt idx="6">
                  <c:v>0.39000000000000012</c:v>
                </c:pt>
                <c:pt idx="7">
                  <c:v>0.42100000000000015</c:v>
                </c:pt>
                <c:pt idx="8">
                  <c:v>0.40100000000000002</c:v>
                </c:pt>
              </c:numCache>
            </c:numRef>
          </c:val>
        </c:ser>
        <c:axId val="94241536"/>
        <c:axId val="94243072"/>
      </c:barChart>
      <c:catAx>
        <c:axId val="94241536"/>
        <c:scaling>
          <c:orientation val="minMax"/>
        </c:scaling>
        <c:axPos val="b"/>
        <c:numFmt formatCode="General" sourceLinked="1"/>
        <c:tickLblPos val="nextTo"/>
        <c:txPr>
          <a:bodyPr/>
          <a:lstStyle/>
          <a:p>
            <a:pPr>
              <a:defRPr b="1"/>
            </a:pPr>
            <a:endParaRPr lang="en-US"/>
          </a:p>
        </c:txPr>
        <c:crossAx val="94243072"/>
        <c:crosses val="autoZero"/>
        <c:auto val="1"/>
        <c:lblAlgn val="ctr"/>
        <c:lblOffset val="100"/>
      </c:catAx>
      <c:valAx>
        <c:axId val="94243072"/>
        <c:scaling>
          <c:orientation val="minMax"/>
          <c:max val="0.60000000000000064"/>
          <c:min val="0"/>
        </c:scaling>
        <c:axPos val="l"/>
        <c:majorGridlines/>
        <c:numFmt formatCode="0%" sourceLinked="1"/>
        <c:tickLblPos val="nextTo"/>
        <c:txPr>
          <a:bodyPr/>
          <a:lstStyle/>
          <a:p>
            <a:pPr>
              <a:defRPr b="1"/>
            </a:pPr>
            <a:endParaRPr lang="en-US"/>
          </a:p>
        </c:txPr>
        <c:crossAx val="94241536"/>
        <c:crosses val="autoZero"/>
        <c:crossBetween val="between"/>
      </c:valAx>
      <c:spPr>
        <a:gradFill>
          <a:gsLst>
            <a:gs pos="100000">
              <a:srgbClr val="1F497D">
                <a:lumMod val="60000"/>
                <a:lumOff val="40000"/>
                <a:alpha val="75000"/>
              </a:srgbClr>
            </a:gs>
            <a:gs pos="53000">
              <a:srgbClr val="D4DEFF"/>
            </a:gs>
            <a:gs pos="83000">
              <a:srgbClr val="D4DEFF"/>
            </a:gs>
            <a:gs pos="100000">
              <a:srgbClr val="96AB94"/>
            </a:gs>
          </a:gsLst>
          <a:lin ang="16200000" scaled="0"/>
        </a:gradFill>
      </c:spPr>
    </c:plotArea>
    <c:plotVisOnly val="1"/>
    <c:dispBlanksAs val="gap"/>
  </c:chart>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7"/>
  <c:chart>
    <c:plotArea>
      <c:layout>
        <c:manualLayout>
          <c:layoutTarget val="inner"/>
          <c:xMode val="edge"/>
          <c:yMode val="edge"/>
          <c:x val="4.8417816275039417E-2"/>
          <c:y val="1.2310125189948281E-2"/>
          <c:w val="0.89557441266268534"/>
          <c:h val="0.88660019760153763"/>
        </c:manualLayout>
      </c:layout>
      <c:barChart>
        <c:barDir val="col"/>
        <c:grouping val="clustered"/>
        <c:ser>
          <c:idx val="0"/>
          <c:order val="0"/>
          <c:tx>
            <c:strRef>
              <c:f>'Success Rate Data'!$A$6</c:f>
              <c:strCache>
                <c:ptCount val="1"/>
                <c:pt idx="0">
                  <c:v>NIH-Caltech</c:v>
                </c:pt>
              </c:strCache>
            </c:strRef>
          </c:tx>
          <c:spPr>
            <a:solidFill>
              <a:srgbClr val="0070C0"/>
            </a:solidFill>
          </c:spPr>
          <c:dLbls>
            <c:txPr>
              <a:bodyPr/>
              <a:lstStyle/>
              <a:p>
                <a:pPr>
                  <a:defRPr sz="950" b="1">
                    <a:solidFill>
                      <a:schemeClr val="bg1"/>
                    </a:solidFill>
                  </a:defRPr>
                </a:pPr>
                <a:endParaRPr lang="en-US"/>
              </a:p>
            </c:txPr>
            <c:dLblPos val="inEnd"/>
            <c:showVal val="1"/>
          </c:dLbls>
          <c:cat>
            <c:numRef>
              <c:f>'Success Rate Data'!$B$1:$J$1</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'Success Rate Data'!$B$6:$J$6</c:f>
              <c:numCache>
                <c:formatCode>0%</c:formatCode>
                <c:ptCount val="9"/>
                <c:pt idx="0">
                  <c:v>0.35000000000000009</c:v>
                </c:pt>
                <c:pt idx="1">
                  <c:v>0.35000000000000009</c:v>
                </c:pt>
                <c:pt idx="2">
                  <c:v>0.26</c:v>
                </c:pt>
                <c:pt idx="3">
                  <c:v>0.33000000000000013</c:v>
                </c:pt>
                <c:pt idx="4">
                  <c:v>0.31000000000000011</c:v>
                </c:pt>
                <c:pt idx="5">
                  <c:v>0.26</c:v>
                </c:pt>
                <c:pt idx="6">
                  <c:v>0.31000000000000011</c:v>
                </c:pt>
                <c:pt idx="7">
                  <c:v>0.25</c:v>
                </c:pt>
                <c:pt idx="8">
                  <c:v>0.23</c:v>
                </c:pt>
              </c:numCache>
            </c:numRef>
          </c:val>
        </c:ser>
        <c:axId val="94184192"/>
        <c:axId val="94185728"/>
      </c:barChart>
      <c:barChart>
        <c:barDir val="col"/>
        <c:grouping val="clustered"/>
        <c:ser>
          <c:idx val="1"/>
          <c:order val="1"/>
          <c:tx>
            <c:strRef>
              <c:f>'Success Rate Data'!$A$18</c:f>
              <c:strCache>
                <c:ptCount val="1"/>
                <c:pt idx="0">
                  <c:v>NIH-National</c:v>
                </c:pt>
              </c:strCache>
            </c:strRef>
          </c:tx>
          <c:spPr>
            <a:solidFill>
              <a:schemeClr val="accent4">
                <a:lumMod val="60000"/>
                <a:lumOff val="40000"/>
              </a:schemeClr>
            </a:solidFill>
          </c:spPr>
          <c:dLbls>
            <c:txPr>
              <a:bodyPr/>
              <a:lstStyle/>
              <a:p>
                <a:pPr>
                  <a:defRPr sz="950" b="1">
                    <a:solidFill>
                      <a:schemeClr val="bg1"/>
                    </a:solidFill>
                  </a:defRPr>
                </a:pPr>
                <a:endParaRPr lang="en-US"/>
              </a:p>
            </c:txPr>
            <c:dLblPos val="inEnd"/>
            <c:showVal val="1"/>
          </c:dLbls>
          <c:cat>
            <c:numRef>
              <c:f>'Success Rate Data'!$B$1:$J$1</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'Success Rate Data'!$B$18:$J$18</c:f>
              <c:numCache>
                <c:formatCode>0%</c:formatCode>
                <c:ptCount val="9"/>
                <c:pt idx="0">
                  <c:v>0.26</c:v>
                </c:pt>
                <c:pt idx="1">
                  <c:v>0.23</c:v>
                </c:pt>
                <c:pt idx="2">
                  <c:v>0.19</c:v>
                </c:pt>
                <c:pt idx="3">
                  <c:v>0.22</c:v>
                </c:pt>
                <c:pt idx="4">
                  <c:v>0.22</c:v>
                </c:pt>
                <c:pt idx="5">
                  <c:v>0.21000000000000005</c:v>
                </c:pt>
                <c:pt idx="6">
                  <c:v>0.23</c:v>
                </c:pt>
                <c:pt idx="7">
                  <c:v>0.2</c:v>
                </c:pt>
                <c:pt idx="8">
                  <c:v>0.2</c:v>
                </c:pt>
              </c:numCache>
            </c:numRef>
          </c:val>
        </c:ser>
        <c:gapWidth val="225"/>
        <c:axId val="94197248"/>
        <c:axId val="94195712"/>
      </c:barChart>
      <c:catAx>
        <c:axId val="94184192"/>
        <c:scaling>
          <c:orientation val="minMax"/>
        </c:scaling>
        <c:axPos val="b"/>
        <c:numFmt formatCode="General" sourceLinked="1"/>
        <c:tickLblPos val="nextTo"/>
        <c:txPr>
          <a:bodyPr/>
          <a:lstStyle/>
          <a:p>
            <a:pPr>
              <a:defRPr b="1"/>
            </a:pPr>
            <a:endParaRPr lang="en-US"/>
          </a:p>
        </c:txPr>
        <c:crossAx val="94185728"/>
        <c:crosses val="autoZero"/>
        <c:auto val="1"/>
        <c:lblAlgn val="ctr"/>
        <c:lblOffset val="100"/>
      </c:catAx>
      <c:valAx>
        <c:axId val="94185728"/>
        <c:scaling>
          <c:orientation val="minMax"/>
          <c:max val="0.5"/>
        </c:scaling>
        <c:axPos val="l"/>
        <c:majorGridlines/>
        <c:numFmt formatCode="0%" sourceLinked="1"/>
        <c:tickLblPos val="nextTo"/>
        <c:txPr>
          <a:bodyPr/>
          <a:lstStyle/>
          <a:p>
            <a:pPr>
              <a:defRPr b="1"/>
            </a:pPr>
            <a:endParaRPr lang="en-US"/>
          </a:p>
        </c:txPr>
        <c:crossAx val="94184192"/>
        <c:crosses val="autoZero"/>
        <c:crossBetween val="between"/>
      </c:valAx>
      <c:valAx>
        <c:axId val="94195712"/>
        <c:scaling>
          <c:orientation val="minMax"/>
          <c:max val="0.5"/>
        </c:scaling>
        <c:axPos val="r"/>
        <c:numFmt formatCode="0%" sourceLinked="1"/>
        <c:tickLblPos val="nextTo"/>
        <c:txPr>
          <a:bodyPr/>
          <a:lstStyle/>
          <a:p>
            <a:pPr>
              <a:defRPr b="1"/>
            </a:pPr>
            <a:endParaRPr lang="en-US"/>
          </a:p>
        </c:txPr>
        <c:crossAx val="94197248"/>
        <c:crosses val="max"/>
        <c:crossBetween val="between"/>
      </c:valAx>
      <c:catAx>
        <c:axId val="94197248"/>
        <c:scaling>
          <c:orientation val="minMax"/>
        </c:scaling>
        <c:delete val="1"/>
        <c:axPos val="b"/>
        <c:numFmt formatCode="General" sourceLinked="1"/>
        <c:tickLblPos val="none"/>
        <c:crossAx val="94195712"/>
        <c:crosses val="autoZero"/>
        <c:auto val="1"/>
        <c:lblAlgn val="ctr"/>
        <c:lblOffset val="100"/>
      </c:catAx>
      <c:spPr>
        <a:gradFill>
          <a:gsLst>
            <a:gs pos="100000">
              <a:srgbClr val="1F497D">
                <a:lumMod val="60000"/>
                <a:lumOff val="40000"/>
                <a:alpha val="75000"/>
              </a:srgbClr>
            </a:gs>
            <a:gs pos="53000">
              <a:srgbClr val="D4DEFF"/>
            </a:gs>
            <a:gs pos="83000">
              <a:srgbClr val="D4DEFF"/>
            </a:gs>
            <a:gs pos="100000">
              <a:srgbClr val="96AB94"/>
            </a:gs>
          </a:gsLst>
          <a:lin ang="16200000" scaled="0"/>
        </a:gradFill>
      </c:spPr>
    </c:plotArea>
    <c:legend>
      <c:legendPos val="b"/>
      <c:layout>
        <c:manualLayout>
          <c:xMode val="edge"/>
          <c:yMode val="edge"/>
          <c:x val="0.34401468577850391"/>
          <c:y val="0.94731657176326856"/>
          <c:w val="0.31294907028912183"/>
          <c:h val="3.6477215816975044E-2"/>
        </c:manualLayout>
      </c:layout>
      <c:txPr>
        <a:bodyPr/>
        <a:lstStyle/>
        <a:p>
          <a:pPr>
            <a:defRPr sz="1100" b="1"/>
          </a:pPr>
          <a:endParaRPr lang="en-US"/>
        </a:p>
      </c:txPr>
    </c:legend>
    <c:plotVisOnly val="1"/>
    <c:dispBlanksAs val="gap"/>
  </c:chart>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lang val="en-US"/>
  <c:style val="29"/>
  <c:chart>
    <c:plotArea>
      <c:layout>
        <c:manualLayout>
          <c:layoutTarget val="inner"/>
          <c:xMode val="edge"/>
          <c:yMode val="edge"/>
          <c:x val="6.1657589602083326E-2"/>
          <c:y val="2.0465508897333017E-2"/>
          <c:w val="0.87644354053473661"/>
          <c:h val="0.86836815393140609"/>
        </c:manualLayout>
      </c:layout>
      <c:barChart>
        <c:barDir val="col"/>
        <c:grouping val="clustered"/>
        <c:ser>
          <c:idx val="0"/>
          <c:order val="0"/>
          <c:tx>
            <c:strRef>
              <c:f>'Success Rate Data'!$A$5</c:f>
              <c:strCache>
                <c:ptCount val="1"/>
                <c:pt idx="0">
                  <c:v>NSF-Caltech</c:v>
                </c:pt>
              </c:strCache>
            </c:strRef>
          </c:tx>
          <c:spPr>
            <a:solidFill>
              <a:srgbClr val="278F19"/>
            </a:solidFill>
          </c:spPr>
          <c:dLbls>
            <c:txPr>
              <a:bodyPr/>
              <a:lstStyle/>
              <a:p>
                <a:pPr>
                  <a:defRPr sz="950" b="1">
                    <a:solidFill>
                      <a:schemeClr val="bg1"/>
                    </a:solidFill>
                  </a:defRPr>
                </a:pPr>
                <a:endParaRPr lang="en-US"/>
              </a:p>
            </c:txPr>
            <c:dLblPos val="inEnd"/>
            <c:showVal val="1"/>
          </c:dLbls>
          <c:cat>
            <c:numRef>
              <c:f>'Success Rate Data'!$B$1:$J$1</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'Success Rate Data'!$B$5:$J$5</c:f>
              <c:numCache>
                <c:formatCode>0%</c:formatCode>
                <c:ptCount val="9"/>
                <c:pt idx="0">
                  <c:v>0.32000000000000012</c:v>
                </c:pt>
                <c:pt idx="1">
                  <c:v>0.4200000000000001</c:v>
                </c:pt>
                <c:pt idx="2">
                  <c:v>0.37000000000000011</c:v>
                </c:pt>
                <c:pt idx="3">
                  <c:v>0.3000000000000001</c:v>
                </c:pt>
                <c:pt idx="4">
                  <c:v>0.35000000000000009</c:v>
                </c:pt>
                <c:pt idx="5">
                  <c:v>0.44</c:v>
                </c:pt>
                <c:pt idx="6">
                  <c:v>0.33000000000000013</c:v>
                </c:pt>
                <c:pt idx="7">
                  <c:v>0.29000000000000009</c:v>
                </c:pt>
                <c:pt idx="8">
                  <c:v>0.3600000000000001</c:v>
                </c:pt>
              </c:numCache>
            </c:numRef>
          </c:val>
        </c:ser>
        <c:axId val="94228480"/>
        <c:axId val="94230016"/>
      </c:barChart>
      <c:barChart>
        <c:barDir val="col"/>
        <c:grouping val="clustered"/>
        <c:ser>
          <c:idx val="1"/>
          <c:order val="1"/>
          <c:tx>
            <c:strRef>
              <c:f>'Success Rate Data'!$A$17</c:f>
              <c:strCache>
                <c:ptCount val="1"/>
                <c:pt idx="0">
                  <c:v>NSF-National</c:v>
                </c:pt>
              </c:strCache>
            </c:strRef>
          </c:tx>
          <c:spPr>
            <a:solidFill>
              <a:srgbClr val="92D050"/>
            </a:solidFill>
          </c:spPr>
          <c:dLbls>
            <c:txPr>
              <a:bodyPr/>
              <a:lstStyle/>
              <a:p>
                <a:pPr>
                  <a:defRPr sz="950" b="1">
                    <a:solidFill>
                      <a:schemeClr val="bg1"/>
                    </a:solidFill>
                  </a:defRPr>
                </a:pPr>
                <a:endParaRPr lang="en-US"/>
              </a:p>
            </c:txPr>
            <c:dLblPos val="inEnd"/>
            <c:showVal val="1"/>
          </c:dLbls>
          <c:cat>
            <c:numRef>
              <c:f>'Success Rate Data'!$B$1:$J$1</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'Success Rate Data'!$B$17:$J$17</c:f>
              <c:numCache>
                <c:formatCode>0%</c:formatCode>
                <c:ptCount val="9"/>
                <c:pt idx="0">
                  <c:v>0.24000000000000005</c:v>
                </c:pt>
                <c:pt idx="1">
                  <c:v>0.23</c:v>
                </c:pt>
                <c:pt idx="2">
                  <c:v>0.25</c:v>
                </c:pt>
                <c:pt idx="3">
                  <c:v>0.26</c:v>
                </c:pt>
                <c:pt idx="4">
                  <c:v>0.25</c:v>
                </c:pt>
                <c:pt idx="5">
                  <c:v>0.32000000000000012</c:v>
                </c:pt>
                <c:pt idx="6">
                  <c:v>0.23</c:v>
                </c:pt>
                <c:pt idx="7">
                  <c:v>0.24000000000000005</c:v>
                </c:pt>
                <c:pt idx="8">
                  <c:v>0.24000000000000005</c:v>
                </c:pt>
              </c:numCache>
            </c:numRef>
          </c:val>
        </c:ser>
        <c:gapWidth val="225"/>
        <c:axId val="94311168"/>
        <c:axId val="94231552"/>
      </c:barChart>
      <c:catAx>
        <c:axId val="94228480"/>
        <c:scaling>
          <c:orientation val="minMax"/>
        </c:scaling>
        <c:axPos val="b"/>
        <c:numFmt formatCode="General" sourceLinked="1"/>
        <c:tickLblPos val="nextTo"/>
        <c:txPr>
          <a:bodyPr/>
          <a:lstStyle/>
          <a:p>
            <a:pPr>
              <a:defRPr b="1"/>
            </a:pPr>
            <a:endParaRPr lang="en-US"/>
          </a:p>
        </c:txPr>
        <c:crossAx val="94230016"/>
        <c:crosses val="autoZero"/>
        <c:auto val="1"/>
        <c:lblAlgn val="ctr"/>
        <c:lblOffset val="100"/>
      </c:catAx>
      <c:valAx>
        <c:axId val="94230016"/>
        <c:scaling>
          <c:orientation val="minMax"/>
        </c:scaling>
        <c:axPos val="l"/>
        <c:majorGridlines/>
        <c:numFmt formatCode="0%" sourceLinked="1"/>
        <c:tickLblPos val="nextTo"/>
        <c:txPr>
          <a:bodyPr/>
          <a:lstStyle/>
          <a:p>
            <a:pPr>
              <a:defRPr b="1"/>
            </a:pPr>
            <a:endParaRPr lang="en-US"/>
          </a:p>
        </c:txPr>
        <c:crossAx val="94228480"/>
        <c:crosses val="autoZero"/>
        <c:crossBetween val="between"/>
      </c:valAx>
      <c:valAx>
        <c:axId val="94231552"/>
        <c:scaling>
          <c:orientation val="minMax"/>
          <c:max val="0.5"/>
        </c:scaling>
        <c:axPos val="r"/>
        <c:numFmt formatCode="0%" sourceLinked="1"/>
        <c:tickLblPos val="nextTo"/>
        <c:txPr>
          <a:bodyPr/>
          <a:lstStyle/>
          <a:p>
            <a:pPr>
              <a:defRPr b="1"/>
            </a:pPr>
            <a:endParaRPr lang="en-US"/>
          </a:p>
        </c:txPr>
        <c:crossAx val="94311168"/>
        <c:crosses val="max"/>
        <c:crossBetween val="between"/>
      </c:valAx>
      <c:catAx>
        <c:axId val="94311168"/>
        <c:scaling>
          <c:orientation val="minMax"/>
        </c:scaling>
        <c:delete val="1"/>
        <c:axPos val="b"/>
        <c:numFmt formatCode="General" sourceLinked="1"/>
        <c:tickLblPos val="none"/>
        <c:crossAx val="94231552"/>
        <c:crosses val="autoZero"/>
        <c:auto val="1"/>
        <c:lblAlgn val="ctr"/>
        <c:lblOffset val="100"/>
      </c:catAx>
      <c:spPr>
        <a:gradFill flip="none" rotWithShape="1">
          <a:gsLst>
            <a:gs pos="100000">
              <a:srgbClr val="B8CF8B">
                <a:alpha val="20000"/>
              </a:srgbClr>
            </a:gs>
            <a:gs pos="0">
              <a:srgbClr val="9CB86E"/>
            </a:gs>
            <a:gs pos="100000">
              <a:srgbClr val="156B13"/>
            </a:gs>
          </a:gsLst>
          <a:lin ang="5400000" scaled="0"/>
          <a:tileRect/>
        </a:gradFill>
      </c:spPr>
    </c:plotArea>
    <c:legend>
      <c:legendPos val="b"/>
      <c:layout>
        <c:manualLayout>
          <c:xMode val="edge"/>
          <c:yMode val="edge"/>
          <c:x val="0.35735633746988676"/>
          <c:y val="0.94731657176326856"/>
          <c:w val="0.28371477545645785"/>
          <c:h val="3.6477215816975044E-2"/>
        </c:manualLayout>
      </c:layout>
      <c:txPr>
        <a:bodyPr/>
        <a:lstStyle/>
        <a:p>
          <a:pPr>
            <a:defRPr sz="1100" b="1"/>
          </a:pPr>
          <a:endParaRPr lang="en-US"/>
        </a:p>
      </c:txPr>
    </c:legend>
    <c:plotVisOnly val="1"/>
    <c:dispBlanksAs val="gap"/>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0.89206</cdr:x>
      <cdr:y>0.90399</cdr:y>
    </cdr:from>
    <cdr:to>
      <cdr:x>0.9652</cdr:x>
      <cdr:y>0.94767</cdr:y>
    </cdr:to>
    <cdr:sp macro="" textlink="">
      <cdr:nvSpPr>
        <cdr:cNvPr id="74763" name="Text Box 11"/>
        <cdr:cNvSpPr txBox="1">
          <a:spLocks xmlns:a="http://schemas.openxmlformats.org/drawingml/2006/main" noChangeArrowheads="1"/>
        </cdr:cNvSpPr>
      </cdr:nvSpPr>
      <cdr:spPr bwMode="auto">
        <a:xfrm xmlns:a="http://schemas.openxmlformats.org/drawingml/2006/main">
          <a:off x="8029575" y="6087649"/>
          <a:ext cx="658273" cy="294101"/>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vert="horz" wrap="square" lIns="27432" tIns="22860" rIns="0" bIns="0" anchor="b" upright="1"/>
        <a:lstStyle xmlns:a="http://schemas.openxmlformats.org/drawingml/2006/main"/>
        <a:p xmlns:a="http://schemas.openxmlformats.org/drawingml/2006/main">
          <a:pPr algn="l" rtl="0">
            <a:defRPr sz="1000"/>
          </a:pPr>
          <a:r>
            <a:rPr lang="en-US" sz="1000" b="1" i="0" u="none" strike="noStrike" baseline="0">
              <a:solidFill>
                <a:srgbClr val="000000"/>
              </a:solidFill>
              <a:latin typeface="Arial"/>
              <a:cs typeface="Arial"/>
            </a:rPr>
            <a:t>Chart 1</a:t>
          </a:r>
        </a:p>
      </cdr:txBody>
    </cdr:sp>
  </cdr:relSizeAnchor>
</c:userShapes>
</file>

<file path=ppt/drawings/drawing2.xml><?xml version="1.0" encoding="utf-8"?>
<c:userShapes xmlns:c="http://schemas.openxmlformats.org/drawingml/2006/chart">
  <cdr:relSizeAnchor xmlns:cdr="http://schemas.openxmlformats.org/drawingml/2006/chartDrawing">
    <cdr:from>
      <cdr:x>0.1645</cdr:x>
      <cdr:y>0.18475</cdr:y>
    </cdr:from>
    <cdr:to>
      <cdr:x>0.3765</cdr:x>
      <cdr:y>0.2525</cdr:y>
    </cdr:to>
    <cdr:sp macro="" textlink="">
      <cdr:nvSpPr>
        <cdr:cNvPr id="363521" name="Text Box 1"/>
        <cdr:cNvSpPr txBox="1">
          <a:spLocks xmlns:a="http://schemas.openxmlformats.org/drawingml/2006/main" noChangeArrowheads="1"/>
        </cdr:cNvSpPr>
      </cdr:nvSpPr>
      <cdr:spPr bwMode="auto">
        <a:xfrm xmlns:a="http://schemas.openxmlformats.org/drawingml/2006/main">
          <a:off x="1486953" y="1247658"/>
          <a:ext cx="1916315" cy="457531"/>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7432" rIns="27432" bIns="0" anchor="t" upright="1"/>
        <a:lstStyle xmlns:a="http://schemas.openxmlformats.org/drawingml/2006/main"/>
        <a:p xmlns:a="http://schemas.openxmlformats.org/drawingml/2006/main">
          <a:pPr algn="ctr" rtl="0">
            <a:defRPr sz="1000"/>
          </a:pPr>
          <a:r>
            <a:rPr lang="en-US" sz="1100" b="1" i="0" u="none" strike="noStrike" baseline="0">
              <a:solidFill>
                <a:srgbClr val="000000"/>
              </a:solidFill>
              <a:latin typeface="Arial"/>
              <a:cs typeface="Arial"/>
            </a:rPr>
            <a:t>Total Federal Funding:</a:t>
          </a:r>
        </a:p>
        <a:p xmlns:a="http://schemas.openxmlformats.org/drawingml/2006/main">
          <a:pPr algn="ctr" rtl="0">
            <a:defRPr sz="1000"/>
          </a:pPr>
          <a:r>
            <a:rPr lang="en-US" sz="1100" b="1" i="0" u="sng" strike="noStrike" baseline="0">
              <a:solidFill>
                <a:srgbClr val="000000"/>
              </a:solidFill>
              <a:latin typeface="Arial"/>
              <a:cs typeface="Arial"/>
            </a:rPr>
            <a:t>$282,940,666</a:t>
          </a:r>
        </a:p>
      </cdr:txBody>
    </cdr:sp>
  </cdr:relSizeAnchor>
  <cdr:relSizeAnchor xmlns:cdr="http://schemas.openxmlformats.org/drawingml/2006/chartDrawing">
    <cdr:from>
      <cdr:x>0.6775</cdr:x>
      <cdr:y>0.18375</cdr:y>
    </cdr:from>
    <cdr:to>
      <cdr:x>0.8905</cdr:x>
      <cdr:y>0.25175</cdr:y>
    </cdr:to>
    <cdr:sp macro="" textlink="">
      <cdr:nvSpPr>
        <cdr:cNvPr id="363522" name="Text Box 2"/>
        <cdr:cNvSpPr txBox="1">
          <a:spLocks xmlns:a="http://schemas.openxmlformats.org/drawingml/2006/main" noChangeArrowheads="1"/>
        </cdr:cNvSpPr>
      </cdr:nvSpPr>
      <cdr:spPr bwMode="auto">
        <a:xfrm xmlns:a="http://schemas.openxmlformats.org/drawingml/2006/main">
          <a:off x="6124075" y="1240905"/>
          <a:ext cx="1925355" cy="459219"/>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7432" rIns="27432" bIns="0" anchor="t" upright="1"/>
        <a:lstStyle xmlns:a="http://schemas.openxmlformats.org/drawingml/2006/main"/>
        <a:p xmlns:a="http://schemas.openxmlformats.org/drawingml/2006/main">
          <a:pPr algn="ctr" rtl="0">
            <a:defRPr sz="1000"/>
          </a:pPr>
          <a:r>
            <a:rPr lang="en-US" sz="1100" b="1" i="0" u="none" strike="noStrike" baseline="0">
              <a:solidFill>
                <a:srgbClr val="000000"/>
              </a:solidFill>
              <a:latin typeface="Arial"/>
              <a:cs typeface="Arial"/>
            </a:rPr>
            <a:t>Total DOD Funding:</a:t>
          </a:r>
        </a:p>
        <a:p xmlns:a="http://schemas.openxmlformats.org/drawingml/2006/main">
          <a:pPr algn="ctr" rtl="0">
            <a:defRPr sz="1000"/>
          </a:pPr>
          <a:r>
            <a:rPr lang="en-US" sz="1100" b="1" i="0" u="sng" strike="noStrike" baseline="0">
              <a:solidFill>
                <a:srgbClr val="000000"/>
              </a:solidFill>
              <a:latin typeface="Arial"/>
              <a:cs typeface="Arial"/>
            </a:rPr>
            <a:t>$18,495,969</a:t>
          </a:r>
        </a:p>
      </cdr:txBody>
    </cdr:sp>
  </cdr:relSizeAnchor>
  <cdr:relSizeAnchor xmlns:cdr="http://schemas.openxmlformats.org/drawingml/2006/chartDrawing">
    <cdr:from>
      <cdr:x>0.87513</cdr:x>
      <cdr:y>0.89533</cdr:y>
    </cdr:from>
    <cdr:to>
      <cdr:x>1</cdr:x>
      <cdr:y>0.94059</cdr:y>
    </cdr:to>
    <cdr:sp macro="" textlink="">
      <cdr:nvSpPr>
        <cdr:cNvPr id="363524" name="Text Box 4"/>
        <cdr:cNvSpPr txBox="1">
          <a:spLocks xmlns:a="http://schemas.openxmlformats.org/drawingml/2006/main" noChangeArrowheads="1"/>
        </cdr:cNvSpPr>
      </cdr:nvSpPr>
      <cdr:spPr bwMode="auto">
        <a:xfrm xmlns:a="http://schemas.openxmlformats.org/drawingml/2006/main">
          <a:off x="7877175" y="6029327"/>
          <a:ext cx="1123950" cy="304798"/>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vert="horz" wrap="square" lIns="27432" tIns="22860" rIns="0" bIns="0" anchor="b" upright="1"/>
        <a:lstStyle xmlns:a="http://schemas.openxmlformats.org/drawingml/2006/main"/>
        <a:p xmlns:a="http://schemas.openxmlformats.org/drawingml/2006/main">
          <a:pPr algn="l" rtl="0">
            <a:defRPr sz="1000"/>
          </a:pPr>
          <a:r>
            <a:rPr lang="en-US" sz="1000" b="1" i="0" u="none" strike="noStrike" baseline="0">
              <a:solidFill>
                <a:srgbClr val="000000"/>
              </a:solidFill>
              <a:latin typeface="Arial"/>
              <a:cs typeface="Arial"/>
            </a:rPr>
            <a:t>Chart 4</a:t>
          </a:r>
        </a:p>
      </cdr:txBody>
    </cdr:sp>
  </cdr:relSizeAnchor>
</c:userShapes>
</file>

<file path=ppt/drawings/drawing3.xml><?xml version="1.0" encoding="utf-8"?>
<c:userShapes xmlns:c="http://schemas.openxmlformats.org/drawingml/2006/chart">
  <cdr:relSizeAnchor xmlns:cdr="http://schemas.openxmlformats.org/drawingml/2006/chartDrawing">
    <cdr:from>
      <cdr:x>0.88571</cdr:x>
      <cdr:y>0.93069</cdr:y>
    </cdr:from>
    <cdr:to>
      <cdr:x>0.98836</cdr:x>
      <cdr:y>0.9604</cdr:y>
    </cdr:to>
    <cdr:sp macro="" textlink="">
      <cdr:nvSpPr>
        <cdr:cNvPr id="75787" name="Text Box 11"/>
        <cdr:cNvSpPr txBox="1">
          <a:spLocks xmlns:a="http://schemas.openxmlformats.org/drawingml/2006/main" noChangeArrowheads="1"/>
        </cdr:cNvSpPr>
      </cdr:nvSpPr>
      <cdr:spPr bwMode="auto">
        <a:xfrm xmlns:a="http://schemas.openxmlformats.org/drawingml/2006/main">
          <a:off x="7972425" y="6267450"/>
          <a:ext cx="923925" cy="200025"/>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vert="horz" wrap="square" lIns="27432" tIns="22860" rIns="0" bIns="0" anchor="b" upright="1"/>
        <a:lstStyle xmlns:a="http://schemas.openxmlformats.org/drawingml/2006/main"/>
        <a:p xmlns:a="http://schemas.openxmlformats.org/drawingml/2006/main">
          <a:pPr algn="l" rtl="0">
            <a:defRPr sz="1000"/>
          </a:pPr>
          <a:r>
            <a:rPr lang="en-US" sz="1000" b="1" i="0" u="none" strike="noStrike" baseline="0">
              <a:solidFill>
                <a:srgbClr val="000000"/>
              </a:solidFill>
              <a:latin typeface="Arial"/>
              <a:cs typeface="Arial"/>
            </a:rPr>
            <a:t>Chart 6</a:t>
          </a:r>
        </a:p>
      </cdr:txBody>
    </cdr:sp>
  </cdr:relSizeAnchor>
</c:userShapes>
</file>

<file path=ppt/drawings/drawing4.xml><?xml version="1.0" encoding="utf-8"?>
<c:userShapes xmlns:c="http://schemas.openxmlformats.org/drawingml/2006/chart">
  <cdr:relSizeAnchor xmlns:cdr="http://schemas.openxmlformats.org/drawingml/2006/chartDrawing">
    <cdr:from>
      <cdr:x>0.92929</cdr:x>
      <cdr:y>0.96038</cdr:y>
    </cdr:from>
    <cdr:to>
      <cdr:x>0.97887</cdr:x>
      <cdr:y>0.9841</cdr:y>
    </cdr:to>
    <cdr:sp macro="" textlink="">
      <cdr:nvSpPr>
        <cdr:cNvPr id="406532" name="Text Box 4"/>
        <cdr:cNvSpPr txBox="1">
          <a:spLocks xmlns:a="http://schemas.openxmlformats.org/drawingml/2006/main" noChangeArrowheads="1"/>
        </cdr:cNvSpPr>
      </cdr:nvSpPr>
      <cdr:spPr bwMode="auto">
        <a:xfrm xmlns:a="http://schemas.openxmlformats.org/drawingml/2006/main">
          <a:off x="8798338" y="6906479"/>
          <a:ext cx="469487" cy="170560"/>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vert="horz" wrap="none" lIns="27432" tIns="22860" rIns="0" bIns="0" anchor="b" upright="1">
          <a:spAutoFit/>
        </a:bodyPr>
        <a:lstStyle xmlns:a="http://schemas.openxmlformats.org/drawingml/2006/main"/>
        <a:p xmlns:a="http://schemas.openxmlformats.org/drawingml/2006/main">
          <a:pPr algn="l" rtl="0">
            <a:defRPr sz="1000"/>
          </a:pPr>
          <a:r>
            <a:rPr lang="en-US" sz="1000" b="1" i="0" u="none" strike="noStrike" baseline="0">
              <a:solidFill>
                <a:srgbClr val="000000"/>
              </a:solidFill>
              <a:latin typeface="Arial"/>
              <a:cs typeface="Arial"/>
            </a:rPr>
            <a:t>Chart 8</a:t>
          </a:r>
        </a:p>
      </cdr:txBody>
    </cdr:sp>
  </cdr:relSizeAnchor>
  <cdr:relSizeAnchor xmlns:cdr="http://schemas.openxmlformats.org/drawingml/2006/chartDrawing">
    <cdr:from>
      <cdr:x>0.60707</cdr:x>
      <cdr:y>0.26905</cdr:y>
    </cdr:from>
    <cdr:to>
      <cdr:x>0.66475</cdr:x>
      <cdr:y>0.29767</cdr:y>
    </cdr:to>
    <cdr:sp macro="" textlink="">
      <cdr:nvSpPr>
        <cdr:cNvPr id="6" name="TextBox 5"/>
        <cdr:cNvSpPr txBox="1"/>
      </cdr:nvSpPr>
      <cdr:spPr>
        <a:xfrm xmlns:a="http://schemas.openxmlformats.org/drawingml/2006/main">
          <a:off x="5747619" y="1934839"/>
          <a:ext cx="546105" cy="2058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800" b="1" baseline="0">
              <a:solidFill>
                <a:schemeClr val="bg1"/>
              </a:solidFill>
              <a:latin typeface="Arial" pitchFamily="34" charset="0"/>
            </a:rPr>
            <a:t>ARRA</a:t>
          </a:r>
        </a:p>
      </cdr:txBody>
    </cdr:sp>
  </cdr:relSizeAnchor>
  <cdr:relSizeAnchor xmlns:cdr="http://schemas.openxmlformats.org/drawingml/2006/chartDrawing">
    <cdr:from>
      <cdr:x>0.78008</cdr:x>
      <cdr:y>0.24703</cdr:y>
    </cdr:from>
    <cdr:to>
      <cdr:x>0.82823</cdr:x>
      <cdr:y>0.27741</cdr:y>
    </cdr:to>
    <cdr:sp macro="" textlink="">
      <cdr:nvSpPr>
        <cdr:cNvPr id="9" name="TextBox 1"/>
        <cdr:cNvSpPr txBox="1"/>
      </cdr:nvSpPr>
      <cdr:spPr>
        <a:xfrm xmlns:a="http://schemas.openxmlformats.org/drawingml/2006/main">
          <a:off x="7385708" y="1776518"/>
          <a:ext cx="455877" cy="2184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800" b="1" baseline="0">
              <a:solidFill>
                <a:schemeClr val="bg1"/>
              </a:solidFill>
              <a:latin typeface="Arial" pitchFamily="34" charset="0"/>
            </a:rPr>
            <a:t>IPAC</a:t>
          </a:r>
        </a:p>
      </cdr:txBody>
    </cdr:sp>
  </cdr:relSizeAnchor>
</c:userShapes>
</file>

<file path=ppt/drawings/drawing5.xml><?xml version="1.0" encoding="utf-8"?>
<c:userShapes xmlns:c="http://schemas.openxmlformats.org/drawingml/2006/chart">
  <cdr:relSizeAnchor xmlns:cdr="http://schemas.openxmlformats.org/drawingml/2006/chartDrawing">
    <cdr:from>
      <cdr:x>0.0727</cdr:x>
      <cdr:y>0.5337</cdr:y>
    </cdr:from>
    <cdr:to>
      <cdr:x>0.1172</cdr:x>
      <cdr:y>0.56745</cdr:y>
    </cdr:to>
    <cdr:sp macro="" textlink="">
      <cdr:nvSpPr>
        <cdr:cNvPr id="390147" name="Text Box 3"/>
        <cdr:cNvSpPr txBox="1">
          <a:spLocks xmlns:a="http://schemas.openxmlformats.org/drawingml/2006/main" noChangeArrowheads="1"/>
        </cdr:cNvSpPr>
      </cdr:nvSpPr>
      <cdr:spPr bwMode="auto">
        <a:xfrm xmlns:a="http://schemas.openxmlformats.org/drawingml/2006/main">
          <a:off x="654382" y="3594029"/>
          <a:ext cx="400550" cy="227279"/>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ysClr val="windowText" lastClr="000000"/>
              </a:solidFill>
              <a:latin typeface="Arial"/>
              <a:cs typeface="Arial"/>
            </a:rPr>
            <a:t>PMA</a:t>
          </a:r>
        </a:p>
      </cdr:txBody>
    </cdr:sp>
  </cdr:relSizeAnchor>
  <cdr:relSizeAnchor xmlns:cdr="http://schemas.openxmlformats.org/drawingml/2006/chartDrawing">
    <cdr:from>
      <cdr:x>0.0727</cdr:x>
      <cdr:y>0.68596</cdr:y>
    </cdr:from>
    <cdr:to>
      <cdr:x>0.1172</cdr:x>
      <cdr:y>0.71896</cdr:y>
    </cdr:to>
    <cdr:sp macro="" textlink="">
      <cdr:nvSpPr>
        <cdr:cNvPr id="390148" name="Text Box 4"/>
        <cdr:cNvSpPr txBox="1">
          <a:spLocks xmlns:a="http://schemas.openxmlformats.org/drawingml/2006/main" noChangeArrowheads="1"/>
        </cdr:cNvSpPr>
      </cdr:nvSpPr>
      <cdr:spPr bwMode="auto">
        <a:xfrm xmlns:a="http://schemas.openxmlformats.org/drawingml/2006/main">
          <a:off x="654382" y="4619391"/>
          <a:ext cx="400550" cy="222228"/>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ysClr val="windowText" lastClr="000000"/>
              </a:solidFill>
              <a:latin typeface="Arial"/>
              <a:cs typeface="Arial"/>
            </a:rPr>
            <a:t>EAS</a:t>
          </a:r>
        </a:p>
      </cdr:txBody>
    </cdr:sp>
  </cdr:relSizeAnchor>
  <cdr:relSizeAnchor xmlns:cdr="http://schemas.openxmlformats.org/drawingml/2006/chartDrawing">
    <cdr:from>
      <cdr:x>0.0727</cdr:x>
      <cdr:y>0.7143</cdr:y>
    </cdr:from>
    <cdr:to>
      <cdr:x>0.1172</cdr:x>
      <cdr:y>0.74655</cdr:y>
    </cdr:to>
    <cdr:sp macro="" textlink="">
      <cdr:nvSpPr>
        <cdr:cNvPr id="390149" name="Text Box 5"/>
        <cdr:cNvSpPr txBox="1">
          <a:spLocks xmlns:a="http://schemas.openxmlformats.org/drawingml/2006/main" noChangeArrowheads="1"/>
        </cdr:cNvSpPr>
      </cdr:nvSpPr>
      <cdr:spPr bwMode="auto">
        <a:xfrm xmlns:a="http://schemas.openxmlformats.org/drawingml/2006/main">
          <a:off x="654382" y="4810253"/>
          <a:ext cx="400550" cy="217177"/>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ysClr val="windowText" lastClr="000000"/>
              </a:solidFill>
              <a:latin typeface="Arial"/>
              <a:cs typeface="Arial"/>
            </a:rPr>
            <a:t>BIO</a:t>
          </a:r>
        </a:p>
      </cdr:txBody>
    </cdr:sp>
  </cdr:relSizeAnchor>
  <cdr:relSizeAnchor xmlns:cdr="http://schemas.openxmlformats.org/drawingml/2006/chartDrawing">
    <cdr:from>
      <cdr:x>0.0727</cdr:x>
      <cdr:y>0.78614</cdr:y>
    </cdr:from>
    <cdr:to>
      <cdr:x>0.1172</cdr:x>
      <cdr:y>0.81739</cdr:y>
    </cdr:to>
    <cdr:sp macro="" textlink="">
      <cdr:nvSpPr>
        <cdr:cNvPr id="390150" name="Text Box 6"/>
        <cdr:cNvSpPr txBox="1">
          <a:spLocks xmlns:a="http://schemas.openxmlformats.org/drawingml/2006/main" noChangeArrowheads="1"/>
        </cdr:cNvSpPr>
      </cdr:nvSpPr>
      <cdr:spPr bwMode="auto">
        <a:xfrm xmlns:a="http://schemas.openxmlformats.org/drawingml/2006/main">
          <a:off x="654382" y="5294000"/>
          <a:ext cx="400550" cy="210443"/>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ysClr val="windowText" lastClr="000000"/>
              </a:solidFill>
              <a:latin typeface="Arial"/>
              <a:cs typeface="Arial"/>
            </a:rPr>
            <a:t>CCE</a:t>
          </a:r>
        </a:p>
      </cdr:txBody>
    </cdr:sp>
  </cdr:relSizeAnchor>
  <cdr:relSizeAnchor xmlns:cdr="http://schemas.openxmlformats.org/drawingml/2006/chartDrawing">
    <cdr:from>
      <cdr:x>0.0727</cdr:x>
      <cdr:y>0.85856</cdr:y>
    </cdr:from>
    <cdr:to>
      <cdr:x>0.1172</cdr:x>
      <cdr:y>0.89156</cdr:y>
    </cdr:to>
    <cdr:sp macro="" textlink="">
      <cdr:nvSpPr>
        <cdr:cNvPr id="390151" name="Text Box 7"/>
        <cdr:cNvSpPr txBox="1">
          <a:spLocks xmlns:a="http://schemas.openxmlformats.org/drawingml/2006/main" noChangeArrowheads="1"/>
        </cdr:cNvSpPr>
      </cdr:nvSpPr>
      <cdr:spPr bwMode="auto">
        <a:xfrm xmlns:a="http://schemas.openxmlformats.org/drawingml/2006/main">
          <a:off x="654382" y="5781693"/>
          <a:ext cx="400550" cy="222228"/>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rgbClr val="000000"/>
              </a:solidFill>
              <a:latin typeface="Arial"/>
              <a:cs typeface="Arial"/>
            </a:rPr>
            <a:t>GPS</a:t>
          </a:r>
        </a:p>
      </cdr:txBody>
    </cdr:sp>
  </cdr:relSizeAnchor>
  <cdr:relSizeAnchor xmlns:cdr="http://schemas.openxmlformats.org/drawingml/2006/chartDrawing">
    <cdr:from>
      <cdr:x>0.0727</cdr:x>
      <cdr:y>0.9138</cdr:y>
    </cdr:from>
    <cdr:to>
      <cdr:x>0.1172</cdr:x>
      <cdr:y>0.94505</cdr:y>
    </cdr:to>
    <cdr:sp macro="" textlink="">
      <cdr:nvSpPr>
        <cdr:cNvPr id="390152" name="Text Box 8"/>
        <cdr:cNvSpPr txBox="1">
          <a:spLocks xmlns:a="http://schemas.openxmlformats.org/drawingml/2006/main" noChangeArrowheads="1"/>
        </cdr:cNvSpPr>
      </cdr:nvSpPr>
      <cdr:spPr bwMode="auto">
        <a:xfrm xmlns:a="http://schemas.openxmlformats.org/drawingml/2006/main">
          <a:off x="654382" y="6153689"/>
          <a:ext cx="400550" cy="210443"/>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50" b="1" i="0" u="none" strike="noStrike" baseline="0">
              <a:solidFill>
                <a:srgbClr val="000000"/>
              </a:solidFill>
              <a:latin typeface="Arial"/>
              <a:cs typeface="Arial"/>
            </a:rPr>
            <a:t>HSS</a:t>
          </a:r>
        </a:p>
      </cdr:txBody>
    </cdr:sp>
  </cdr:relSizeAnchor>
  <cdr:relSizeAnchor xmlns:cdr="http://schemas.openxmlformats.org/drawingml/2006/chartDrawing">
    <cdr:from>
      <cdr:x>0.92487</cdr:x>
      <cdr:y>0.94908</cdr:y>
    </cdr:from>
    <cdr:to>
      <cdr:x>1</cdr:x>
      <cdr:y>0.98727</cdr:y>
    </cdr:to>
    <cdr:sp macro="" textlink="">
      <cdr:nvSpPr>
        <cdr:cNvPr id="390154" name="Text Box 10"/>
        <cdr:cNvSpPr txBox="1">
          <a:spLocks xmlns:a="http://schemas.openxmlformats.org/drawingml/2006/main" noChangeArrowheads="1"/>
        </cdr:cNvSpPr>
      </cdr:nvSpPr>
      <cdr:spPr bwMode="auto">
        <a:xfrm xmlns:a="http://schemas.openxmlformats.org/drawingml/2006/main">
          <a:off x="8334375" y="6391275"/>
          <a:ext cx="676275" cy="257174"/>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vert="horz" wrap="square" lIns="27432" tIns="22860" rIns="0" bIns="0" anchor="b" upright="1"/>
        <a:lstStyle xmlns:a="http://schemas.openxmlformats.org/drawingml/2006/main"/>
        <a:p xmlns:a="http://schemas.openxmlformats.org/drawingml/2006/main">
          <a:pPr algn="l" rtl="0">
            <a:defRPr sz="1000"/>
          </a:pPr>
          <a:r>
            <a:rPr lang="en-US" sz="1000" b="1" i="0" u="none" strike="noStrike" baseline="0">
              <a:solidFill>
                <a:srgbClr val="000000"/>
              </a:solidFill>
              <a:latin typeface="Arial"/>
              <a:cs typeface="Arial"/>
            </a:rPr>
            <a:t>Chart 9</a:t>
          </a:r>
        </a:p>
      </cdr:txBody>
    </cdr:sp>
  </cdr:relSizeAnchor>
  <cdr:relSizeAnchor xmlns:cdr="http://schemas.openxmlformats.org/drawingml/2006/chartDrawing">
    <cdr:from>
      <cdr:x>0.82407</cdr:x>
      <cdr:y>0.49366</cdr:y>
    </cdr:from>
    <cdr:to>
      <cdr:x>0.94946</cdr:x>
      <cdr:y>0.5529</cdr:y>
    </cdr:to>
    <cdr:sp macro="" textlink="">
      <cdr:nvSpPr>
        <cdr:cNvPr id="11" name="Text Box 11"/>
        <cdr:cNvSpPr txBox="1">
          <a:spLocks xmlns:a="http://schemas.openxmlformats.org/drawingml/2006/main" noChangeArrowheads="1"/>
        </cdr:cNvSpPr>
      </cdr:nvSpPr>
      <cdr:spPr bwMode="auto">
        <a:xfrm xmlns:a="http://schemas.openxmlformats.org/drawingml/2006/main">
          <a:off x="7417575" y="3324385"/>
          <a:ext cx="1128651" cy="398933"/>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wrap="square" lIns="27432" tIns="22860" rIns="0" bIns="0" anchor="t"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l" rtl="0">
            <a:defRPr sz="1000"/>
          </a:pPr>
          <a:r>
            <a:rPr lang="en-US" sz="900" b="1" i="0" u="none" strike="noStrike" baseline="0">
              <a:solidFill>
                <a:srgbClr val="800080"/>
              </a:solidFill>
              <a:latin typeface="Arial"/>
              <a:cs typeface="Arial"/>
            </a:rPr>
            <a:t>PMA without NuSTAR, Advanced LIGO, or IPAC</a:t>
          </a:r>
        </a:p>
      </cdr:txBody>
    </cdr:sp>
  </cdr:relSizeAnchor>
  <cdr:relSizeAnchor xmlns:cdr="http://schemas.openxmlformats.org/drawingml/2006/chartDrawing">
    <cdr:from>
      <cdr:x>0.82158</cdr:x>
      <cdr:y>0.78533</cdr:y>
    </cdr:from>
    <cdr:to>
      <cdr:x>0.94622</cdr:x>
      <cdr:y>0.81253</cdr:y>
    </cdr:to>
    <cdr:sp macro="" textlink="">
      <cdr:nvSpPr>
        <cdr:cNvPr id="10" name="Text Box 11"/>
        <cdr:cNvSpPr txBox="1">
          <a:spLocks xmlns:a="http://schemas.openxmlformats.org/drawingml/2006/main" noChangeArrowheads="1"/>
        </cdr:cNvSpPr>
      </cdr:nvSpPr>
      <cdr:spPr bwMode="auto">
        <a:xfrm xmlns:a="http://schemas.openxmlformats.org/drawingml/2006/main">
          <a:off x="7395184" y="5288569"/>
          <a:ext cx="1121900" cy="183169"/>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en-US" sz="900" b="1" i="0" u="none" strike="noStrike" baseline="0">
              <a:solidFill>
                <a:srgbClr val="008080"/>
              </a:solidFill>
              <a:latin typeface="Arial"/>
              <a:cs typeface="Arial"/>
            </a:rPr>
            <a:t>CCE without JCAP</a:t>
          </a:r>
        </a:p>
      </cdr:txBody>
    </cdr:sp>
  </cdr:relSizeAnchor>
</c:userShapes>
</file>

<file path=ppt/drawings/drawing6.xml><?xml version="1.0" encoding="utf-8"?>
<c:userShapes xmlns:c="http://schemas.openxmlformats.org/drawingml/2006/chart">
  <cdr:relSizeAnchor xmlns:cdr="http://schemas.openxmlformats.org/drawingml/2006/chartDrawing">
    <cdr:from>
      <cdr:x>0.88419</cdr:x>
      <cdr:y>0.93939</cdr:y>
    </cdr:from>
    <cdr:to>
      <cdr:x>0.97463</cdr:x>
      <cdr:y>0.97658</cdr:y>
    </cdr:to>
    <cdr:sp macro="" textlink="">
      <cdr:nvSpPr>
        <cdr:cNvPr id="2" name="TextBox 1"/>
        <cdr:cNvSpPr txBox="1"/>
      </cdr:nvSpPr>
      <cdr:spPr>
        <a:xfrm xmlns:a="http://schemas.openxmlformats.org/drawingml/2006/main">
          <a:off x="7195706" y="5905500"/>
          <a:ext cx="736022" cy="2337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a:latin typeface="Arial" pitchFamily="34" charset="0"/>
              <a:cs typeface="Arial" pitchFamily="34" charset="0"/>
            </a:rPr>
            <a:t>Chart 12</a:t>
          </a:r>
        </a:p>
      </cdr:txBody>
    </cdr:sp>
  </cdr:relSizeAnchor>
</c:userShapes>
</file>

<file path=ppt/drawings/drawing7.xml><?xml version="1.0" encoding="utf-8"?>
<c:userShapes xmlns:c="http://schemas.openxmlformats.org/drawingml/2006/chart">
  <cdr:relSizeAnchor xmlns:cdr="http://schemas.openxmlformats.org/drawingml/2006/chartDrawing">
    <cdr:from>
      <cdr:x>0.43422</cdr:x>
      <cdr:y>0.03364</cdr:y>
    </cdr:from>
    <cdr:to>
      <cdr:x>0.60654</cdr:x>
      <cdr:y>0.08038</cdr:y>
    </cdr:to>
    <cdr:sp macro="" textlink="">
      <cdr:nvSpPr>
        <cdr:cNvPr id="2" name="TextBox 1"/>
        <cdr:cNvSpPr txBox="1"/>
      </cdr:nvSpPr>
      <cdr:spPr>
        <a:xfrm xmlns:a="http://schemas.openxmlformats.org/drawingml/2006/main">
          <a:off x="3748685" y="210916"/>
          <a:ext cx="1487658" cy="2930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a:t>NIH</a:t>
          </a:r>
          <a:r>
            <a:rPr lang="en-US" sz="1600" b="1" baseline="0"/>
            <a:t> Success Rates</a:t>
          </a:r>
          <a:endParaRPr lang="en-US" sz="1600" b="1"/>
        </a:p>
      </cdr:txBody>
    </cdr:sp>
  </cdr:relSizeAnchor>
  <cdr:relSizeAnchor xmlns:cdr="http://schemas.openxmlformats.org/drawingml/2006/chartDrawing">
    <cdr:from>
      <cdr:x>0.8656</cdr:x>
      <cdr:y>0.9558</cdr:y>
    </cdr:from>
    <cdr:to>
      <cdr:x>0.97994</cdr:x>
      <cdr:y>0.98895</cdr:y>
    </cdr:to>
    <cdr:sp macro="" textlink="">
      <cdr:nvSpPr>
        <cdr:cNvPr id="3" name="TextBox 2"/>
        <cdr:cNvSpPr txBox="1"/>
      </cdr:nvSpPr>
      <cdr:spPr>
        <a:xfrm xmlns:a="http://schemas.openxmlformats.org/drawingml/2006/main">
          <a:off x="7472796" y="5992090"/>
          <a:ext cx="987136" cy="2078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Chart 13</a:t>
          </a:r>
        </a:p>
      </cdr:txBody>
    </cdr:sp>
  </cdr:relSizeAnchor>
</c:userShapes>
</file>

<file path=ppt/drawings/drawing8.xml><?xml version="1.0" encoding="utf-8"?>
<c:userShapes xmlns:c="http://schemas.openxmlformats.org/drawingml/2006/chart">
  <cdr:relSizeAnchor xmlns:cdr="http://schemas.openxmlformats.org/drawingml/2006/chartDrawing">
    <cdr:from>
      <cdr:x>0.38909</cdr:x>
      <cdr:y>0.03917</cdr:y>
    </cdr:from>
    <cdr:to>
      <cdr:x>0.56141</cdr:x>
      <cdr:y>0.08591</cdr:y>
    </cdr:to>
    <cdr:sp macro="" textlink="">
      <cdr:nvSpPr>
        <cdr:cNvPr id="2" name="TextBox 1"/>
        <cdr:cNvSpPr txBox="1"/>
      </cdr:nvSpPr>
      <cdr:spPr>
        <a:xfrm xmlns:a="http://schemas.openxmlformats.org/drawingml/2006/main">
          <a:off x="3359026" y="245552"/>
          <a:ext cx="1487658" cy="2930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a:t>NSF</a:t>
          </a:r>
          <a:r>
            <a:rPr lang="en-US" sz="1600" b="1" baseline="0"/>
            <a:t> Success Rates</a:t>
          </a:r>
          <a:endParaRPr lang="en-US" sz="1600" b="1"/>
        </a:p>
      </cdr:txBody>
    </cdr:sp>
  </cdr:relSizeAnchor>
  <cdr:relSizeAnchor xmlns:cdr="http://schemas.openxmlformats.org/drawingml/2006/chartDrawing">
    <cdr:from>
      <cdr:x>0.83852</cdr:x>
      <cdr:y>0.95166</cdr:y>
    </cdr:from>
    <cdr:to>
      <cdr:x>1</cdr:x>
      <cdr:y>0.99862</cdr:y>
    </cdr:to>
    <cdr:sp macro="" textlink="">
      <cdr:nvSpPr>
        <cdr:cNvPr id="3" name="TextBox 2"/>
        <cdr:cNvSpPr txBox="1"/>
      </cdr:nvSpPr>
      <cdr:spPr>
        <a:xfrm xmlns:a="http://schemas.openxmlformats.org/drawingml/2006/main">
          <a:off x="7360227" y="5966114"/>
          <a:ext cx="1394114" cy="2944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a:t>Chart 14</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200"/>
            </a:lvl1pPr>
          </a:lstStyle>
          <a:p>
            <a:fld id="{72E2E100-CDB2-4DDB-BA01-6757EE2D4C5A}" type="datetimeFigureOut">
              <a:rPr lang="en-US" smtClean="0"/>
              <a:pPr/>
              <a:t>2/12/2014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200"/>
            </a:lvl1pPr>
          </a:lstStyle>
          <a:p>
            <a:fld id="{50E7B281-55F0-4887-AC8B-0B2F6ADD09A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200"/>
            </a:lvl1pPr>
          </a:lstStyle>
          <a:p>
            <a:fld id="{36FA7ED8-C5C6-4D04-A1D3-F82E51E6B3F6}" type="datetimeFigureOut">
              <a:rPr lang="en-US" smtClean="0"/>
              <a:pPr/>
              <a:t>2/12/2014</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ECC7324B-F5F2-4B1F-AB67-87805373427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p>
          <a:p>
            <a:endParaRPr lang="en-US" dirty="0"/>
          </a:p>
          <a:p>
            <a:r>
              <a:rPr lang="en-US" dirty="0" smtClean="0"/>
              <a:t>We are here today to discuss  visibility to late travel reports</a:t>
            </a:r>
            <a:endParaRPr lang="en-US" dirty="0"/>
          </a:p>
        </p:txBody>
      </p:sp>
      <p:sp>
        <p:nvSpPr>
          <p:cNvPr id="4" name="Slide Number Placeholder 3"/>
          <p:cNvSpPr>
            <a:spLocks noGrp="1"/>
          </p:cNvSpPr>
          <p:nvPr>
            <p:ph type="sldNum" sz="quarter" idx="10"/>
          </p:nvPr>
        </p:nvSpPr>
        <p:spPr/>
        <p:txBody>
          <a:bodyPr/>
          <a:lstStyle/>
          <a:p>
            <a:fld id="{7A489D5A-71E8-4983-97E4-858E191AAAA9}"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 not submitted a trip report you will receive a 30 day notice.</a:t>
            </a:r>
          </a:p>
          <a:p>
            <a:r>
              <a:rPr lang="en-US" dirty="0" smtClean="0"/>
              <a:t>This notice in reality is not sent until 45 days.</a:t>
            </a:r>
          </a:p>
          <a:p>
            <a:endParaRPr lang="en-US" dirty="0"/>
          </a:p>
          <a:p>
            <a:r>
              <a:rPr lang="en-US" dirty="0" smtClean="0"/>
              <a:t>If you have not submitted a report you will receive a notice after 60 days</a:t>
            </a:r>
          </a:p>
          <a:p>
            <a:r>
              <a:rPr lang="en-US" dirty="0" smtClean="0"/>
              <a:t>from the trip end date.</a:t>
            </a:r>
            <a:endParaRPr lang="en-US" dirty="0"/>
          </a:p>
        </p:txBody>
      </p:sp>
      <p:sp>
        <p:nvSpPr>
          <p:cNvPr id="4" name="Slide Number Placeholder 3"/>
          <p:cNvSpPr>
            <a:spLocks noGrp="1"/>
          </p:cNvSpPr>
          <p:nvPr>
            <p:ph type="sldNum" sz="quarter" idx="10"/>
          </p:nvPr>
        </p:nvSpPr>
        <p:spPr/>
        <p:txBody>
          <a:bodyPr/>
          <a:lstStyle/>
          <a:p>
            <a:fld id="{7A489D5A-71E8-4983-97E4-858E191AAAA9}"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489D5A-71E8-4983-97E4-858E191AAAA9}" type="slidenum">
              <a:rPr lang="en-US" smtClean="0"/>
              <a:pPr/>
              <a:t>23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489D5A-71E8-4983-97E4-858E191AAAA9}" type="slidenum">
              <a:rPr lang="en-US" smtClean="0"/>
              <a:pPr/>
              <a:t>25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C96D69-DC4B-434E-85BD-FCD26D9C4CD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C96D69-DC4B-434E-85BD-FCD26D9C4C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C96D69-DC4B-434E-85BD-FCD26D9C4CD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94C96D69-DC4B-434E-85BD-FCD26D9C4CD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C96D69-DC4B-434E-85BD-FCD26D9C4CD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92995CA-F329-483E-A1BD-9E89A9EEC558}" type="datetimeFigureOut">
              <a:rPr lang="en-US" smtClean="0"/>
              <a:pPr/>
              <a:t>2/12/2014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C96D69-DC4B-434E-85BD-FCD26D9C4CD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C96D69-DC4B-434E-85BD-FCD26D9C4CD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94C96D69-DC4B-434E-85BD-FCD26D9C4C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C96D69-DC4B-434E-85BD-FCD26D9C4C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C96D69-DC4B-434E-85BD-FCD26D9C4CD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92995CA-F329-483E-A1BD-9E89A9EEC558}" type="datetimeFigureOut">
              <a:rPr lang="en-US" smtClean="0"/>
              <a:pPr/>
              <a:t>2/12/2014</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C96D69-DC4B-434E-85BD-FCD26D9C4CD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92995CA-F329-483E-A1BD-9E89A9EEC558}" type="datetimeFigureOut">
              <a:rPr lang="en-US" smtClean="0"/>
              <a:pPr/>
              <a:t>2/12/2014</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92995CA-F329-483E-A1BD-9E89A9EEC558}" type="datetimeFigureOut">
              <a:rPr lang="en-US" smtClean="0"/>
              <a:pPr/>
              <a:t>2/12/2014</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C96D69-DC4B-434E-85BD-FCD26D9C4CD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techmarthelp@caltech.edu" TargetMode="External"/><Relationship Id="rId2" Type="http://schemas.openxmlformats.org/officeDocument/2006/relationships/hyperlink" Target="https://procurement.caltech.edu/departments/purchasinghome/techmarthome"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finance.caltech.edu/documents/173-caltech_business_expense_guidelines_rev_01-04-13.pdf" TargetMode="External"/><Relationship Id="rId2" Type="http://schemas.openxmlformats.org/officeDocument/2006/relationships/hyperlink" Target="http://researchadministration.caltech.edu/documents/568-postdoc_benefits_policy_statement_final_7-18-13_.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iams.ext.jpl.ne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researchadministration.caltech.edu/osr/IAMS"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Mary.Gibson@caltech.edu" TargetMode="External"/><Relationship Id="rId2" Type="http://schemas.openxmlformats.org/officeDocument/2006/relationships/hyperlink" Target="http://jplit.jpl.nasa.gov/" TargetMode="External"/><Relationship Id="rId1" Type="http://schemas.openxmlformats.org/officeDocument/2006/relationships/slideLayout" Target="../slideLayouts/slideLayout2.xml"/><Relationship Id="rId4" Type="http://schemas.openxmlformats.org/officeDocument/2006/relationships/hyperlink" Target="mailto:Adilia.Koch@caltech.edu" TargetMode="Externa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Titlepage1.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a:xfrm>
            <a:off x="1371600" y="4114800"/>
            <a:ext cx="6400800" cy="1752600"/>
          </a:xfrm>
        </p:spPr>
        <p:txBody>
          <a:bodyPr rtlCol="0">
            <a:normAutofit/>
          </a:bodyPr>
          <a:lstStyle/>
          <a:p>
            <a:pPr fontAlgn="auto">
              <a:spcAft>
                <a:spcPts val="0"/>
              </a:spcAft>
              <a:buFont typeface="Arial" pitchFamily="34" charset="0"/>
              <a:buNone/>
              <a:defRPr/>
            </a:pPr>
            <a:r>
              <a:rPr lang="en-US" dirty="0" smtClean="0"/>
              <a:t>February 12, 2014</a:t>
            </a:r>
          </a:p>
        </p:txBody>
      </p:sp>
      <p:sp>
        <p:nvSpPr>
          <p:cNvPr id="2051" name="Title 1"/>
          <p:cNvSpPr>
            <a:spLocks noGrp="1"/>
          </p:cNvSpPr>
          <p:nvPr>
            <p:ph type="ctrTitle"/>
          </p:nvPr>
        </p:nvSpPr>
        <p:spPr>
          <a:xfrm>
            <a:off x="381000" y="2590800"/>
            <a:ext cx="8458200" cy="1470025"/>
          </a:xfrm>
        </p:spPr>
        <p:txBody>
          <a:bodyPr>
            <a:normAutofit/>
          </a:bodyPr>
          <a:lstStyle/>
          <a:p>
            <a:r>
              <a:rPr lang="en-US" sz="4000" dirty="0" smtClean="0">
                <a:latin typeface="Albertus Extra Bold" pitchFamily="34" charset="0"/>
              </a:rPr>
              <a:t>Research Administration Forum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1219200"/>
          <a:ext cx="6934200" cy="4343400"/>
        </p:xfrm>
        <a:graphic>
          <a:graphicData uri="http://schemas.openxmlformats.org/drawingml/2006/table">
            <a:tbl>
              <a:tblPr/>
              <a:tblGrid>
                <a:gridCol w="3619102"/>
                <a:gridCol w="1013349"/>
                <a:gridCol w="1172589"/>
                <a:gridCol w="1129160"/>
              </a:tblGrid>
              <a:tr h="685800">
                <a:tc>
                  <a:txBody>
                    <a:bodyPr/>
                    <a:lstStyle/>
                    <a:p>
                      <a:pPr algn="l" fontAlgn="b"/>
                      <a:r>
                        <a:rPr lang="en-US" sz="1000" b="1" i="0" u="none" strike="noStrike" dirty="0" smtClean="0">
                          <a:latin typeface="Arial"/>
                        </a:rPr>
                        <a:t>FY2013</a:t>
                      </a:r>
                      <a:endParaRPr lang="en-US" sz="1000" b="1" i="0" u="none" strike="noStrike" dirty="0">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No. of Proposals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Average Dollars Requested/Year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Total Dollars Requested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Biology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108,194,349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317,134,439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Chemistry &amp; Chemical Engineering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58,719,957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153,074,692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Engineering &amp; Applied Science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83,749,162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267,522,885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Geological &amp; Planetary Sciences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14,150,844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34,596,637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Humanities &amp; Social Sciences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13,715,862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60,988,185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Physics, Math &amp; Astronomy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48,644,872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142,654,809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r>
                        <a:rPr lang="en-US" sz="1000" b="1" i="0" u="none" strike="noStrike">
                          <a:latin typeface="Arial"/>
                        </a:rPr>
                        <a:t>Other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10,333,333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35,000,000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fontAlgn="b"/>
                      <a:endParaRPr lang="en-US" sz="1000" b="1"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000" b="0" i="0" u="none" strike="noStrike">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r" fontAlgn="b"/>
                      <a:r>
                        <a:rPr lang="en-US" sz="1000" b="1" i="0" u="none" strike="noStrike">
                          <a:latin typeface="Arial"/>
                        </a:rPr>
                        <a:t>Totals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1,146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1" i="0" u="none" strike="noStrike">
                          <a:latin typeface="Arial"/>
                        </a:rPr>
                        <a:t>$337,508,379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1" i="0" u="none" strike="noStrike" dirty="0">
                          <a:latin typeface="Arial"/>
                        </a:rPr>
                        <a:t>$1,010,971,647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381000" y="457200"/>
          <a:ext cx="8222822" cy="58084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55443" y="294409"/>
          <a:ext cx="8431357" cy="610639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55443" y="294409"/>
          <a:ext cx="8507557" cy="603019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505200"/>
            <a:ext cx="7239000" cy="2362200"/>
          </a:xfrm>
        </p:spPr>
        <p:txBody>
          <a:bodyPr>
            <a:noAutofit/>
          </a:bodyPr>
          <a:lstStyle/>
          <a:p>
            <a:r>
              <a:rPr lang="en-US" sz="2800" dirty="0" smtClean="0"/>
              <a:t>Tina Lowenthal </a:t>
            </a:r>
            <a:r>
              <a:rPr lang="en-US" sz="2400" dirty="0" smtClean="0"/>
              <a:t/>
            </a:r>
            <a:br>
              <a:rPr lang="en-US" sz="2400" dirty="0" smtClean="0"/>
            </a:br>
            <a:r>
              <a:rPr lang="en-US" sz="2000" dirty="0" smtClean="0"/>
              <a:t>Director of Procurement Services</a:t>
            </a:r>
          </a:p>
          <a:p>
            <a:r>
              <a:rPr lang="en-US" sz="2800" dirty="0" smtClean="0"/>
              <a:t>Peggy Burke </a:t>
            </a:r>
            <a:r>
              <a:rPr lang="en-US" sz="2400" dirty="0" smtClean="0"/>
              <a:t/>
            </a:r>
            <a:br>
              <a:rPr lang="en-US" sz="2400" dirty="0" smtClean="0"/>
            </a:br>
            <a:r>
              <a:rPr lang="en-US" sz="2000" dirty="0" smtClean="0"/>
              <a:t>Travel Administrator</a:t>
            </a:r>
            <a:endParaRPr lang="en-US" sz="2000" dirty="0"/>
          </a:p>
        </p:txBody>
      </p:sp>
      <p:sp>
        <p:nvSpPr>
          <p:cNvPr id="2" name="Title 1"/>
          <p:cNvSpPr>
            <a:spLocks noGrp="1"/>
          </p:cNvSpPr>
          <p:nvPr>
            <p:ph type="ctrTitle"/>
          </p:nvPr>
        </p:nvSpPr>
        <p:spPr>
          <a:xfrm>
            <a:off x="685800" y="609600"/>
            <a:ext cx="7772400" cy="1524000"/>
          </a:xfrm>
        </p:spPr>
        <p:txBody>
          <a:bodyPr>
            <a:normAutofit fontScale="90000"/>
          </a:bodyPr>
          <a:lstStyle/>
          <a:p>
            <a:r>
              <a:rPr lang="en-US" dirty="0" smtClean="0"/>
              <a:t>Procurement Services</a:t>
            </a:r>
            <a:br>
              <a:rPr lang="en-US" dirty="0" smtClean="0"/>
            </a:br>
            <a:r>
              <a:rPr lang="en-US" sz="3600" dirty="0" smtClean="0"/>
              <a:t>2014 Announcements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Announcements</a:t>
            </a:r>
            <a:endParaRPr lang="en-US" dirty="0"/>
          </a:p>
        </p:txBody>
      </p:sp>
      <p:sp>
        <p:nvSpPr>
          <p:cNvPr id="3" name="Content Placeholder 2"/>
          <p:cNvSpPr>
            <a:spLocks noGrp="1"/>
          </p:cNvSpPr>
          <p:nvPr>
            <p:ph sz="quarter" idx="1"/>
          </p:nvPr>
        </p:nvSpPr>
        <p:spPr>
          <a:xfrm>
            <a:off x="838200" y="2057400"/>
            <a:ext cx="7967472" cy="4041648"/>
          </a:xfrm>
        </p:spPr>
        <p:txBody>
          <a:bodyPr/>
          <a:lstStyle/>
          <a:p>
            <a:r>
              <a:rPr lang="en-US" dirty="0" smtClean="0"/>
              <a:t>Catering Services</a:t>
            </a:r>
          </a:p>
          <a:p>
            <a:r>
              <a:rPr lang="en-US" dirty="0" smtClean="0"/>
              <a:t>TechMart Upgrade</a:t>
            </a:r>
          </a:p>
          <a:p>
            <a:r>
              <a:rPr lang="en-US" dirty="0" smtClean="0"/>
              <a:t>NASA Restrictions on Orders to China</a:t>
            </a:r>
          </a:p>
          <a:p>
            <a:r>
              <a:rPr lang="en-US" dirty="0" smtClean="0"/>
              <a:t>Travel</a:t>
            </a:r>
          </a:p>
          <a:p>
            <a:pPr lvl="1"/>
            <a:r>
              <a:rPr lang="en-US" dirty="0" smtClean="0"/>
              <a:t>Past Due Travel Reports</a:t>
            </a:r>
          </a:p>
          <a:p>
            <a:pPr lvl="1"/>
            <a:r>
              <a:rPr lang="en-US" dirty="0" smtClean="0"/>
              <a:t>Hotel Agreements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Catering Services</a:t>
            </a:r>
            <a:endParaRPr lang="en-US" dirty="0"/>
          </a:p>
        </p:txBody>
      </p:sp>
      <p:sp>
        <p:nvSpPr>
          <p:cNvPr id="3" name="Content Placeholder 2"/>
          <p:cNvSpPr>
            <a:spLocks noGrp="1"/>
          </p:cNvSpPr>
          <p:nvPr>
            <p:ph sz="quarter" idx="1"/>
          </p:nvPr>
        </p:nvSpPr>
        <p:spPr>
          <a:xfrm>
            <a:off x="301752" y="1828800"/>
            <a:ext cx="8503920" cy="4270248"/>
          </a:xfrm>
        </p:spPr>
        <p:txBody>
          <a:bodyPr>
            <a:normAutofit/>
          </a:bodyPr>
          <a:lstStyle/>
          <a:p>
            <a:r>
              <a:rPr lang="en-US" dirty="0" smtClean="0"/>
              <a:t>DOE Audit</a:t>
            </a:r>
          </a:p>
          <a:p>
            <a:pPr lvl="1"/>
            <a:r>
              <a:rPr lang="en-US" dirty="0" smtClean="0"/>
              <a:t>Reasonableness and Allowability of Conferences, Meals, and Refreshments</a:t>
            </a:r>
          </a:p>
          <a:p>
            <a:pPr lvl="1"/>
            <a:r>
              <a:rPr lang="en-US" dirty="0" smtClean="0"/>
              <a:t>Some </a:t>
            </a:r>
            <a:r>
              <a:rPr lang="en-US" dirty="0"/>
              <a:t>c</a:t>
            </a:r>
            <a:r>
              <a:rPr lang="en-US" dirty="0" smtClean="0"/>
              <a:t>osts were determined unreasonable and an opportunity to reduce cost was presented</a:t>
            </a:r>
          </a:p>
          <a:p>
            <a:pPr lvl="1"/>
            <a:r>
              <a:rPr lang="en-US" dirty="0" smtClean="0"/>
              <a:t>Questioned costs returned to the DOE</a:t>
            </a:r>
          </a:p>
          <a:p>
            <a:r>
              <a:rPr lang="en-US" dirty="0" smtClean="0"/>
              <a:t>Issue</a:t>
            </a:r>
          </a:p>
          <a:p>
            <a:pPr lvl="1"/>
            <a:r>
              <a:rPr lang="en-US" dirty="0" smtClean="0"/>
              <a:t>Catering Services are processed via a Payment Request</a:t>
            </a:r>
          </a:p>
          <a:p>
            <a:pPr lvl="1"/>
            <a:r>
              <a:rPr lang="en-US" dirty="0" smtClean="0"/>
              <a:t>No determination of price reasonableness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Catering Services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Solution</a:t>
            </a:r>
          </a:p>
          <a:p>
            <a:pPr lvl="1"/>
            <a:r>
              <a:rPr lang="en-US" dirty="0" smtClean="0"/>
              <a:t>Modify Payment Request Policy…</a:t>
            </a:r>
            <a:r>
              <a:rPr lang="en-US" i="1" dirty="0" smtClean="0"/>
              <a:t>slightly</a:t>
            </a:r>
          </a:p>
          <a:p>
            <a:pPr lvl="1"/>
            <a:r>
              <a:rPr lang="en-US" dirty="0"/>
              <a:t>Catering </a:t>
            </a:r>
            <a:r>
              <a:rPr lang="en-US" dirty="0" smtClean="0"/>
              <a:t>Services</a:t>
            </a:r>
          </a:p>
          <a:p>
            <a:pPr lvl="2"/>
            <a:r>
              <a:rPr lang="en-US" dirty="0"/>
              <a:t>P</a:t>
            </a:r>
            <a:r>
              <a:rPr lang="en-US" dirty="0" smtClean="0"/>
              <a:t>aid </a:t>
            </a:r>
            <a:r>
              <a:rPr lang="en-US" dirty="0"/>
              <a:t>for by federally funded </a:t>
            </a:r>
            <a:r>
              <a:rPr lang="en-US" dirty="0" smtClean="0"/>
              <a:t>account, regardless </a:t>
            </a:r>
            <a:r>
              <a:rPr lang="en-US" dirty="0"/>
              <a:t>of dollar amount, </a:t>
            </a:r>
            <a:r>
              <a:rPr lang="en-US" dirty="0" smtClean="0"/>
              <a:t>must be processed via a </a:t>
            </a:r>
            <a:r>
              <a:rPr lang="en-US" u="sng" dirty="0" smtClean="0"/>
              <a:t>Purchase Requisition</a:t>
            </a:r>
          </a:p>
          <a:p>
            <a:pPr lvl="2"/>
            <a:r>
              <a:rPr lang="en-US" dirty="0" smtClean="0"/>
              <a:t>Transactions (including P-Card) exceeding $10,000 require competition/multiple bids</a:t>
            </a:r>
          </a:p>
          <a:p>
            <a:pPr lvl="2"/>
            <a:r>
              <a:rPr lang="en-US" dirty="0" smtClean="0"/>
              <a:t>Non-federally funded transaction are processed as usual</a:t>
            </a:r>
          </a:p>
          <a:p>
            <a:pPr lvl="2">
              <a:buNone/>
            </a:pPr>
            <a:endParaRPr lang="en-US" dirty="0" smtClean="0"/>
          </a:p>
          <a:p>
            <a:r>
              <a:rPr lang="en-US" dirty="0" smtClean="0"/>
              <a:t>New Policy (effective January 2014)</a:t>
            </a:r>
          </a:p>
          <a:p>
            <a:pPr marL="401638" indent="0">
              <a:buNone/>
            </a:pPr>
            <a:r>
              <a:rPr lang="en-US" sz="2800" i="1" dirty="0"/>
              <a:t>Catering Services: Payment to a company or an individual providing food, drink and food service. Typically at social events and in a professional capacity. </a:t>
            </a:r>
            <a:r>
              <a:rPr lang="en-US" sz="2800" i="1" u="sng" dirty="0"/>
              <a:t>Not applicable to federally funded projects. A Purchase Order is required for federally funded projects</a:t>
            </a:r>
            <a:r>
              <a:rPr lang="en-US" sz="2800" i="1" dirty="0"/>
              <a:t>.</a:t>
            </a:r>
            <a:r>
              <a:rPr lang="en-US" sz="2800" i="1"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TechMart Upgrade</a:t>
            </a:r>
            <a:endParaRPr lang="en-US" dirty="0"/>
          </a:p>
        </p:txBody>
      </p:sp>
      <p:sp>
        <p:nvSpPr>
          <p:cNvPr id="3" name="Content Placeholder 2"/>
          <p:cNvSpPr>
            <a:spLocks noGrp="1"/>
          </p:cNvSpPr>
          <p:nvPr>
            <p:ph sz="quarter" idx="1"/>
          </p:nvPr>
        </p:nvSpPr>
        <p:spPr/>
        <p:txBody>
          <a:bodyPr>
            <a:normAutofit/>
          </a:bodyPr>
          <a:lstStyle/>
          <a:p>
            <a:r>
              <a:rPr lang="en-US" dirty="0" smtClean="0"/>
              <a:t>New User Interface: Classic to Phoenix</a:t>
            </a:r>
          </a:p>
          <a:p>
            <a:r>
              <a:rPr lang="en-US" dirty="0" smtClean="0"/>
              <a:t>Effective March 30, 2014</a:t>
            </a:r>
          </a:p>
          <a:p>
            <a:r>
              <a:rPr lang="en-US" dirty="0" smtClean="0"/>
              <a:t>Final Preview Session: Tuesday, March 4</a:t>
            </a:r>
            <a:r>
              <a:rPr lang="en-US" baseline="30000" dirty="0" smtClean="0"/>
              <a:t>th</a:t>
            </a:r>
          </a:p>
          <a:p>
            <a:r>
              <a:rPr lang="en-US" dirty="0" smtClean="0"/>
              <a:t>Online Resources: </a:t>
            </a:r>
            <a:r>
              <a:rPr lang="en-US" dirty="0" smtClean="0">
                <a:hlinkClick r:id="rId2"/>
              </a:rPr>
              <a:t>https://procurement.caltech.edu/departments/purchasinghome/techmarthome</a:t>
            </a:r>
            <a:endParaRPr lang="en-US" dirty="0" smtClean="0"/>
          </a:p>
          <a:p>
            <a:r>
              <a:rPr lang="en-US" dirty="0" smtClean="0"/>
              <a:t>Email: </a:t>
            </a:r>
            <a:r>
              <a:rPr lang="en-US" dirty="0" smtClean="0">
                <a:hlinkClick r:id="rId3"/>
              </a:rPr>
              <a:t>techmarthelp@caltech.edu</a:t>
            </a:r>
            <a:endParaRPr lang="en-US" dirty="0" smtClean="0"/>
          </a:p>
          <a:p>
            <a:endParaRPr lang="en-US" dirty="0" smtClean="0"/>
          </a:p>
          <a:p>
            <a:pPr algn="ctr">
              <a:buNone/>
            </a:pPr>
            <a:endParaRPr lang="en-US" dirty="0"/>
          </a:p>
        </p:txBody>
      </p:sp>
      <p:pic>
        <p:nvPicPr>
          <p:cNvPr id="4" name="Picture 3" descr="TECHMART LOGO 2014 GRAY.jpg"/>
          <p:cNvPicPr>
            <a:picLocks noChangeAspect="1"/>
          </p:cNvPicPr>
          <p:nvPr/>
        </p:nvPicPr>
        <p:blipFill>
          <a:blip r:embed="rId4" cstate="print"/>
          <a:stretch>
            <a:fillRect/>
          </a:stretch>
        </p:blipFill>
        <p:spPr>
          <a:xfrm>
            <a:off x="3276600" y="5791200"/>
            <a:ext cx="2667000" cy="578463"/>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NASA Restrictions on </a:t>
            </a:r>
            <a:br>
              <a:rPr lang="en-US" dirty="0" smtClean="0"/>
            </a:br>
            <a:r>
              <a:rPr lang="en-US" dirty="0" smtClean="0"/>
              <a:t>Orders to China</a:t>
            </a:r>
            <a:endParaRPr lang="en-US" dirty="0"/>
          </a:p>
        </p:txBody>
      </p:sp>
      <p:sp>
        <p:nvSpPr>
          <p:cNvPr id="3" name="Content Placeholder 2"/>
          <p:cNvSpPr>
            <a:spLocks noGrp="1"/>
          </p:cNvSpPr>
          <p:nvPr>
            <p:ph sz="quarter" idx="1"/>
          </p:nvPr>
        </p:nvSpPr>
        <p:spPr>
          <a:xfrm>
            <a:off x="301752" y="1981200"/>
            <a:ext cx="8503920" cy="4117848"/>
          </a:xfrm>
        </p:spPr>
        <p:txBody>
          <a:bodyPr>
            <a:normAutofit/>
          </a:bodyPr>
          <a:lstStyle/>
          <a:p>
            <a:pPr marL="0" indent="0" algn="ctr">
              <a:buNone/>
            </a:pPr>
            <a:r>
              <a:rPr lang="en-US" dirty="0" smtClean="0"/>
              <a:t>Caltech is restricted from using NASA funding “to enter into or fund any grant or cooperative agreement of any kind to participate, collaborate, coordinate bilaterally in any way with China or any Chinese-owned company, at the prime recipient level or at any subrecipient level, whether the bilateral involvement is funded or performed under a no-exchange of funds arrangement.” (GIC 12-01)</a:t>
            </a:r>
            <a:endParaRPr lang="en-US" dirty="0"/>
          </a:p>
        </p:txBody>
      </p:sp>
      <p:pic>
        <p:nvPicPr>
          <p:cNvPr id="4" name="Picture 2" descr="C:\Documents and Settings\MMarquez\Local Settings\Temporary Internet Files\Content.IE5\E772W0AG\dglxasset[1].jpg"/>
          <p:cNvPicPr>
            <a:picLocks noChangeAspect="1" noChangeArrowheads="1"/>
          </p:cNvPicPr>
          <p:nvPr/>
        </p:nvPicPr>
        <p:blipFill>
          <a:blip r:embed="rId2" cstate="print"/>
          <a:srcRect/>
          <a:stretch>
            <a:fillRect/>
          </a:stretch>
        </p:blipFill>
        <p:spPr bwMode="auto">
          <a:xfrm rot="776481">
            <a:off x="7109483" y="547085"/>
            <a:ext cx="1604210" cy="1066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a:xfrm>
            <a:off x="1295400" y="2438400"/>
            <a:ext cx="6477000" cy="2743200"/>
          </a:xfrm>
        </p:spPr>
        <p:txBody>
          <a:bodyPr/>
          <a:lstStyle/>
          <a:p>
            <a:r>
              <a:rPr lang="en-US" dirty="0" smtClean="0"/>
              <a:t>FY2013 Annual Report</a:t>
            </a:r>
          </a:p>
          <a:p>
            <a:r>
              <a:rPr lang="en-US" dirty="0" smtClean="0"/>
              <a:t>Procurement Services Announcements</a:t>
            </a:r>
          </a:p>
          <a:p>
            <a:r>
              <a:rPr lang="en-US" dirty="0" smtClean="0"/>
              <a:t>Project Accounting Updates</a:t>
            </a:r>
          </a:p>
          <a:p>
            <a:r>
              <a:rPr lang="en-US" dirty="0" smtClean="0"/>
              <a:t>New Uniform Guidance from OMB</a:t>
            </a:r>
          </a:p>
          <a:p>
            <a:r>
              <a:rPr lang="en-US" dirty="0" smtClean="0"/>
              <a:t>IAMS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NASA Restrictions on </a:t>
            </a:r>
            <a:br>
              <a:rPr lang="en-US" dirty="0" smtClean="0"/>
            </a:br>
            <a:r>
              <a:rPr lang="en-US" dirty="0" smtClean="0"/>
              <a:t>Orders to China</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endParaRPr lang="en-US" dirty="0" smtClean="0"/>
          </a:p>
          <a:p>
            <a:pPr marL="0" indent="0"/>
            <a:endParaRPr lang="en-US" dirty="0" smtClean="0"/>
          </a:p>
          <a:p>
            <a:pPr marL="0" indent="0"/>
            <a:endParaRPr lang="en-US" dirty="0" smtClean="0"/>
          </a:p>
        </p:txBody>
      </p:sp>
      <p:pic>
        <p:nvPicPr>
          <p:cNvPr id="1026" name="Picture 2" descr="C:\Documents and Settings\MMarquez\Local Settings\Temporary Internet Files\Content.IE5\E772W0AG\dglxasset[1].jpg"/>
          <p:cNvPicPr>
            <a:picLocks noChangeAspect="1" noChangeArrowheads="1"/>
          </p:cNvPicPr>
          <p:nvPr/>
        </p:nvPicPr>
        <p:blipFill>
          <a:blip r:embed="rId2" cstate="print"/>
          <a:srcRect/>
          <a:stretch>
            <a:fillRect/>
          </a:stretch>
        </p:blipFill>
        <p:spPr bwMode="auto">
          <a:xfrm rot="776481">
            <a:off x="7109483" y="547085"/>
            <a:ext cx="1604210" cy="1066800"/>
          </a:xfrm>
          <a:prstGeom prst="rect">
            <a:avLst/>
          </a:prstGeom>
          <a:noFill/>
        </p:spPr>
      </p:pic>
      <p:graphicFrame>
        <p:nvGraphicFramePr>
          <p:cNvPr id="5" name="Table 4"/>
          <p:cNvGraphicFramePr>
            <a:graphicFrameLocks noGrp="1"/>
          </p:cNvGraphicFramePr>
          <p:nvPr/>
        </p:nvGraphicFramePr>
        <p:xfrm>
          <a:off x="609600" y="1752600"/>
          <a:ext cx="7924800" cy="4422441"/>
        </p:xfrm>
        <a:graphic>
          <a:graphicData uri="http://schemas.openxmlformats.org/drawingml/2006/table">
            <a:tbl>
              <a:tblPr firstRow="1" bandRow="1">
                <a:tableStyleId>{073A0DAA-6AF3-43AB-8588-CEC1D06C72B9}</a:tableStyleId>
              </a:tblPr>
              <a:tblGrid>
                <a:gridCol w="2819400"/>
                <a:gridCol w="5105400"/>
              </a:tblGrid>
              <a:tr h="436887">
                <a:tc>
                  <a:txBody>
                    <a:bodyPr/>
                    <a:lstStyle/>
                    <a:p>
                      <a:r>
                        <a:rPr lang="en-US" dirty="0" smtClean="0"/>
                        <a:t>Group</a:t>
                      </a:r>
                      <a:endParaRPr lang="en-US" dirty="0"/>
                    </a:p>
                  </a:txBody>
                  <a:tcPr>
                    <a:solidFill>
                      <a:schemeClr val="tx1">
                        <a:lumMod val="75000"/>
                        <a:lumOff val="25000"/>
                      </a:schemeClr>
                    </a:solidFill>
                  </a:tcPr>
                </a:tc>
                <a:tc>
                  <a:txBody>
                    <a:bodyPr/>
                    <a:lstStyle/>
                    <a:p>
                      <a:r>
                        <a:rPr lang="en-US" dirty="0" smtClean="0"/>
                        <a:t>Responsibility</a:t>
                      </a:r>
                      <a:endParaRPr lang="en-US" dirty="0"/>
                    </a:p>
                  </a:txBody>
                  <a:tcPr>
                    <a:solidFill>
                      <a:schemeClr val="tx1">
                        <a:lumMod val="75000"/>
                        <a:lumOff val="25000"/>
                      </a:schemeClr>
                    </a:solidFill>
                  </a:tcPr>
                </a:tc>
              </a:tr>
              <a:tr h="629911">
                <a:tc>
                  <a:txBody>
                    <a:bodyPr/>
                    <a:lstStyle/>
                    <a:p>
                      <a:r>
                        <a:rPr lang="en-US" dirty="0" smtClean="0"/>
                        <a:t>End-users</a:t>
                      </a:r>
                      <a:endParaRPr lang="en-US" dirty="0"/>
                    </a:p>
                  </a:txBody>
                  <a:tcPr/>
                </a:tc>
                <a:tc>
                  <a:txBody>
                    <a:bodyPr/>
                    <a:lstStyle/>
                    <a:p>
                      <a:r>
                        <a:rPr lang="en-US" dirty="0" smtClean="0"/>
                        <a:t>Understand the restriction on Chinese Suppliers/Nationals.</a:t>
                      </a:r>
                      <a:endParaRPr lang="en-US" dirty="0"/>
                    </a:p>
                  </a:txBody>
                  <a:tcPr/>
                </a:tc>
              </a:tr>
              <a:tr h="1400431">
                <a:tc>
                  <a:txBody>
                    <a:bodyPr/>
                    <a:lstStyle/>
                    <a:p>
                      <a:r>
                        <a:rPr lang="en-US" dirty="0" smtClean="0"/>
                        <a:t>SOS and Purchasing Buyers </a:t>
                      </a:r>
                      <a:endParaRPr lang="en-US" dirty="0"/>
                    </a:p>
                  </a:txBody>
                  <a:tcPr/>
                </a:tc>
                <a:tc>
                  <a:txBody>
                    <a:bodyPr/>
                    <a:lstStyle/>
                    <a:p>
                      <a:pPr marL="119063" indent="-119063">
                        <a:buFont typeface="Arial" pitchFamily="34" charset="0"/>
                        <a:buChar char="•"/>
                      </a:pPr>
                      <a:r>
                        <a:rPr lang="en-US" dirty="0" smtClean="0"/>
                        <a:t>Review orders for 1) NASA funding source and 2) Chinese Supplier </a:t>
                      </a:r>
                    </a:p>
                    <a:p>
                      <a:pPr marL="119063" indent="-119063">
                        <a:buFont typeface="Arial" pitchFamily="34" charset="0"/>
                        <a:buChar char="•"/>
                      </a:pPr>
                      <a:r>
                        <a:rPr lang="en-US" dirty="0" smtClean="0"/>
                        <a:t>Place order on hold</a:t>
                      </a:r>
                      <a:r>
                        <a:rPr lang="en-US" baseline="0" dirty="0" smtClean="0"/>
                        <a:t> if 1) and 2) are true</a:t>
                      </a:r>
                      <a:endParaRPr lang="en-US" dirty="0" smtClean="0"/>
                    </a:p>
                    <a:p>
                      <a:pPr marL="119063" indent="-119063">
                        <a:buFont typeface="Arial" pitchFamily="34" charset="0"/>
                        <a:buChar char="•"/>
                      </a:pPr>
                      <a:r>
                        <a:rPr lang="en-US" dirty="0" smtClean="0"/>
                        <a:t>Report to Export Compliance</a:t>
                      </a:r>
                      <a:endParaRPr lang="en-US" dirty="0"/>
                    </a:p>
                  </a:txBody>
                  <a:tcPr/>
                </a:tc>
              </a:tr>
              <a:tr h="754078">
                <a:tc>
                  <a:txBody>
                    <a:bodyPr/>
                    <a:lstStyle/>
                    <a:p>
                      <a:r>
                        <a:rPr lang="en-US" smtClean="0"/>
                        <a:t>Contracting</a:t>
                      </a:r>
                      <a:r>
                        <a:rPr lang="en-US" baseline="0" smtClean="0"/>
                        <a:t> Officers</a:t>
                      </a:r>
                      <a:endParaRPr lang="en-US" dirty="0"/>
                    </a:p>
                  </a:txBody>
                  <a:tcPr/>
                </a:tc>
                <a:tc>
                  <a:txBody>
                    <a:bodyPr/>
                    <a:lstStyle/>
                    <a:p>
                      <a:r>
                        <a:rPr lang="en-US" dirty="0" smtClean="0"/>
                        <a:t>Include applicable provision in Subawards that</a:t>
                      </a:r>
                      <a:r>
                        <a:rPr lang="en-US" baseline="0" dirty="0" smtClean="0"/>
                        <a:t> are subject to 14 CFR § </a:t>
                      </a:r>
                      <a:r>
                        <a:rPr lang="en-US" sz="1800" kern="1200" dirty="0" smtClean="0"/>
                        <a:t>1260, 1273, &amp; 1274</a:t>
                      </a:r>
                      <a:endParaRPr lang="en-US" sz="1800" kern="1200" dirty="0" smtClean="0">
                        <a:solidFill>
                          <a:schemeClr val="dk1"/>
                        </a:solidFill>
                        <a:latin typeface="+mn-lt"/>
                        <a:ea typeface="+mn-ea"/>
                        <a:cs typeface="+mn-cs"/>
                      </a:endParaRPr>
                    </a:p>
                  </a:txBody>
                  <a:tcPr/>
                </a:tc>
              </a:tr>
              <a:tr h="754078">
                <a:tc>
                  <a:txBody>
                    <a:bodyPr/>
                    <a:lstStyle/>
                    <a:p>
                      <a:r>
                        <a:rPr lang="en-US" dirty="0" smtClean="0"/>
                        <a:t>Supplier Management</a:t>
                      </a:r>
                      <a:endParaRPr lang="en-US" dirty="0"/>
                    </a:p>
                  </a:txBody>
                  <a:tcPr/>
                </a:tc>
                <a:tc>
                  <a:txBody>
                    <a:bodyPr/>
                    <a:lstStyle/>
                    <a:p>
                      <a:r>
                        <a:rPr lang="en-US" dirty="0" smtClean="0"/>
                        <a:t>Flag Chinese Suppliers in Oracle/TechMart with the Chinese</a:t>
                      </a:r>
                      <a:r>
                        <a:rPr lang="en-US" baseline="0" dirty="0" smtClean="0"/>
                        <a:t> flag</a:t>
                      </a:r>
                      <a:endParaRPr lang="en-US" dirty="0"/>
                    </a:p>
                  </a:txBody>
                  <a:tcPr/>
                </a:tc>
              </a:tr>
              <a:tr h="436887">
                <a:tc>
                  <a:txBody>
                    <a:bodyPr/>
                    <a:lstStyle/>
                    <a:p>
                      <a:pPr marL="0" indent="0"/>
                      <a:r>
                        <a:rPr lang="en-US" dirty="0" smtClean="0"/>
                        <a:t>Export Compliance</a:t>
                      </a:r>
                    </a:p>
                  </a:txBody>
                  <a:tcPr/>
                </a:tc>
                <a:tc>
                  <a:txBody>
                    <a:bodyPr/>
                    <a:lstStyle/>
                    <a:p>
                      <a:r>
                        <a:rPr lang="en-US" dirty="0" smtClean="0"/>
                        <a:t>Review orders</a:t>
                      </a:r>
                      <a:r>
                        <a:rPr lang="en-US" baseline="0" dirty="0" smtClean="0"/>
                        <a:t> and provide further instruction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Due Travel Reports</a:t>
            </a:r>
            <a:endParaRPr lang="en-US" dirty="0"/>
          </a:p>
        </p:txBody>
      </p:sp>
      <p:pic>
        <p:nvPicPr>
          <p:cNvPr id="4" name="Content Placeholder 3" descr="paper build up.jpeg"/>
          <p:cNvPicPr>
            <a:picLocks noGrp="1" noChangeAspect="1"/>
          </p:cNvPicPr>
          <p:nvPr>
            <p:ph sz="quarter" idx="1"/>
          </p:nvPr>
        </p:nvPicPr>
        <p:blipFill>
          <a:blip r:embed="rId3" cstate="print"/>
          <a:srcRect/>
          <a:stretch>
            <a:fillRect/>
          </a:stretch>
        </p:blipFill>
        <p:spPr>
          <a:xfrm>
            <a:off x="2438400" y="1981200"/>
            <a:ext cx="4191000" cy="3048000"/>
          </a:xfrm>
          <a:ln w="19050">
            <a:solidFill>
              <a:schemeClr val="tx1"/>
            </a:solidFill>
          </a:ln>
        </p:spPr>
      </p:pic>
      <p:sp>
        <p:nvSpPr>
          <p:cNvPr id="5" name="Rectangle 4"/>
          <p:cNvSpPr/>
          <p:nvPr/>
        </p:nvSpPr>
        <p:spPr>
          <a:xfrm>
            <a:off x="3048000" y="5257800"/>
            <a:ext cx="3048000" cy="523220"/>
          </a:xfrm>
          <a:prstGeom prst="rect">
            <a:avLst/>
          </a:prstGeom>
        </p:spPr>
        <p:txBody>
          <a:bodyPr wrap="square">
            <a:spAutoFit/>
          </a:bodyPr>
          <a:lstStyle/>
          <a:p>
            <a:r>
              <a:rPr lang="en-US" sz="2800" dirty="0" smtClean="0"/>
              <a:t>Late Trip Reporting</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Late Notice Letters</a:t>
            </a:r>
            <a:endParaRPr lang="en-US" dirty="0"/>
          </a:p>
        </p:txBody>
      </p:sp>
      <p:sp>
        <p:nvSpPr>
          <p:cNvPr id="5" name="Content Placeholder 4"/>
          <p:cNvSpPr>
            <a:spLocks noGrp="1"/>
          </p:cNvSpPr>
          <p:nvPr>
            <p:ph sz="half" idx="1"/>
          </p:nvPr>
        </p:nvSpPr>
        <p:spPr>
          <a:xfrm>
            <a:off x="457200" y="1143000"/>
            <a:ext cx="4038600" cy="5410200"/>
          </a:xfrm>
        </p:spPr>
        <p:txBody>
          <a:bodyPr/>
          <a:lstStyle/>
          <a:p>
            <a:pPr marL="0" indent="0" algn="ctr">
              <a:buNone/>
            </a:pPr>
            <a:endParaRPr lang="en-US" dirty="0" smtClean="0"/>
          </a:p>
          <a:p>
            <a:pPr marL="0" indent="0" algn="ctr">
              <a:buNone/>
            </a:pPr>
            <a:r>
              <a:rPr lang="en-US" b="1" dirty="0" smtClean="0"/>
              <a:t>30 Days</a:t>
            </a:r>
          </a:p>
          <a:p>
            <a:pPr marL="0" indent="0" algn="ctr">
              <a:buNone/>
            </a:pPr>
            <a:r>
              <a:rPr lang="en-US" dirty="0" smtClean="0"/>
              <a:t>Friendly Reminder</a:t>
            </a:r>
          </a:p>
          <a:p>
            <a:pPr marL="0" lvl="1" indent="0" algn="ctr">
              <a:buNone/>
            </a:pPr>
            <a:r>
              <a:rPr lang="en-US" sz="2000" i="1" dirty="0" smtClean="0"/>
              <a:t>Sponsored trips should have already been submitted</a:t>
            </a:r>
          </a:p>
          <a:p>
            <a:endParaRPr lang="en-US" dirty="0" smtClean="0"/>
          </a:p>
        </p:txBody>
      </p:sp>
      <p:sp>
        <p:nvSpPr>
          <p:cNvPr id="6" name="Content Placeholder 5"/>
          <p:cNvSpPr>
            <a:spLocks noGrp="1"/>
          </p:cNvSpPr>
          <p:nvPr>
            <p:ph sz="half" idx="2"/>
          </p:nvPr>
        </p:nvSpPr>
        <p:spPr>
          <a:xfrm>
            <a:off x="4648200" y="1143000"/>
            <a:ext cx="4038600" cy="4983163"/>
          </a:xfrm>
        </p:spPr>
        <p:txBody>
          <a:bodyPr/>
          <a:lstStyle/>
          <a:p>
            <a:pPr marL="0" indent="0" algn="ctr">
              <a:buNone/>
            </a:pPr>
            <a:endParaRPr lang="en-US" dirty="0" smtClean="0"/>
          </a:p>
          <a:p>
            <a:pPr marL="0" indent="0" algn="ctr">
              <a:buNone/>
            </a:pPr>
            <a:r>
              <a:rPr lang="en-US" b="1" dirty="0" smtClean="0"/>
              <a:t>60 Days</a:t>
            </a:r>
          </a:p>
          <a:p>
            <a:pPr marL="0" indent="0" algn="ctr">
              <a:buNone/>
            </a:pPr>
            <a:r>
              <a:rPr lang="en-US" dirty="0" smtClean="0"/>
              <a:t>Last Friendly Reminder </a:t>
            </a:r>
          </a:p>
        </p:txBody>
      </p:sp>
      <p:pic>
        <p:nvPicPr>
          <p:cNvPr id="7" name="Content Placeholder 3" descr="30 DAY NOTIE IN RED.jpg"/>
          <p:cNvPicPr>
            <a:picLocks noChangeAspect="1"/>
          </p:cNvPicPr>
          <p:nvPr/>
        </p:nvPicPr>
        <p:blipFill>
          <a:blip r:embed="rId3" cstate="print"/>
          <a:srcRect l="2381"/>
          <a:stretch>
            <a:fillRect/>
          </a:stretch>
        </p:blipFill>
        <p:spPr>
          <a:xfrm>
            <a:off x="914400" y="3733800"/>
            <a:ext cx="3124200" cy="2590800"/>
          </a:xfrm>
          <a:prstGeom prst="rect">
            <a:avLst/>
          </a:prstGeom>
          <a:ln w="19050">
            <a:solidFill>
              <a:schemeClr val="tx1"/>
            </a:solidFill>
          </a:ln>
        </p:spPr>
      </p:pic>
      <p:pic>
        <p:nvPicPr>
          <p:cNvPr id="9" name="Picture 8" descr="60 RED.JPG"/>
          <p:cNvPicPr>
            <a:picLocks noChangeAspect="1"/>
          </p:cNvPicPr>
          <p:nvPr/>
        </p:nvPicPr>
        <p:blipFill>
          <a:blip r:embed="rId4" cstate="print"/>
          <a:srcRect l="2273" t="3256" r="2273" b="2764"/>
          <a:stretch>
            <a:fillRect/>
          </a:stretch>
        </p:blipFill>
        <p:spPr>
          <a:xfrm>
            <a:off x="5105400" y="3733800"/>
            <a:ext cx="3200400" cy="2590799"/>
          </a:xfrm>
          <a:prstGeom prst="rect">
            <a:avLst/>
          </a:prstGeom>
          <a:ln w="19050">
            <a:solidFill>
              <a:schemeClr val="tx1"/>
            </a:solid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Due Notices and Reports</a:t>
            </a:r>
            <a:endParaRPr lang="en-US" dirty="0"/>
          </a:p>
        </p:txBody>
      </p:sp>
      <p:sp>
        <p:nvSpPr>
          <p:cNvPr id="3" name="Content Placeholder 2"/>
          <p:cNvSpPr>
            <a:spLocks noGrp="1"/>
          </p:cNvSpPr>
          <p:nvPr>
            <p:ph sz="quarter" idx="1"/>
          </p:nvPr>
        </p:nvSpPr>
        <p:spPr>
          <a:xfrm>
            <a:off x="381000" y="1066800"/>
            <a:ext cx="8305800" cy="4876800"/>
          </a:xfrm>
        </p:spPr>
        <p:txBody>
          <a:bodyPr>
            <a:normAutofit fontScale="25000" lnSpcReduction="20000"/>
          </a:bodyPr>
          <a:lstStyle/>
          <a:p>
            <a:pPr algn="ctr">
              <a:buNone/>
            </a:pPr>
            <a:endParaRPr lang="en-US" sz="7200" b="1" dirty="0" smtClean="0"/>
          </a:p>
          <a:p>
            <a:pPr algn="ctr">
              <a:buNone/>
            </a:pPr>
            <a:endParaRPr lang="en-US" sz="7200" b="1" dirty="0" smtClean="0"/>
          </a:p>
          <a:p>
            <a:pPr algn="ctr">
              <a:buNone/>
            </a:pPr>
            <a:r>
              <a:rPr lang="en-US" sz="8000" b="1" dirty="0" smtClean="0"/>
              <a:t>Why am I copied on past due travel reports?</a:t>
            </a:r>
          </a:p>
          <a:p>
            <a:pPr algn="ctr">
              <a:buNone/>
            </a:pPr>
            <a:endParaRPr lang="en-US" sz="7200" b="1" dirty="0" smtClean="0"/>
          </a:p>
          <a:p>
            <a:pPr marL="0" indent="0" algn="ctr">
              <a:buNone/>
            </a:pPr>
            <a:r>
              <a:rPr lang="en-US" sz="7200" dirty="0" smtClean="0"/>
              <a:t>If you are the traveler or preparer and you have not submitted your report, you will receive notices at 30 and 60 days after the trip end date. Division Heads and Project Accounting are notified of all past due reports quarterly</a:t>
            </a:r>
          </a:p>
          <a:p>
            <a:pPr algn="ctr">
              <a:buNone/>
            </a:pPr>
            <a:endParaRPr lang="en-US" sz="7200" b="1" dirty="0" smtClean="0"/>
          </a:p>
          <a:p>
            <a:pPr algn="ctr">
              <a:buNone/>
            </a:pPr>
            <a:r>
              <a:rPr lang="en-US" sz="8000" b="1" dirty="0" smtClean="0"/>
              <a:t>Where can I find a listing of past due reports?</a:t>
            </a:r>
          </a:p>
          <a:p>
            <a:pPr algn="ctr">
              <a:buNone/>
            </a:pPr>
            <a:endParaRPr lang="en-US" sz="7200" b="1" dirty="0" smtClean="0"/>
          </a:p>
          <a:p>
            <a:pPr marL="0" indent="0" algn="ctr">
              <a:buNone/>
            </a:pPr>
            <a:r>
              <a:rPr lang="en-US" sz="7200" dirty="0" smtClean="0"/>
              <a:t>First check your travel log. Look at the trip end dates. If there are any that are over 30 days old you need to close those reports and send them to Travel Services</a:t>
            </a:r>
          </a:p>
          <a:p>
            <a:endParaRPr lang="en-US" sz="7200" dirty="0" smtClean="0"/>
          </a:p>
          <a:p>
            <a:pPr algn="ctr">
              <a:buNone/>
            </a:pPr>
            <a:r>
              <a:rPr lang="en-US" sz="7200" b="1" dirty="0" smtClean="0"/>
              <a:t>         </a:t>
            </a:r>
            <a:r>
              <a:rPr lang="en-US" sz="8000" b="1" dirty="0" smtClean="0"/>
              <a:t>How can I see all of the past due reports for my department/division?</a:t>
            </a:r>
          </a:p>
          <a:p>
            <a:pPr algn="ctr">
              <a:buNone/>
            </a:pPr>
            <a:endParaRPr lang="en-US" sz="7200" b="1" dirty="0" smtClean="0"/>
          </a:p>
          <a:p>
            <a:pPr marL="0" indent="0" algn="ctr">
              <a:buNone/>
            </a:pPr>
            <a:r>
              <a:rPr lang="en-US" sz="7200" dirty="0" smtClean="0"/>
              <a:t>A new report called “Campus Travel Aging Report” has been developed in Cognos that will allow users, who have access, to view past due reports for a specific department or division</a:t>
            </a:r>
          </a:p>
          <a:p>
            <a:endParaRPr lang="en-US" dirty="0"/>
          </a:p>
          <a:p>
            <a:endParaRPr lang="en-US" dirty="0" smtClean="0"/>
          </a:p>
          <a:p>
            <a:endParaRPr lang="en-US" dirty="0"/>
          </a:p>
          <a:p>
            <a:endParaRPr lang="en-US" dirty="0"/>
          </a:p>
          <a:p>
            <a:endParaRPr lang="en-US" dirty="0" smtClean="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1" y="381008"/>
          <a:ext cx="8686798" cy="5769103"/>
        </p:xfrm>
        <a:graphic>
          <a:graphicData uri="http://schemas.openxmlformats.org/drawingml/2006/table">
            <a:tbl>
              <a:tblPr/>
              <a:tblGrid>
                <a:gridCol w="1711308"/>
                <a:gridCol w="1706816"/>
                <a:gridCol w="1724782"/>
                <a:gridCol w="1765209"/>
                <a:gridCol w="1778683"/>
              </a:tblGrid>
              <a:tr h="1068587">
                <a:tc gridSpan="5">
                  <a:txBody>
                    <a:bodyPr/>
                    <a:lstStyle/>
                    <a:p>
                      <a:pPr algn="ctr" fontAlgn="b"/>
                      <a:r>
                        <a:rPr lang="en-US" sz="4400" b="0" i="0" u="none" strike="noStrike" dirty="0" smtClean="0">
                          <a:solidFill>
                            <a:srgbClr val="000000"/>
                          </a:solidFill>
                          <a:latin typeface="Calibri"/>
                        </a:rPr>
                        <a:t>Campus Travel Aging Report</a:t>
                      </a:r>
                      <a:r>
                        <a:rPr lang="en-US" sz="900" b="0" i="0" u="none" strike="noStrike" dirty="0">
                          <a:solidFill>
                            <a:srgbClr val="000000"/>
                          </a:solidFill>
                          <a:latin typeface="Calibri"/>
                        </a:rPr>
                        <a:t> </a:t>
                      </a:r>
                    </a:p>
                    <a:p>
                      <a:pPr algn="ctr" fontAlgn="b"/>
                      <a:r>
                        <a:rPr lang="en-US" sz="900" b="1" i="0" u="none" strike="noStrike" dirty="0">
                          <a:solidFill>
                            <a:srgbClr val="000000"/>
                          </a:solidFill>
                          <a:latin typeface="Calibri"/>
                        </a:rPr>
                        <a:t> </a:t>
                      </a:r>
                    </a:p>
                    <a:p>
                      <a:pPr algn="ctr" fontAlgn="b"/>
                      <a:r>
                        <a:rPr lang="en-US" sz="90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90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90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90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90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smtClean="0">
                          <a:solidFill>
                            <a:srgbClr val="000000"/>
                          </a:solidFill>
                          <a:latin typeface="Calibri"/>
                        </a:rPr>
                        <a:t>DIVISION NAME</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FIN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FIN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FIN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FIN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TRAVELER NAME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BROWN, JOE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BLACK, SAM</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SMITH, JACK</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JONES, BOB</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8716">
                <a:tc>
                  <a:txBody>
                    <a:bodyPr/>
                    <a:lstStyle/>
                    <a:p>
                      <a:pPr algn="l" fontAlgn="b"/>
                      <a:r>
                        <a:rPr lang="en-US" sz="1050" b="1" i="0" u="none" strike="noStrike" dirty="0">
                          <a:solidFill>
                            <a:srgbClr val="000000"/>
                          </a:solidFill>
                          <a:latin typeface="Calibri"/>
                        </a:rPr>
                        <a:t>DAYS OVERDUE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168</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195</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99</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240</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TRIP NUMBER</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CT123456</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CT123466</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CT129001</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CT130003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TRIP STATUS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ACTIVE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ACTIVE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ACTIVE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ACTIVE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TRAVEL LETTER STATUS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STOPPED</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TRAVEL COMMENTS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TRAVEL REC'D 12/04/13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TRIP START DATE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12-Aug-2013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24-Feb-2013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22-Oct-2013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3-Jun-2013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TRIP END DATE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16-Aug-2013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12-Feb-2013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24-Oct-2013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5-Jun-2013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 TRIP AMOUNT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 </a:t>
                      </a:r>
                      <a:r>
                        <a:rPr lang="en-US" sz="1050" b="1" i="0" u="none" strike="noStrike" dirty="0" smtClean="0">
                          <a:solidFill>
                            <a:srgbClr val="000000"/>
                          </a:solidFill>
                          <a:latin typeface="Calibri"/>
                        </a:rPr>
                        <a:t>$2,027.29 </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r>
                        <a:rPr lang="en-US" sz="1050" b="1" i="0" u="none" strike="noStrike" dirty="0" smtClean="0">
                          <a:solidFill>
                            <a:srgbClr val="000000"/>
                          </a:solidFill>
                          <a:latin typeface="Calibri"/>
                        </a:rPr>
                        <a:t>$8,217.14 </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r>
                        <a:rPr lang="en-US" sz="1050" b="1" i="0" u="none" strike="noStrike" dirty="0" smtClean="0">
                          <a:solidFill>
                            <a:srgbClr val="000000"/>
                          </a:solidFill>
                          <a:latin typeface="Calibri"/>
                        </a:rPr>
                        <a:t>$140.00 </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r>
                        <a:rPr lang="en-US" sz="1050" b="1" i="0" u="none" strike="noStrike" dirty="0" smtClean="0">
                          <a:solidFill>
                            <a:srgbClr val="000000"/>
                          </a:solidFill>
                          <a:latin typeface="Calibri"/>
                        </a:rPr>
                        <a:t>$207.84 </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PTA'S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ABC.123.1- NSF.12345</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XYZ. 789 1- DOD.221</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SMITH4421-1.2-GB.0006</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PENTAGON 7.1 DOD.123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smtClean="0">
                          <a:solidFill>
                            <a:srgbClr val="000000"/>
                          </a:solidFill>
                          <a:latin typeface="Calibri"/>
                        </a:rPr>
                        <a:t>SPONSORED?</a:t>
                      </a:r>
                      <a:endParaRPr lang="en-US" sz="1050" b="1" i="0" u="none" strike="noStrike" dirty="0">
                        <a:solidFill>
                          <a:srgbClr val="000000"/>
                        </a:solidFill>
                        <a:latin typeface="Calibri"/>
                      </a:endParaRP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YES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YES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 </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YES</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PREPARED BY</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JONES, JOHN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REED, WILMA</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WILLIS, JANE</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WHITE, CARL</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1390">
                <a:tc>
                  <a:txBody>
                    <a:bodyPr/>
                    <a:lstStyle/>
                    <a:p>
                      <a:pPr algn="l" fontAlgn="b"/>
                      <a:r>
                        <a:rPr lang="en-US" sz="1050" b="1" i="0" u="none" strike="noStrike" dirty="0">
                          <a:solidFill>
                            <a:srgbClr val="000000"/>
                          </a:solidFill>
                          <a:latin typeface="Calibri"/>
                        </a:rPr>
                        <a:t>PREPARER EMAIL</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JONES, JOHN@CALTECH.EDU</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REED, WILMA@CALTECH.EDU</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WILLIS, JANE@CALTECH.EDU</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WHITE, CARL@CALTECH.EDU</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DESTINATION</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PARIS, FR</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DUBLIN, IR</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DALLAS, TX</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CERN, SW</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30 DAY SENT</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17-Sep-2013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13-Mar-2013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25-Oct-2013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6-Jul-2013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694">
                <a:tc>
                  <a:txBody>
                    <a:bodyPr/>
                    <a:lstStyle/>
                    <a:p>
                      <a:pPr algn="l" fontAlgn="b"/>
                      <a:r>
                        <a:rPr lang="en-US" sz="1050" b="1" i="0" u="none" strike="noStrike" dirty="0">
                          <a:solidFill>
                            <a:srgbClr val="000000"/>
                          </a:solidFill>
                          <a:latin typeface="Calibri"/>
                        </a:rPr>
                        <a:t>60 DAY SENT</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alpha val="55000"/>
                      </a:schemeClr>
                    </a:solidFill>
                  </a:tcPr>
                </a:tc>
                <a:tc>
                  <a:txBody>
                    <a:bodyPr/>
                    <a:lstStyle/>
                    <a:p>
                      <a:pPr algn="l" fontAlgn="b"/>
                      <a:r>
                        <a:rPr lang="en-US" sz="1050" b="1" i="0" u="none" strike="noStrike" dirty="0">
                          <a:solidFill>
                            <a:srgbClr val="000000"/>
                          </a:solidFill>
                          <a:latin typeface="Calibri"/>
                        </a:rPr>
                        <a:t>17-Oct-2013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13-Apr-2013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25-Nov-2013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dirty="0">
                          <a:solidFill>
                            <a:srgbClr val="000000"/>
                          </a:solidFill>
                          <a:latin typeface="Calibri"/>
                        </a:rPr>
                        <a:t>6-Aug-2013</a:t>
                      </a:r>
                    </a:p>
                  </a:txBody>
                  <a:tcPr marL="9466" marR="9466" marT="9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Cognos Report</a:t>
            </a:r>
            <a:endParaRPr lang="en-US" dirty="0"/>
          </a:p>
        </p:txBody>
      </p:sp>
      <p:sp>
        <p:nvSpPr>
          <p:cNvPr id="4" name="Content Placeholder 3"/>
          <p:cNvSpPr>
            <a:spLocks noGrp="1"/>
          </p:cNvSpPr>
          <p:nvPr>
            <p:ph sz="quarter" idx="1"/>
          </p:nvPr>
        </p:nvSpPr>
        <p:spPr>
          <a:xfrm>
            <a:off x="381000" y="1600200"/>
            <a:ext cx="8534400" cy="4525963"/>
          </a:xfrm>
        </p:spPr>
        <p:txBody>
          <a:bodyPr>
            <a:normAutofit/>
          </a:bodyPr>
          <a:lstStyle/>
          <a:p>
            <a:pPr>
              <a:buNone/>
            </a:pPr>
            <a:r>
              <a:rPr lang="en-US" dirty="0" smtClean="0"/>
              <a:t>  </a:t>
            </a:r>
          </a:p>
          <a:p>
            <a:pPr algn="ctr">
              <a:buNone/>
            </a:pPr>
            <a:r>
              <a:rPr lang="en-US" sz="2400" b="1" dirty="0" smtClean="0"/>
              <a:t>Will all the past due reports appear in Cognos? </a:t>
            </a:r>
          </a:p>
          <a:p>
            <a:pPr algn="ctr">
              <a:buNone/>
            </a:pPr>
            <a:endParaRPr lang="en-US" sz="1200" b="1" dirty="0" smtClean="0"/>
          </a:p>
          <a:p>
            <a:pPr algn="ctr">
              <a:buNone/>
            </a:pPr>
            <a:r>
              <a:rPr lang="en-US" sz="2000" dirty="0" smtClean="0"/>
              <a:t>No, at this current time, it only includes trip reports that have P-Card charges </a:t>
            </a:r>
          </a:p>
          <a:p>
            <a:pPr algn="ctr">
              <a:buNone/>
            </a:pPr>
            <a:endParaRPr lang="en-US" sz="1200" b="1" dirty="0" smtClean="0"/>
          </a:p>
          <a:p>
            <a:pPr algn="ctr">
              <a:buNone/>
            </a:pPr>
            <a:r>
              <a:rPr lang="en-US" sz="2400" b="1" dirty="0" smtClean="0"/>
              <a:t>How often is the report updated?  </a:t>
            </a:r>
          </a:p>
          <a:p>
            <a:pPr algn="ctr">
              <a:buNone/>
            </a:pPr>
            <a:r>
              <a:rPr lang="en-US" sz="2000" dirty="0" smtClean="0"/>
              <a:t>Nightly </a:t>
            </a:r>
          </a:p>
          <a:p>
            <a:pPr algn="ctr">
              <a:buNone/>
            </a:pPr>
            <a:endParaRPr lang="en-US" sz="1200" dirty="0" smtClean="0"/>
          </a:p>
          <a:p>
            <a:pPr algn="ctr">
              <a:buNone/>
            </a:pPr>
            <a:r>
              <a:rPr lang="en-US" sz="2400" b="1" dirty="0" smtClean="0"/>
              <a:t>How can I get access to run the report?     </a:t>
            </a:r>
          </a:p>
          <a:p>
            <a:pPr algn="ctr">
              <a:buNone/>
            </a:pPr>
            <a:r>
              <a:rPr lang="en-US" sz="2000" dirty="0" smtClean="0"/>
              <a:t>Contact IMSS to request access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 Agreements</a:t>
            </a:r>
            <a:endParaRPr lang="en-US" dirty="0"/>
          </a:p>
        </p:txBody>
      </p:sp>
      <p:sp>
        <p:nvSpPr>
          <p:cNvPr id="3" name="Content Placeholder 2"/>
          <p:cNvSpPr>
            <a:spLocks noGrp="1"/>
          </p:cNvSpPr>
          <p:nvPr>
            <p:ph sz="quarter" idx="1"/>
          </p:nvPr>
        </p:nvSpPr>
        <p:spPr>
          <a:xfrm>
            <a:off x="301752" y="2057400"/>
            <a:ext cx="8503920" cy="4041648"/>
          </a:xfrm>
        </p:spPr>
        <p:txBody>
          <a:bodyPr>
            <a:normAutofit/>
          </a:bodyPr>
          <a:lstStyle/>
          <a:p>
            <a:r>
              <a:rPr lang="en-US" dirty="0" smtClean="0"/>
              <a:t>Must be signed by a Purchasing Agent or Contracting Officer </a:t>
            </a:r>
          </a:p>
          <a:p>
            <a:r>
              <a:rPr lang="en-US" dirty="0" smtClean="0"/>
              <a:t>Attrition Clause: fee/penalty for a portion of unused rooms</a:t>
            </a:r>
          </a:p>
          <a:p>
            <a:r>
              <a:rPr lang="en-US" dirty="0" smtClean="0"/>
              <a:t>Understand the terms</a:t>
            </a:r>
          </a:p>
          <a:p>
            <a:r>
              <a:rPr lang="en-US" dirty="0" smtClean="0"/>
              <a:t>Communicate with the hotel representative</a:t>
            </a:r>
          </a:p>
          <a:p>
            <a:endParaRPr lang="en-US" dirty="0" smtClean="0"/>
          </a:p>
          <a:p>
            <a:pPr lvl="1"/>
            <a:endParaRPr lang="en-US" dirty="0" smtClean="0"/>
          </a:p>
          <a:p>
            <a:pPr algn="ct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dex.jpeg"/>
          <p:cNvPicPr>
            <a:picLocks noChangeAspect="1"/>
          </p:cNvPicPr>
          <p:nvPr/>
        </p:nvPicPr>
        <p:blipFill>
          <a:blip r:embed="rId2" cstate="print"/>
          <a:stretch>
            <a:fillRect/>
          </a:stretch>
        </p:blipFill>
        <p:spPr>
          <a:xfrm>
            <a:off x="2209800" y="990600"/>
            <a:ext cx="4629151" cy="3886200"/>
          </a:xfrm>
          <a:prstGeom prst="rect">
            <a:avLst/>
          </a:prstGeom>
          <a:ln w="12700">
            <a:solidFill>
              <a:schemeClr val="tx1"/>
            </a:solidFill>
          </a:ln>
        </p:spPr>
      </p:pic>
      <p:sp>
        <p:nvSpPr>
          <p:cNvPr id="3" name="Rectangle 2"/>
          <p:cNvSpPr/>
          <p:nvPr/>
        </p:nvSpPr>
        <p:spPr>
          <a:xfrm>
            <a:off x="2514600" y="5334000"/>
            <a:ext cx="4876800" cy="523220"/>
          </a:xfrm>
          <a:prstGeom prst="rect">
            <a:avLst/>
          </a:prstGeom>
        </p:spPr>
        <p:txBody>
          <a:bodyPr wrap="square">
            <a:spAutoFit/>
          </a:bodyPr>
          <a:lstStyle/>
          <a:p>
            <a:r>
              <a:rPr lang="en-US" sz="2800" dirty="0" smtClean="0"/>
              <a:t>travelstaff@caltech.edu</a:t>
            </a:r>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429000"/>
            <a:ext cx="6400800" cy="1524000"/>
          </a:xfrm>
        </p:spPr>
        <p:txBody>
          <a:bodyPr/>
          <a:lstStyle/>
          <a:p>
            <a:r>
              <a:rPr lang="en-US" sz="2800" dirty="0" smtClean="0"/>
              <a:t>Urmila Bajaj</a:t>
            </a:r>
          </a:p>
          <a:p>
            <a:r>
              <a:rPr lang="en-US" sz="2000" dirty="0" smtClean="0"/>
              <a:t>Director</a:t>
            </a:r>
          </a:p>
          <a:p>
            <a:r>
              <a:rPr lang="en-US" sz="2000" dirty="0" smtClean="0"/>
              <a:t>Project Accounting</a:t>
            </a:r>
            <a:endParaRPr lang="en-US" sz="2000" dirty="0"/>
          </a:p>
        </p:txBody>
      </p:sp>
      <p:sp>
        <p:nvSpPr>
          <p:cNvPr id="4" name="Title 3"/>
          <p:cNvSpPr>
            <a:spLocks noGrp="1"/>
          </p:cNvSpPr>
          <p:nvPr>
            <p:ph type="ctrTitle"/>
          </p:nvPr>
        </p:nvSpPr>
        <p:spPr/>
        <p:txBody>
          <a:bodyPr/>
          <a:lstStyle/>
          <a:p>
            <a:r>
              <a:rPr lang="en-US" dirty="0" smtClean="0"/>
              <a:t>Project Accounting Updates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Project Accounting Updates</a:t>
            </a:r>
            <a:endParaRPr lang="en-US" dirty="0"/>
          </a:p>
        </p:txBody>
      </p:sp>
      <p:sp>
        <p:nvSpPr>
          <p:cNvPr id="5" name="Content Placeholder 4"/>
          <p:cNvSpPr>
            <a:spLocks noGrp="1"/>
          </p:cNvSpPr>
          <p:nvPr>
            <p:ph sz="quarter" idx="1"/>
          </p:nvPr>
        </p:nvSpPr>
        <p:spPr>
          <a:xfrm>
            <a:off x="301752" y="2133600"/>
            <a:ext cx="8503920" cy="4343400"/>
          </a:xfrm>
        </p:spPr>
        <p:txBody>
          <a:bodyPr>
            <a:normAutofit/>
          </a:bodyPr>
          <a:lstStyle/>
          <a:p>
            <a:r>
              <a:rPr lang="en-US" dirty="0" smtClean="0"/>
              <a:t>NIH Salary Cap for FY2014 is $181,500 (Executive Level II), increase of 1% from FY2013 cap ($179,700)</a:t>
            </a:r>
          </a:p>
          <a:p>
            <a:pPr>
              <a:buNone/>
            </a:pPr>
            <a:endParaRPr lang="en-US" dirty="0" smtClean="0"/>
          </a:p>
          <a:p>
            <a:r>
              <a:rPr lang="en-US" dirty="0" smtClean="0"/>
              <a:t>Caltech’s on-line Payroll Distribution Confirmation (PDC) system</a:t>
            </a:r>
          </a:p>
          <a:p>
            <a:pPr lvl="1"/>
            <a:r>
              <a:rPr lang="en-US" dirty="0" smtClean="0"/>
              <a:t>User Acceptance Testing (UAT) is in the final phases</a:t>
            </a:r>
          </a:p>
          <a:p>
            <a:pPr lvl="1"/>
            <a:r>
              <a:rPr lang="en-US" dirty="0" smtClean="0"/>
              <a:t>Implementation with FY2014 A (Oct 2013-Mar 2014) PDC period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352800"/>
            <a:ext cx="6400800" cy="1219200"/>
          </a:xfrm>
        </p:spPr>
        <p:txBody>
          <a:bodyPr>
            <a:normAutofit lnSpcReduction="10000"/>
          </a:bodyPr>
          <a:lstStyle/>
          <a:p>
            <a:r>
              <a:rPr lang="en-US" sz="2800" dirty="0" smtClean="0"/>
              <a:t>Dick Seligman</a:t>
            </a:r>
          </a:p>
          <a:p>
            <a:r>
              <a:rPr lang="en-US" sz="2000" dirty="0" smtClean="0"/>
              <a:t>Associate Vice President,</a:t>
            </a:r>
          </a:p>
          <a:p>
            <a:r>
              <a:rPr lang="en-US" sz="2000" dirty="0" smtClean="0"/>
              <a:t>Research Administration</a:t>
            </a:r>
            <a:endParaRPr lang="en-US" sz="2000" dirty="0"/>
          </a:p>
        </p:txBody>
      </p:sp>
      <p:sp>
        <p:nvSpPr>
          <p:cNvPr id="4" name="Title 3"/>
          <p:cNvSpPr>
            <a:spLocks noGrp="1"/>
          </p:cNvSpPr>
          <p:nvPr>
            <p:ph type="ctrTitle"/>
          </p:nvPr>
        </p:nvSpPr>
        <p:spPr/>
        <p:txBody>
          <a:bodyPr/>
          <a:lstStyle/>
          <a:p>
            <a:r>
              <a:rPr lang="en-US" dirty="0" smtClean="0"/>
              <a:t>FY2013 Annual Report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Accounting Updates</a:t>
            </a:r>
            <a:endParaRPr lang="en-US" dirty="0"/>
          </a:p>
        </p:txBody>
      </p:sp>
      <p:sp>
        <p:nvSpPr>
          <p:cNvPr id="3" name="Content Placeholder 2"/>
          <p:cNvSpPr>
            <a:spLocks noGrp="1"/>
          </p:cNvSpPr>
          <p:nvPr>
            <p:ph sz="quarter" idx="1"/>
          </p:nvPr>
        </p:nvSpPr>
        <p:spPr>
          <a:xfrm>
            <a:off x="301752" y="1752600"/>
            <a:ext cx="8503920" cy="4346448"/>
          </a:xfrm>
        </p:spPr>
        <p:txBody>
          <a:bodyPr/>
          <a:lstStyle/>
          <a:p>
            <a:r>
              <a:rPr lang="en-US" dirty="0" smtClean="0"/>
              <a:t>Reminder: following costs cannot be charged as direct costs on Federal research awards</a:t>
            </a:r>
          </a:p>
          <a:p>
            <a:pPr lvl="1"/>
            <a:r>
              <a:rPr lang="en-US" dirty="0" smtClean="0"/>
              <a:t>Benefit premiums (health, dental and group life insurances) for post doctoral fellows (Aug 1, 2013 and onwards)</a:t>
            </a:r>
          </a:p>
          <a:p>
            <a:pPr lvl="1">
              <a:buNone/>
            </a:pPr>
            <a:r>
              <a:rPr lang="en-US" sz="1900" dirty="0" smtClean="0"/>
              <a:t>Caltech Benefits for Postdoctoral Scholars policy</a:t>
            </a:r>
          </a:p>
          <a:p>
            <a:pPr lvl="1">
              <a:buNone/>
            </a:pPr>
            <a:r>
              <a:rPr lang="en-US" sz="1900" dirty="0" smtClean="0">
                <a:hlinkClick r:id="rId2"/>
              </a:rPr>
              <a:t>http://researchadministration.caltech.edu/documents/568-postdoc_benefits_policy_statement_final_7-18-13_.pdf</a:t>
            </a:r>
            <a:endParaRPr lang="en-US" dirty="0" smtClean="0"/>
          </a:p>
          <a:p>
            <a:pPr lvl="1"/>
            <a:r>
              <a:rPr lang="en-US" dirty="0" smtClean="0"/>
              <a:t>Personal memberships to professional organizations </a:t>
            </a:r>
          </a:p>
          <a:p>
            <a:pPr lvl="1">
              <a:buNone/>
            </a:pPr>
            <a:r>
              <a:rPr lang="en-US" sz="2000" dirty="0" smtClean="0"/>
              <a:t>Caltech Business Expenses Guidelines </a:t>
            </a:r>
          </a:p>
          <a:p>
            <a:pPr lvl="1">
              <a:buNone/>
            </a:pPr>
            <a:r>
              <a:rPr lang="en-US" sz="2000" dirty="0" smtClean="0">
                <a:hlinkClick r:id="rId3"/>
              </a:rPr>
              <a:t>http://finance.caltech.edu/documents/173-caltech_business_expense_guidelines_rev_01-04-13.pdf</a:t>
            </a:r>
            <a:endParaRPr lang="en-US" sz="2000"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Uniform Guidance </a:t>
            </a:r>
            <a:br>
              <a:rPr lang="en-US" dirty="0" smtClean="0"/>
            </a:br>
            <a:r>
              <a:rPr lang="en-US" dirty="0" smtClean="0"/>
              <a:t>from OMB</a:t>
            </a:r>
            <a:endParaRPr lang="en-US" dirty="0"/>
          </a:p>
        </p:txBody>
      </p:sp>
      <p:sp>
        <p:nvSpPr>
          <p:cNvPr id="3" name="Subtitle 2"/>
          <p:cNvSpPr>
            <a:spLocks noGrp="1"/>
          </p:cNvSpPr>
          <p:nvPr>
            <p:ph type="subTitle" idx="1"/>
          </p:nvPr>
        </p:nvSpPr>
        <p:spPr>
          <a:xfrm>
            <a:off x="838200" y="3352800"/>
            <a:ext cx="7620000" cy="1219200"/>
          </a:xfrm>
        </p:spPr>
        <p:txBody>
          <a:bodyPr>
            <a:normAutofit/>
          </a:bodyPr>
          <a:lstStyle/>
          <a:p>
            <a:r>
              <a:rPr lang="en-US" sz="2800" dirty="0" smtClean="0"/>
              <a:t>David Mayo</a:t>
            </a:r>
            <a:r>
              <a:rPr lang="en-US" sz="2000" dirty="0" smtClean="0"/>
              <a:t/>
            </a:r>
            <a:br>
              <a:rPr lang="en-US" sz="2000" dirty="0" smtClean="0"/>
            </a:br>
            <a:r>
              <a:rPr lang="en-US" sz="2000" dirty="0" smtClean="0"/>
              <a:t>Director</a:t>
            </a:r>
            <a:br>
              <a:rPr lang="en-US" sz="2000" dirty="0" smtClean="0"/>
            </a:br>
            <a:r>
              <a:rPr lang="en-US" sz="2000" dirty="0" smtClean="0"/>
              <a:t> Sponsored Research</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 Uniform Guidance</a:t>
            </a:r>
            <a:endParaRPr lang="en-US" dirty="0"/>
          </a:p>
        </p:txBody>
      </p:sp>
      <p:sp>
        <p:nvSpPr>
          <p:cNvPr id="3" name="Content Placeholder 2"/>
          <p:cNvSpPr>
            <a:spLocks noGrp="1"/>
          </p:cNvSpPr>
          <p:nvPr>
            <p:ph sz="quarter" idx="1"/>
          </p:nvPr>
        </p:nvSpPr>
        <p:spPr>
          <a:xfrm>
            <a:off x="301752" y="2209800"/>
            <a:ext cx="8503920" cy="3889248"/>
          </a:xfrm>
        </p:spPr>
        <p:txBody>
          <a:bodyPr/>
          <a:lstStyle/>
          <a:p>
            <a:r>
              <a:rPr lang="en-US" dirty="0" smtClean="0"/>
              <a:t>What is it? </a:t>
            </a:r>
          </a:p>
          <a:p>
            <a:pPr lvl="1"/>
            <a:r>
              <a:rPr lang="en-US" dirty="0" smtClean="0"/>
              <a:t>Codified at Title 2, Part 200 of the Code of Federal Regulations (“2 CFR 200” or “Uniform Guidance”)</a:t>
            </a:r>
          </a:p>
          <a:p>
            <a:pPr lvl="1"/>
            <a:r>
              <a:rPr lang="en-US" dirty="0" smtClean="0"/>
              <a:t>Issued: 12/26/2013</a:t>
            </a:r>
          </a:p>
          <a:p>
            <a:pPr lvl="1"/>
            <a:r>
              <a:rPr lang="en-US" dirty="0" smtClean="0"/>
              <a:t>Replaces A-21, A-110 and A-133 (as well as other circulars)</a:t>
            </a:r>
          </a:p>
          <a:p>
            <a:pPr>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Applicability</a:t>
            </a:r>
            <a:endParaRPr lang="en-US" dirty="0"/>
          </a:p>
        </p:txBody>
      </p:sp>
      <p:sp>
        <p:nvSpPr>
          <p:cNvPr id="3" name="Content Placeholder 2"/>
          <p:cNvSpPr>
            <a:spLocks noGrp="1"/>
          </p:cNvSpPr>
          <p:nvPr>
            <p:ph sz="quarter" idx="1"/>
          </p:nvPr>
        </p:nvSpPr>
        <p:spPr>
          <a:xfrm>
            <a:off x="301752" y="2057400"/>
            <a:ext cx="8503920" cy="4041648"/>
          </a:xfrm>
        </p:spPr>
        <p:txBody>
          <a:bodyPr/>
          <a:lstStyle/>
          <a:p>
            <a:r>
              <a:rPr lang="en-US" dirty="0" smtClean="0"/>
              <a:t>When does it start?</a:t>
            </a:r>
          </a:p>
          <a:p>
            <a:pPr lvl="1"/>
            <a:r>
              <a:rPr lang="en-US" dirty="0" smtClean="0"/>
              <a:t>Each federal agency must issue draft implementation no later than June 2014</a:t>
            </a:r>
          </a:p>
          <a:p>
            <a:pPr lvl="1"/>
            <a:r>
              <a:rPr lang="en-US" dirty="0" smtClean="0"/>
              <a:t>Agencies must fully implement no later than 12/26/2014</a:t>
            </a:r>
          </a:p>
          <a:p>
            <a:r>
              <a:rPr lang="en-US" dirty="0" smtClean="0"/>
              <a:t>When does it apply to Caltech?</a:t>
            </a:r>
          </a:p>
          <a:p>
            <a:pPr lvl="1"/>
            <a:r>
              <a:rPr lang="en-US" dirty="0" smtClean="0"/>
              <a:t>Only </a:t>
            </a:r>
            <a:r>
              <a:rPr lang="en-US" i="1" dirty="0" smtClean="0"/>
              <a:t>after</a:t>
            </a:r>
            <a:r>
              <a:rPr lang="en-US" dirty="0" smtClean="0"/>
              <a:t> agencies implement</a:t>
            </a:r>
          </a:p>
          <a:p>
            <a:pPr lvl="1"/>
            <a:r>
              <a:rPr lang="en-US" dirty="0" smtClean="0"/>
              <a:t>Audit requirements will apply to Caltech starting 10/1/2015</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Applicability</a:t>
            </a:r>
            <a:endParaRPr lang="en-US" dirty="0"/>
          </a:p>
        </p:txBody>
      </p:sp>
      <p:sp>
        <p:nvSpPr>
          <p:cNvPr id="3" name="Content Placeholder 2"/>
          <p:cNvSpPr>
            <a:spLocks noGrp="1"/>
          </p:cNvSpPr>
          <p:nvPr>
            <p:ph sz="quarter" idx="1"/>
          </p:nvPr>
        </p:nvSpPr>
        <p:spPr>
          <a:xfrm>
            <a:off x="301752" y="1905000"/>
            <a:ext cx="8503920" cy="4194048"/>
          </a:xfrm>
        </p:spPr>
        <p:txBody>
          <a:bodyPr/>
          <a:lstStyle/>
          <a:p>
            <a:r>
              <a:rPr lang="en-US" dirty="0" smtClean="0"/>
              <a:t>Questions that still need to be answered by OMB</a:t>
            </a:r>
          </a:p>
          <a:p>
            <a:pPr lvl="1"/>
            <a:r>
              <a:rPr lang="en-US" dirty="0" smtClean="0"/>
              <a:t>Will all agencies implement on the same date?</a:t>
            </a:r>
          </a:p>
          <a:p>
            <a:pPr lvl="1"/>
            <a:r>
              <a:rPr lang="en-US" dirty="0" smtClean="0"/>
              <a:t>Will UG apply only to new awards?</a:t>
            </a:r>
          </a:p>
          <a:p>
            <a:pPr lvl="1"/>
            <a:r>
              <a:rPr lang="en-US" dirty="0" smtClean="0"/>
              <a:t>If UG applies to existing awards, when will that occur?</a:t>
            </a:r>
          </a:p>
          <a:p>
            <a:r>
              <a:rPr lang="en-US" dirty="0" smtClean="0"/>
              <a:t>Unsubstantiated rumors</a:t>
            </a:r>
          </a:p>
          <a:p>
            <a:pPr lvl="1"/>
            <a:r>
              <a:rPr lang="en-US" dirty="0" smtClean="0"/>
              <a:t>UG will apply to all new awards issued 12/26/14 or later</a:t>
            </a:r>
          </a:p>
          <a:p>
            <a:pPr lvl="1"/>
            <a:r>
              <a:rPr lang="en-US" dirty="0" smtClean="0"/>
              <a:t>UG will apply to existing awards once a new funding increment is issued</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561498706"/>
              </p:ext>
            </p:extLst>
          </p:nvPr>
        </p:nvGraphicFramePr>
        <p:xfrm>
          <a:off x="228600" y="381000"/>
          <a:ext cx="8534399" cy="4206240"/>
        </p:xfrm>
        <a:graphic>
          <a:graphicData uri="http://schemas.openxmlformats.org/drawingml/2006/table">
            <a:tbl>
              <a:tblPr firstRow="1" firstCol="1" bandRow="1"/>
              <a:tblGrid>
                <a:gridCol w="761234"/>
                <a:gridCol w="1769065"/>
                <a:gridCol w="1501025"/>
                <a:gridCol w="1501025"/>
                <a:gridCol w="1340201"/>
                <a:gridCol w="1661849"/>
              </a:tblGrid>
              <a:tr h="180109">
                <a:tc gridSpan="2">
                  <a:txBody>
                    <a:bodyPr/>
                    <a:lstStyle/>
                    <a:p>
                      <a:pPr marL="0" marR="0">
                        <a:spcBef>
                          <a:spcPts val="0"/>
                        </a:spcBef>
                        <a:spcAft>
                          <a:spcPts val="0"/>
                        </a:spcAft>
                      </a:pPr>
                      <a:r>
                        <a:rPr lang="en-US" sz="1200" b="1" dirty="0">
                          <a:effectLst/>
                          <a:latin typeface="Times New Roman"/>
                          <a:ea typeface="Calibri"/>
                          <a:cs typeface="Times New Roman"/>
                        </a:rPr>
                        <a:t>200.101(b)(1) Applicability</a:t>
                      </a:r>
                      <a:endParaRPr lang="en-US" sz="1200" dirty="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200" b="1">
                          <a:effectLst/>
                          <a:latin typeface="Times New Roman"/>
                          <a:ea typeface="Calibri"/>
                          <a:cs typeface="Times New Roman"/>
                        </a:rPr>
                        <a:t>Procurement</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200" b="1">
                          <a:effectLst/>
                          <a:latin typeface="Times New Roman"/>
                          <a:ea typeface="Calibri"/>
                          <a:cs typeface="Times New Roman"/>
                        </a:rPr>
                        <a:t>Federal Financial Assistance</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720436">
                <a:tc>
                  <a:txBody>
                    <a:bodyPr/>
                    <a:lstStyle/>
                    <a:p>
                      <a:pPr marL="0" marR="0">
                        <a:spcBef>
                          <a:spcPts val="0"/>
                        </a:spcBef>
                        <a:spcAft>
                          <a:spcPts val="0"/>
                        </a:spcAft>
                      </a:pPr>
                      <a:r>
                        <a:rPr lang="en-US" sz="1200" b="1">
                          <a:effectLst/>
                          <a:latin typeface="Times New Roman"/>
                          <a:ea typeface="Calibri"/>
                          <a:cs typeface="Times New Roman"/>
                        </a:rPr>
                        <a:t>Section</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effectLst/>
                          <a:latin typeface="Times New Roman"/>
                          <a:ea typeface="Calibri"/>
                          <a:cs typeface="Times New Roman"/>
                        </a:rPr>
                        <a:t>Topic</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Calibri"/>
                          <a:cs typeface="Times New Roman"/>
                        </a:rPr>
                        <a:t>Cost-Reimbursement Contracts and Subcontracts</a:t>
                      </a:r>
                      <a:endParaRPr lang="en-US" sz="1200" dirty="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b="1">
                          <a:effectLst/>
                          <a:latin typeface="Times New Roman"/>
                          <a:ea typeface="Calibri"/>
                          <a:cs typeface="Times New Roman"/>
                        </a:rPr>
                        <a:t>Grants and Cooperative Agreements (except those to the right)</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b="1">
                          <a:effectLst/>
                          <a:latin typeface="Times New Roman"/>
                          <a:ea typeface="Calibri"/>
                          <a:cs typeface="Times New Roman"/>
                        </a:rPr>
                        <a:t>Agreements for Food Commodities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a:ea typeface="Calibri"/>
                          <a:cs typeface="Times New Roman"/>
                        </a:rPr>
                        <a:t>Agreements for Loans, Loan Guarantees, Interest Subsidies and Insurance</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effectLst/>
                          <a:latin typeface="Times New Roman"/>
                          <a:ea typeface="Calibri"/>
                          <a:cs typeface="Times New Roman"/>
                        </a:rPr>
                        <a:t>Subpart A</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Calibri"/>
                          <a:cs typeface="Times New Roman"/>
                        </a:rPr>
                        <a:t>Acronyms and Definitions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218">
                <a:tc>
                  <a:txBody>
                    <a:bodyPr/>
                    <a:lstStyle/>
                    <a:p>
                      <a:pPr marL="0" marR="0">
                        <a:spcBef>
                          <a:spcPts val="0"/>
                        </a:spcBef>
                        <a:spcAft>
                          <a:spcPts val="0"/>
                        </a:spcAft>
                      </a:pPr>
                      <a:r>
                        <a:rPr lang="en-US" sz="1200">
                          <a:effectLst/>
                          <a:latin typeface="Times New Roman"/>
                          <a:ea typeface="Calibri"/>
                          <a:cs typeface="Times New Roman"/>
                        </a:rPr>
                        <a:t>Subpart B</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Calibri"/>
                          <a:cs typeface="Times New Roman"/>
                        </a:rPr>
                        <a:t>General Provisions (except COI)</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effectLst/>
                          <a:latin typeface="Times New Roman"/>
                          <a:ea typeface="Calibri"/>
                          <a:cs typeface="Times New Roman"/>
                        </a:rPr>
                        <a:t>Subpart B</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Calibri"/>
                          <a:cs typeface="Times New Roman"/>
                        </a:rPr>
                        <a:t>General Provisions (COI)</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C</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Pre-Award Requirements </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218">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Financial Management</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Property</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Procurement </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Reporting</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218">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Subrecipient Monitoring</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FF0000"/>
                          </a:solidFill>
                          <a:effectLst/>
                          <a:latin typeface="Times New Roman"/>
                          <a:ea typeface="Calibri"/>
                          <a:cs typeface="Times New Roman"/>
                        </a:rPr>
                        <a:t>Yes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218">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Record Retention</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Calibri"/>
                          <a:cs typeface="Times New Roman"/>
                        </a:rPr>
                        <a:t> </a:t>
                      </a:r>
                      <a:endParaRPr lang="en-US" sz="1200" dirty="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D</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Post-Award – Closeout</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a:ea typeface="Calibri"/>
                          <a:cs typeface="Times New Roman"/>
                        </a:rPr>
                        <a:t> </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E</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Cost Principles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FF0000"/>
                          </a:solidFill>
                          <a:effectLst/>
                          <a:latin typeface="Times New Roman"/>
                          <a:ea typeface="Calibri"/>
                          <a:cs typeface="Times New Roman"/>
                        </a:rPr>
                        <a:t>Yes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Calibri"/>
                          <a:cs typeface="Times New Roman"/>
                        </a:rPr>
                        <a:t> </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09">
                <a:tc>
                  <a:txBody>
                    <a:bodyPr/>
                    <a:lstStyle/>
                    <a:p>
                      <a:pPr marL="0" marR="0">
                        <a:spcBef>
                          <a:spcPts val="0"/>
                        </a:spcBef>
                        <a:spcAft>
                          <a:spcPts val="0"/>
                        </a:spcAft>
                      </a:pPr>
                      <a:r>
                        <a:rPr lang="en-US" sz="1200">
                          <a:solidFill>
                            <a:srgbClr val="00B050"/>
                          </a:solidFill>
                          <a:effectLst/>
                          <a:latin typeface="Times New Roman"/>
                          <a:ea typeface="Calibri"/>
                          <a:cs typeface="Times New Roman"/>
                        </a:rPr>
                        <a:t>Subpart F</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B050"/>
                          </a:solidFill>
                          <a:effectLst/>
                          <a:latin typeface="Times New Roman"/>
                          <a:ea typeface="Calibri"/>
                          <a:cs typeface="Times New Roman"/>
                        </a:rPr>
                        <a:t>Audit Requirements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FF0000"/>
                          </a:solidFill>
                          <a:effectLst/>
                          <a:latin typeface="Times New Roman"/>
                          <a:ea typeface="Calibri"/>
                          <a:cs typeface="Times New Roman"/>
                        </a:rPr>
                        <a:t>Yes</a:t>
                      </a:r>
                      <a:endParaRPr lang="en-US" sz="1200">
                        <a:effectLst/>
                        <a:latin typeface="Times New Roman"/>
                        <a:ea typeface="Calibri"/>
                        <a:cs typeface="Times New Roman"/>
                      </a:endParaRP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120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Calibri"/>
                          <a:cs typeface="Times New Roman"/>
                        </a:rPr>
                        <a:t>Yes</a:t>
                      </a:r>
                    </a:p>
                  </a:txBody>
                  <a:tcPr marL="66552" marR="66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04800" y="4876800"/>
            <a:ext cx="8458200" cy="1384995"/>
          </a:xfrm>
          <a:prstGeom prst="rect">
            <a:avLst/>
          </a:prstGeom>
        </p:spPr>
        <p:txBody>
          <a:bodyPr wrap="square">
            <a:spAutoFit/>
          </a:bodyPr>
          <a:lstStyle/>
          <a:p>
            <a:pPr lvl="0" fontAlgn="base">
              <a:spcBef>
                <a:spcPct val="0"/>
              </a:spcBef>
              <a:spcAft>
                <a:spcPct val="0"/>
              </a:spcAft>
            </a:pPr>
            <a:r>
              <a:rPr lang="en-US" altLang="en-US" sz="1200" dirty="0" smtClean="0">
                <a:solidFill>
                  <a:srgbClr val="FF0000"/>
                </a:solidFill>
                <a:latin typeface="Arial" pitchFamily="34" charset="0"/>
                <a:ea typeface="Calibri" pitchFamily="34" charset="0"/>
                <a:cs typeface="Times New Roman" pitchFamily="18" charset="0"/>
              </a:rPr>
              <a:t>Per 200.101(b)(2): The red sections are incorporated by reference into all cost-reimbursement contracts issued by a federal agency to a non-federal entity.  If CAS requirements apply to a federal award, they will take precedence over the Circular, except for Subpart F.  Long list of exempted programs at 200.101(d).</a:t>
            </a:r>
          </a:p>
          <a:p>
            <a:pPr lvl="0" fontAlgn="base">
              <a:spcBef>
                <a:spcPct val="0"/>
              </a:spcBef>
              <a:spcAft>
                <a:spcPct val="0"/>
              </a:spcAft>
            </a:pPr>
            <a:endParaRPr lang="en-US" altLang="en-US" sz="1200" dirty="0" smtClean="0">
              <a:latin typeface="Arial" pitchFamily="34" charset="0"/>
              <a:cs typeface="Arial" pitchFamily="34" charset="0"/>
            </a:endParaRPr>
          </a:p>
          <a:p>
            <a:pPr lvl="0" eaLnBrk="0" fontAlgn="base" hangingPunct="0">
              <a:spcBef>
                <a:spcPct val="0"/>
              </a:spcBef>
              <a:spcAft>
                <a:spcPct val="0"/>
              </a:spcAft>
            </a:pPr>
            <a:r>
              <a:rPr lang="en-US" altLang="en-US" sz="1200" dirty="0" smtClean="0">
                <a:solidFill>
                  <a:srgbClr val="00B050"/>
                </a:solidFill>
                <a:latin typeface="Arial" pitchFamily="34" charset="0"/>
                <a:ea typeface="Calibri" pitchFamily="34" charset="0"/>
                <a:cs typeface="Times New Roman" pitchFamily="18" charset="0"/>
              </a:rPr>
              <a:t>The Circular doesn’t apply until implemented by each federal agency; agencies must implement the green sections by December 26, 2014.  However, there is no mention of when the Circular will automatically incorporate itself into cost-reimbursement contracts – perhaps upon each agency’s implementation?</a:t>
            </a:r>
            <a:endParaRPr lang="en-US" altLang="en-US" sz="1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905000"/>
            <a:ext cx="8503920" cy="4194048"/>
          </a:xfrm>
        </p:spPr>
        <p:txBody>
          <a:bodyPr/>
          <a:lstStyle/>
          <a:p>
            <a:r>
              <a:rPr lang="en-US" dirty="0" smtClean="0"/>
              <a:t>Solicitations </a:t>
            </a:r>
            <a:r>
              <a:rPr lang="en-US" sz="2400" dirty="0" smtClean="0"/>
              <a:t>(200.203)</a:t>
            </a:r>
          </a:p>
          <a:p>
            <a:pPr lvl="1"/>
            <a:r>
              <a:rPr lang="en-US" dirty="0" smtClean="0"/>
              <a:t>Must provide for at least 60 days to prepare/submit proposals</a:t>
            </a:r>
          </a:p>
          <a:p>
            <a:r>
              <a:rPr lang="en-US" dirty="0" smtClean="0"/>
              <a:t>Conflict of Interest </a:t>
            </a:r>
            <a:r>
              <a:rPr lang="en-US" sz="2400" dirty="0" smtClean="0"/>
              <a:t>(200.112)</a:t>
            </a:r>
          </a:p>
          <a:p>
            <a:pPr lvl="1"/>
            <a:r>
              <a:rPr lang="en-US" dirty="0" smtClean="0"/>
              <a:t>All agencies must implement COI regulations</a:t>
            </a:r>
          </a:p>
          <a:p>
            <a:pPr lvl="1"/>
            <a:r>
              <a:rPr lang="en-US" dirty="0" smtClean="0"/>
              <a:t>Agency implementations must require disclosure of conflicts; there is no other requirement</a:t>
            </a:r>
          </a:p>
          <a:p>
            <a:pPr lvl="1"/>
            <a:r>
              <a:rPr lang="en-US" dirty="0" smtClean="0"/>
              <a:t>Best case scenario – all agencies follow NSF/NIH lead</a:t>
            </a:r>
          </a:p>
          <a:p>
            <a:pPr lvl="1"/>
            <a:r>
              <a:rPr lang="en-US" dirty="0" smtClean="0"/>
              <a:t>Worst case scenario (likely) - each agency will implement its own requirements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676400"/>
            <a:ext cx="8503920" cy="4422648"/>
          </a:xfrm>
        </p:spPr>
        <p:txBody>
          <a:bodyPr/>
          <a:lstStyle/>
          <a:p>
            <a:r>
              <a:rPr lang="en-US" dirty="0" smtClean="0"/>
              <a:t>Cost Sharing </a:t>
            </a:r>
            <a:r>
              <a:rPr lang="en-US" sz="2400" dirty="0" smtClean="0"/>
              <a:t>(200.306)</a:t>
            </a:r>
          </a:p>
          <a:p>
            <a:pPr lvl="1"/>
            <a:r>
              <a:rPr lang="en-US" dirty="0" smtClean="0"/>
              <a:t>Voluntary Committed Cost Sharing is not longer “expected”</a:t>
            </a:r>
          </a:p>
          <a:p>
            <a:pPr lvl="1"/>
            <a:r>
              <a:rPr lang="en-US" dirty="0" smtClean="0"/>
              <a:t>Agencies may not use cost sharing as a review criterion unless so stated in solicitation</a:t>
            </a:r>
          </a:p>
          <a:p>
            <a:pPr lvl="1"/>
            <a:r>
              <a:rPr lang="en-US" dirty="0" smtClean="0"/>
              <a:t>Only cost sharing included in the budget must be tracked and reported</a:t>
            </a:r>
          </a:p>
          <a:p>
            <a:pPr lvl="1"/>
            <a:r>
              <a:rPr lang="en-US" dirty="0" smtClean="0"/>
              <a:t>No changes to Caltech procedures should be necessary</a:t>
            </a:r>
          </a:p>
          <a:p>
            <a:r>
              <a:rPr lang="en-US" dirty="0" smtClean="0"/>
              <a:t>Time and Effort Reporting </a:t>
            </a:r>
            <a:r>
              <a:rPr lang="en-US" sz="2400" dirty="0" smtClean="0"/>
              <a:t>(.430(</a:t>
            </a:r>
            <a:r>
              <a:rPr lang="en-US" sz="2400" dirty="0" err="1" smtClean="0"/>
              <a:t>i</a:t>
            </a:r>
            <a:r>
              <a:rPr lang="en-US" sz="2400" dirty="0" smtClean="0"/>
              <a:t>))</a:t>
            </a:r>
          </a:p>
          <a:p>
            <a:pPr lvl="1"/>
            <a:r>
              <a:rPr lang="en-US" dirty="0" smtClean="0"/>
              <a:t>New requirement</a:t>
            </a:r>
            <a:r>
              <a:rPr lang="en-US" i="1" dirty="0" smtClean="0"/>
              <a:t> </a:t>
            </a:r>
            <a:r>
              <a:rPr lang="en-US" dirty="0" smtClean="0"/>
              <a:t>to document distribution of salary</a:t>
            </a:r>
          </a:p>
          <a:p>
            <a:pPr lvl="1"/>
            <a:r>
              <a:rPr lang="en-US" dirty="0" smtClean="0"/>
              <a:t>No changes to Caltech procedures should be necessary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676400"/>
            <a:ext cx="8503920" cy="4648200"/>
          </a:xfrm>
        </p:spPr>
        <p:txBody>
          <a:bodyPr>
            <a:normAutofit lnSpcReduction="10000"/>
          </a:bodyPr>
          <a:lstStyle/>
          <a:p>
            <a:r>
              <a:rPr lang="en-US" dirty="0" err="1" smtClean="0"/>
              <a:t>Subawards</a:t>
            </a:r>
            <a:r>
              <a:rPr lang="en-US" dirty="0" smtClean="0"/>
              <a:t> and Procurements </a:t>
            </a:r>
            <a:r>
              <a:rPr lang="en-US" sz="2400" dirty="0" smtClean="0"/>
              <a:t>(200.317-.326; .330-.333)</a:t>
            </a:r>
          </a:p>
          <a:p>
            <a:pPr lvl="1"/>
            <a:r>
              <a:rPr lang="en-US" dirty="0" smtClean="0"/>
              <a:t>More rigorous minimum requirements for</a:t>
            </a:r>
          </a:p>
          <a:p>
            <a:pPr lvl="2"/>
            <a:r>
              <a:rPr lang="en-US" dirty="0" smtClean="0"/>
              <a:t>Issuing </a:t>
            </a:r>
            <a:r>
              <a:rPr lang="en-US" dirty="0" err="1" smtClean="0"/>
              <a:t>Subawards</a:t>
            </a:r>
            <a:endParaRPr lang="en-US" dirty="0" smtClean="0"/>
          </a:p>
          <a:p>
            <a:pPr lvl="3"/>
            <a:r>
              <a:rPr lang="en-US" dirty="0" smtClean="0"/>
              <a:t>Performing risk assessment</a:t>
            </a:r>
          </a:p>
          <a:p>
            <a:pPr lvl="3"/>
            <a:r>
              <a:rPr lang="en-US" dirty="0" smtClean="0"/>
              <a:t>Imposing additional requirements for high-risk </a:t>
            </a:r>
            <a:r>
              <a:rPr lang="en-US" dirty="0" err="1" smtClean="0"/>
              <a:t>subrecipients</a:t>
            </a:r>
            <a:endParaRPr lang="en-US" dirty="0" smtClean="0"/>
          </a:p>
          <a:p>
            <a:pPr lvl="3"/>
            <a:r>
              <a:rPr lang="en-US" dirty="0" smtClean="0"/>
              <a:t>Prior agency approval for use of fixed-price; capped at $150K</a:t>
            </a:r>
          </a:p>
          <a:p>
            <a:pPr lvl="2"/>
            <a:r>
              <a:rPr lang="en-US" dirty="0" smtClean="0"/>
              <a:t>Monitoring  performance of </a:t>
            </a:r>
            <a:r>
              <a:rPr lang="en-US" dirty="0" err="1" smtClean="0"/>
              <a:t>Subrecipients</a:t>
            </a:r>
            <a:endParaRPr lang="en-US" dirty="0" smtClean="0"/>
          </a:p>
          <a:p>
            <a:pPr lvl="2"/>
            <a:r>
              <a:rPr lang="en-US" dirty="0" smtClean="0"/>
              <a:t>Issuing procurement contracts</a:t>
            </a:r>
          </a:p>
          <a:p>
            <a:pPr lvl="3"/>
            <a:r>
              <a:rPr lang="en-US" dirty="0" smtClean="0"/>
              <a:t>May require additional approval of federal agency if sole-sourced or brand-named and in excess of $150K</a:t>
            </a:r>
          </a:p>
          <a:p>
            <a:pPr lvl="1"/>
            <a:r>
              <a:rPr lang="en-US" dirty="0" smtClean="0"/>
              <a:t>Will require additional Caltech procedures, but may also allow for streamlining of some existing procedures</a:t>
            </a:r>
          </a:p>
          <a:p>
            <a:pP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828800"/>
            <a:ext cx="8503920" cy="4270248"/>
          </a:xfrm>
        </p:spPr>
        <p:txBody>
          <a:bodyPr/>
          <a:lstStyle/>
          <a:p>
            <a:r>
              <a:rPr lang="en-US" dirty="0" smtClean="0"/>
              <a:t>Participant Support Costs </a:t>
            </a:r>
            <a:r>
              <a:rPr lang="en-US" sz="2400" dirty="0" smtClean="0"/>
              <a:t>(200.75)</a:t>
            </a:r>
          </a:p>
          <a:p>
            <a:pPr lvl="1"/>
            <a:r>
              <a:rPr lang="en-US" dirty="0" smtClean="0"/>
              <a:t>Previously only recognized by NSF</a:t>
            </a:r>
          </a:p>
          <a:p>
            <a:pPr lvl="1"/>
            <a:r>
              <a:rPr lang="en-US" dirty="0" smtClean="0"/>
              <a:t>Will now be recognized by all federal agencies</a:t>
            </a:r>
          </a:p>
          <a:p>
            <a:pPr lvl="2"/>
            <a:r>
              <a:rPr lang="en-US" dirty="0" smtClean="0"/>
              <a:t>Protected budget category – may not </a:t>
            </a:r>
            <a:r>
              <a:rPr lang="en-US" dirty="0" err="1" smtClean="0"/>
              <a:t>rebudget</a:t>
            </a:r>
            <a:r>
              <a:rPr lang="en-US" dirty="0" smtClean="0"/>
              <a:t> into or out of without explicit agency approval</a:t>
            </a:r>
          </a:p>
          <a:p>
            <a:pPr lvl="2"/>
            <a:r>
              <a:rPr lang="en-US" dirty="0" smtClean="0"/>
              <a:t>Exempt from F&amp;A assessment</a:t>
            </a:r>
          </a:p>
          <a:p>
            <a:pPr marL="457200" lvl="1" indent="0">
              <a:buNone/>
            </a:pPr>
            <a:r>
              <a:rPr lang="en-US" i="1" dirty="0" smtClean="0">
                <a:solidFill>
                  <a:srgbClr val="0000FF"/>
                </a:solidFill>
              </a:rPr>
              <a:t>Direct costs for items such as stipends or subsistence allowances, travel allowances, and registration fees paid to or on behalf of participants or trainees (but not employees) in connection with conferences, or training projects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nvPr>
        </p:nvGraphicFramePr>
        <p:xfrm>
          <a:off x="0" y="533400"/>
          <a:ext cx="8839200" cy="5867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828800"/>
            <a:ext cx="8503920" cy="4270248"/>
          </a:xfrm>
        </p:spPr>
        <p:txBody>
          <a:bodyPr/>
          <a:lstStyle/>
          <a:p>
            <a:r>
              <a:rPr lang="en-US" dirty="0" smtClean="0"/>
              <a:t>Administrative/Clerical Costs </a:t>
            </a:r>
            <a:r>
              <a:rPr lang="en-US" sz="2400" dirty="0" smtClean="0"/>
              <a:t>(.413c)</a:t>
            </a:r>
          </a:p>
          <a:p>
            <a:pPr lvl="1"/>
            <a:r>
              <a:rPr lang="en-US" dirty="0" smtClean="0"/>
              <a:t>The costs must be included in approved budget, </a:t>
            </a:r>
            <a:r>
              <a:rPr lang="en-US" i="1" dirty="0" smtClean="0">
                <a:solidFill>
                  <a:srgbClr val="0000FF"/>
                </a:solidFill>
              </a:rPr>
              <a:t>or otherwise have prior written approval of agency;</a:t>
            </a:r>
          </a:p>
          <a:p>
            <a:pPr lvl="1"/>
            <a:r>
              <a:rPr lang="en-US" dirty="0" smtClean="0"/>
              <a:t>The costs must not also be recovered as F&amp;A;</a:t>
            </a:r>
          </a:p>
          <a:p>
            <a:pPr lvl="1"/>
            <a:r>
              <a:rPr lang="en-US" dirty="0" smtClean="0"/>
              <a:t>The costs must benefit the award to which they are charged;</a:t>
            </a:r>
          </a:p>
          <a:p>
            <a:pPr lvl="1"/>
            <a:r>
              <a:rPr lang="en-US" i="1" dirty="0" smtClean="0">
                <a:solidFill>
                  <a:srgbClr val="0000FF"/>
                </a:solidFill>
              </a:rPr>
              <a:t>The costs must be integral to the project or activity.</a:t>
            </a:r>
          </a:p>
          <a:p>
            <a:pPr lvl="2"/>
            <a:r>
              <a:rPr lang="en-US" dirty="0" smtClean="0"/>
              <a:t>Old standard – Major Project: </a:t>
            </a:r>
            <a:r>
              <a:rPr lang="en-US" i="1" dirty="0" smtClean="0"/>
              <a:t>significantly greater than the routine level of such services provided by academic departments</a:t>
            </a:r>
          </a:p>
          <a:p>
            <a:pPr lvl="1"/>
            <a:r>
              <a:rPr lang="en-US" dirty="0" smtClean="0"/>
              <a:t>What is OMB’s intent with the word “integral”?</a:t>
            </a:r>
          </a:p>
          <a:p>
            <a:pPr lvl="1"/>
            <a:r>
              <a:rPr lang="en-US" dirty="0" smtClean="0"/>
              <a:t>Will likely require no change to Caltech procedures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1828800"/>
            <a:ext cx="8503920" cy="4270248"/>
          </a:xfrm>
        </p:spPr>
        <p:txBody>
          <a:bodyPr/>
          <a:lstStyle/>
          <a:p>
            <a:r>
              <a:rPr lang="en-US" dirty="0" smtClean="0"/>
              <a:t>Visa costs</a:t>
            </a:r>
          </a:p>
          <a:p>
            <a:pPr lvl="1"/>
            <a:r>
              <a:rPr lang="en-US" dirty="0" smtClean="0"/>
              <a:t>Only costs for short-term visas (those with end dates) may be charged to federal awards; costs for immigration visas (those with no end date) are not allowable costs</a:t>
            </a:r>
          </a:p>
          <a:p>
            <a:r>
              <a:rPr lang="en-US" dirty="0" smtClean="0"/>
              <a:t>Donated assets</a:t>
            </a:r>
          </a:p>
          <a:p>
            <a:pPr lvl="1"/>
            <a:r>
              <a:rPr lang="en-US" dirty="0" smtClean="0"/>
              <a:t>Can either be cost shared or depreciated, but not both</a:t>
            </a:r>
          </a:p>
          <a:p>
            <a:r>
              <a:rPr lang="en-US" dirty="0" smtClean="0"/>
              <a:t>Certification of fiscal reports and invoices</a:t>
            </a:r>
          </a:p>
          <a:p>
            <a:pPr lvl="1"/>
            <a:r>
              <a:rPr lang="en-US" dirty="0" smtClean="0"/>
              <a:t>Subjects certifiers to criminal, civil or administrative penalties for fraud, false statements, false claims or otherwise. (U.S. Code Title 18 and Title 31)</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OMB-UG – Selected Items</a:t>
            </a:r>
            <a:endParaRPr lang="en-US" dirty="0"/>
          </a:p>
        </p:txBody>
      </p:sp>
      <p:sp>
        <p:nvSpPr>
          <p:cNvPr id="3" name="Content Placeholder 2"/>
          <p:cNvSpPr>
            <a:spLocks noGrp="1"/>
          </p:cNvSpPr>
          <p:nvPr>
            <p:ph sz="quarter" idx="1"/>
          </p:nvPr>
        </p:nvSpPr>
        <p:spPr>
          <a:xfrm>
            <a:off x="301752" y="2133600"/>
            <a:ext cx="8503920" cy="3965448"/>
          </a:xfrm>
        </p:spPr>
        <p:txBody>
          <a:bodyPr/>
          <a:lstStyle/>
          <a:p>
            <a:r>
              <a:rPr lang="en-US" dirty="0" smtClean="0"/>
              <a:t>Internal Controls</a:t>
            </a:r>
          </a:p>
          <a:p>
            <a:pPr lvl="1"/>
            <a:r>
              <a:rPr lang="en-US" dirty="0" smtClean="0"/>
              <a:t>More stringent rules regarding internal controls</a:t>
            </a:r>
          </a:p>
          <a:p>
            <a:pPr lvl="1"/>
            <a:r>
              <a:rPr lang="en-US" dirty="0" smtClean="0"/>
              <a:t>Will provide less flexibility in Caltech’s handling of unallowable costs and other financial non-compliance.</a:t>
            </a:r>
          </a:p>
          <a:p>
            <a:pPr lvl="1"/>
            <a:r>
              <a:rPr lang="en-US" dirty="0" smtClean="0"/>
              <a:t>Will provide less flexibility in how long Caltech can take to correct non-compliance issues, including those identified via audit</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581400"/>
            <a:ext cx="6400800" cy="1447800"/>
          </a:xfrm>
        </p:spPr>
        <p:txBody>
          <a:bodyPr/>
          <a:lstStyle/>
          <a:p>
            <a:r>
              <a:rPr lang="en-US" sz="2800" dirty="0" smtClean="0"/>
              <a:t>Mary Gibson</a:t>
            </a:r>
          </a:p>
          <a:p>
            <a:r>
              <a:rPr lang="en-US" sz="2000" dirty="0" smtClean="0"/>
              <a:t>Associate Director,</a:t>
            </a:r>
            <a:br>
              <a:rPr lang="en-US" sz="2000" dirty="0" smtClean="0"/>
            </a:br>
            <a:r>
              <a:rPr lang="en-US" sz="2000" dirty="0" smtClean="0"/>
              <a:t>Sponsored Research</a:t>
            </a:r>
            <a:endParaRPr lang="en-US" sz="2000" dirty="0"/>
          </a:p>
        </p:txBody>
      </p:sp>
      <p:sp>
        <p:nvSpPr>
          <p:cNvPr id="4" name="Title 3"/>
          <p:cNvSpPr>
            <a:spLocks noGrp="1"/>
          </p:cNvSpPr>
          <p:nvPr>
            <p:ph type="ctrTitle"/>
          </p:nvPr>
        </p:nvSpPr>
        <p:spPr/>
        <p:txBody>
          <a:bodyPr>
            <a:normAutofit fontScale="90000"/>
          </a:bodyPr>
          <a:lstStyle/>
          <a:p>
            <a:r>
              <a:rPr lang="en-US" dirty="0" smtClean="0"/>
              <a:t>Interdivisional Authorization</a:t>
            </a:r>
            <a:br>
              <a:rPr lang="en-US" dirty="0" smtClean="0"/>
            </a:br>
            <a:r>
              <a:rPr lang="en-US" dirty="0" smtClean="0"/>
              <a:t>Management System</a:t>
            </a:r>
            <a:br>
              <a:rPr lang="en-US" dirty="0" smtClean="0"/>
            </a:br>
            <a:r>
              <a:rPr lang="en-US" dirty="0" smtClean="0"/>
              <a:t>(IAMS)</a:t>
            </a:r>
            <a:endParaRPr lang="en-US" dirty="0"/>
          </a:p>
        </p:txBody>
      </p:sp>
      <p:pic>
        <p:nvPicPr>
          <p:cNvPr id="44034" name="Picture 2"/>
          <p:cNvPicPr>
            <a:picLocks noChangeAspect="1" noChangeArrowheads="1"/>
          </p:cNvPicPr>
          <p:nvPr/>
        </p:nvPicPr>
        <p:blipFill>
          <a:blip r:embed="rId2" cstate="print"/>
          <a:srcRect/>
          <a:stretch>
            <a:fillRect/>
          </a:stretch>
        </p:blipFill>
        <p:spPr bwMode="auto">
          <a:xfrm>
            <a:off x="533400" y="1752600"/>
            <a:ext cx="1038225" cy="314325"/>
          </a:xfrm>
          <a:prstGeom prst="rect">
            <a:avLst/>
          </a:prstGeom>
          <a:noFill/>
          <a:ln w="9525">
            <a:noFill/>
            <a:miter lim="800000"/>
            <a:headEnd/>
            <a:tailEnd/>
          </a:ln>
        </p:spPr>
      </p:pic>
      <p:pic>
        <p:nvPicPr>
          <p:cNvPr id="44035" name="Picture 3"/>
          <p:cNvPicPr>
            <a:picLocks noChangeAspect="1" noChangeArrowheads="1"/>
          </p:cNvPicPr>
          <p:nvPr/>
        </p:nvPicPr>
        <p:blipFill>
          <a:blip r:embed="rId3" cstate="print"/>
          <a:srcRect/>
          <a:stretch>
            <a:fillRect/>
          </a:stretch>
        </p:blipFill>
        <p:spPr bwMode="auto">
          <a:xfrm>
            <a:off x="7543800" y="1524000"/>
            <a:ext cx="1047750" cy="79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IAMS</a:t>
            </a:r>
            <a:endParaRPr lang="en-US" dirty="0"/>
          </a:p>
        </p:txBody>
      </p:sp>
      <p:sp>
        <p:nvSpPr>
          <p:cNvPr id="3" name="Content Placeholder 2"/>
          <p:cNvSpPr>
            <a:spLocks noGrp="1"/>
          </p:cNvSpPr>
          <p:nvPr>
            <p:ph sz="quarter" idx="1"/>
          </p:nvPr>
        </p:nvSpPr>
        <p:spPr>
          <a:xfrm>
            <a:off x="301752" y="2286000"/>
            <a:ext cx="8503920" cy="3813048"/>
          </a:xfrm>
        </p:spPr>
        <p:txBody>
          <a:bodyPr/>
          <a:lstStyle/>
          <a:p>
            <a:pPr lvl="0"/>
            <a:r>
              <a:rPr lang="en-US" sz="2800" dirty="0" smtClean="0"/>
              <a:t>IAMS is an acronym for Interdivisional Authorization Management System. </a:t>
            </a:r>
          </a:p>
          <a:p>
            <a:pPr lvl="1"/>
            <a:r>
              <a:rPr lang="en-US" sz="2400" dirty="0" smtClean="0"/>
              <a:t>This system initiates and reviews an electronic application for collaborative research efforts between JPL and Campus that will be funded by an Interdivisional Authorization (IA).  </a:t>
            </a:r>
          </a:p>
          <a:p>
            <a:pPr>
              <a:buNone/>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Process Life Cycle</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The IAMS  online IA system moves your IA request completely through the request, review, approval and funding process, with complete visibility and tracking. You know where your IA task is at all times!</a:t>
            </a:r>
          </a:p>
          <a:p>
            <a:r>
              <a:rPr lang="en-US" sz="2200" dirty="0" smtClean="0"/>
              <a:t>JPL Initiates Request</a:t>
            </a:r>
          </a:p>
          <a:p>
            <a:r>
              <a:rPr lang="en-US" sz="2200" dirty="0" smtClean="0"/>
              <a:t>Caltech Inputs Campus Details</a:t>
            </a:r>
          </a:p>
          <a:p>
            <a:r>
              <a:rPr lang="en-US" sz="2200" dirty="0" smtClean="0"/>
              <a:t>JPL Export Control Review</a:t>
            </a:r>
          </a:p>
          <a:p>
            <a:r>
              <a:rPr lang="en-US" sz="2200" dirty="0" smtClean="0"/>
              <a:t>Caltech Export Control Review</a:t>
            </a:r>
          </a:p>
          <a:p>
            <a:r>
              <a:rPr lang="en-US" sz="2200" dirty="0" smtClean="0"/>
              <a:t>Caltech Office of Sponsored Research Review</a:t>
            </a:r>
          </a:p>
          <a:p>
            <a:r>
              <a:rPr lang="en-US" sz="2200" dirty="0" smtClean="0"/>
              <a:t>JPL /Caltech Collaboration</a:t>
            </a:r>
          </a:p>
          <a:p>
            <a:r>
              <a:rPr lang="en-US" sz="2200" dirty="0" smtClean="0"/>
              <a:t>JPL PI Declares Complete</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IAMS</a:t>
            </a:r>
            <a:endParaRPr lang="en-US" dirty="0"/>
          </a:p>
        </p:txBody>
      </p:sp>
      <p:sp>
        <p:nvSpPr>
          <p:cNvPr id="3" name="Content Placeholder 2"/>
          <p:cNvSpPr>
            <a:spLocks noGrp="1"/>
          </p:cNvSpPr>
          <p:nvPr>
            <p:ph sz="quarter" idx="1"/>
          </p:nvPr>
        </p:nvSpPr>
        <p:spPr>
          <a:xfrm>
            <a:off x="304800" y="1905000"/>
            <a:ext cx="8503920" cy="4568952"/>
          </a:xfrm>
        </p:spPr>
        <p:txBody>
          <a:bodyPr>
            <a:normAutofit lnSpcReduction="10000"/>
          </a:bodyPr>
          <a:lstStyle/>
          <a:p>
            <a:pPr marL="274320" lvl="1">
              <a:buClr>
                <a:schemeClr val="accent1"/>
              </a:buClr>
              <a:buSzPct val="85000"/>
              <a:buFont typeface="Wingdings 2"/>
              <a:buChar char=""/>
            </a:pPr>
            <a:r>
              <a:rPr lang="en-US" sz="2400" dirty="0" smtClean="0"/>
              <a:t>The IAMS process is initiated by the JPL PI.  Once the application is initiated the IAMS system will send an auto-generated email notification to the Caltech PI (CPI) containing a link and instructions for how the CPI may enter the workflow and complete the proposal. </a:t>
            </a:r>
          </a:p>
          <a:p>
            <a:pPr marL="274320" lvl="1">
              <a:buClr>
                <a:schemeClr val="accent1"/>
              </a:buClr>
              <a:buSzPct val="85000"/>
              <a:buFont typeface="Wingdings 2"/>
              <a:buChar char=""/>
            </a:pPr>
            <a:r>
              <a:rPr lang="en-US" sz="2400" dirty="0" smtClean="0"/>
              <a:t>You can access IAMS while connected to the Campus or JPL networks at </a:t>
            </a:r>
            <a:r>
              <a:rPr lang="en-US" sz="2400" dirty="0" smtClean="0">
                <a:hlinkClick r:id="rId2"/>
              </a:rPr>
              <a:t>https://iams.ext.jpl.net</a:t>
            </a:r>
            <a:r>
              <a:rPr lang="en-US" sz="2400" dirty="0" smtClean="0"/>
              <a:t>. </a:t>
            </a:r>
          </a:p>
          <a:p>
            <a:pPr marL="274320" lvl="1">
              <a:buClr>
                <a:schemeClr val="accent1"/>
              </a:buClr>
              <a:buSzPct val="85000"/>
              <a:buFont typeface="Wingdings 2"/>
              <a:buChar char=""/>
            </a:pPr>
            <a:r>
              <a:rPr lang="en-US" sz="2400" dirty="0" smtClean="0"/>
              <a:t>If you are logging in from the Campus network, choose Caltech Authentication and when prompted enter your Campus </a:t>
            </a:r>
            <a:r>
              <a:rPr lang="en-US" sz="2400" i="1" dirty="0" err="1" smtClean="0"/>
              <a:t>access.caltech</a:t>
            </a:r>
            <a:r>
              <a:rPr lang="en-US" sz="2400" dirty="0" smtClean="0"/>
              <a:t> username and password.  You must login and then be authenticated in the system to gain full access to the IAMS system.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IAMS</a:t>
            </a:r>
            <a:endParaRPr lang="en-US" dirty="0"/>
          </a:p>
        </p:txBody>
      </p:sp>
      <p:sp>
        <p:nvSpPr>
          <p:cNvPr id="3" name="Content Placeholder 2"/>
          <p:cNvSpPr>
            <a:spLocks noGrp="1"/>
          </p:cNvSpPr>
          <p:nvPr>
            <p:ph sz="quarter" idx="1"/>
          </p:nvPr>
        </p:nvSpPr>
        <p:spPr>
          <a:xfrm>
            <a:off x="301752" y="1752600"/>
            <a:ext cx="8503920" cy="4346448"/>
          </a:xfrm>
        </p:spPr>
        <p:txBody>
          <a:bodyPr>
            <a:normAutofit fontScale="92500" lnSpcReduction="20000"/>
          </a:bodyPr>
          <a:lstStyle/>
          <a:p>
            <a:pPr>
              <a:buNone/>
            </a:pPr>
            <a:r>
              <a:rPr lang="en-US" dirty="0" smtClean="0"/>
              <a:t>Go to the following website for more information on how to access and use the IAMS system:</a:t>
            </a:r>
          </a:p>
          <a:p>
            <a:pPr>
              <a:buNone/>
            </a:pPr>
            <a:r>
              <a:rPr lang="en-US" dirty="0" smtClean="0"/>
              <a:t> </a:t>
            </a:r>
          </a:p>
          <a:p>
            <a:pPr>
              <a:buNone/>
            </a:pPr>
            <a:r>
              <a:rPr lang="en-US" u="sng" dirty="0" smtClean="0">
                <a:hlinkClick r:id="rId2"/>
              </a:rPr>
              <a:t>http://researchadministration.caltech.edu/osr/IAMS</a:t>
            </a:r>
            <a:endParaRPr lang="en-US" dirty="0" smtClean="0"/>
          </a:p>
          <a:p>
            <a:pPr>
              <a:buNone/>
            </a:pPr>
            <a:r>
              <a:rPr lang="en-US" dirty="0" smtClean="0"/>
              <a:t> </a:t>
            </a:r>
          </a:p>
          <a:p>
            <a:pPr>
              <a:buNone/>
            </a:pPr>
            <a:r>
              <a:rPr lang="en-US" dirty="0" smtClean="0"/>
              <a:t>The following materials can be found on the site: </a:t>
            </a:r>
          </a:p>
          <a:p>
            <a:pPr>
              <a:buNone/>
            </a:pPr>
            <a:r>
              <a:rPr lang="en-US" dirty="0" smtClean="0"/>
              <a:t> </a:t>
            </a:r>
          </a:p>
          <a:p>
            <a:pPr lvl="0"/>
            <a:r>
              <a:rPr lang="en-US" sz="2200" dirty="0" smtClean="0"/>
              <a:t>Interdivisional Authorization Management System (IAMS) Frequently Asked Questions (FAQ)</a:t>
            </a:r>
          </a:p>
          <a:p>
            <a:pPr lvl="0"/>
            <a:r>
              <a:rPr lang="en-US" sz="2200" dirty="0" smtClean="0"/>
              <a:t>Interdivisional Authorization Management System  (IAMS) Quick Start User Guide</a:t>
            </a:r>
            <a:endParaRPr lang="en-US" sz="2200" u="sng" dirty="0" smtClean="0"/>
          </a:p>
          <a:p>
            <a:pPr lvl="0"/>
            <a:r>
              <a:rPr lang="en-US" sz="2200" dirty="0" smtClean="0"/>
              <a:t>IAMS Procedures Manual (February 6, 2014)</a:t>
            </a:r>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IAMS</a:t>
            </a:r>
            <a:endParaRPr lang="en-US" dirty="0"/>
          </a:p>
        </p:txBody>
      </p:sp>
      <p:sp>
        <p:nvSpPr>
          <p:cNvPr id="3" name="Content Placeholder 2"/>
          <p:cNvSpPr>
            <a:spLocks noGrp="1"/>
          </p:cNvSpPr>
          <p:nvPr>
            <p:ph sz="quarter" idx="1"/>
          </p:nvPr>
        </p:nvSpPr>
        <p:spPr>
          <a:xfrm>
            <a:off x="301752" y="2057400"/>
            <a:ext cx="8503920" cy="4041648"/>
          </a:xfrm>
        </p:spPr>
        <p:txBody>
          <a:bodyPr/>
          <a:lstStyle/>
          <a:p>
            <a:pPr>
              <a:buNone/>
            </a:pPr>
            <a:r>
              <a:rPr lang="en-US" sz="2400" dirty="0" smtClean="0"/>
              <a:t>For Campus users who need assistance with technical system issues, contact the JPL IT Service Desk – </a:t>
            </a:r>
            <a:br>
              <a:rPr lang="en-US" sz="2400" dirty="0" smtClean="0"/>
            </a:br>
            <a:r>
              <a:rPr lang="en-US" sz="2400" dirty="0" smtClean="0"/>
              <a:t>ext. 4-HELP (818) 354-4357; </a:t>
            </a:r>
            <a:r>
              <a:rPr lang="en-US" sz="2400" dirty="0" smtClean="0">
                <a:hlinkClick r:id="rId2"/>
              </a:rPr>
              <a:t>http://jplit.jpl.nasa.gov</a:t>
            </a:r>
            <a:endParaRPr lang="en-US" sz="2400" dirty="0" smtClean="0"/>
          </a:p>
          <a:p>
            <a:pPr>
              <a:buNone/>
            </a:pPr>
            <a:r>
              <a:rPr lang="en-US" sz="2400" dirty="0" smtClean="0"/>
              <a:t> </a:t>
            </a:r>
          </a:p>
          <a:p>
            <a:pPr>
              <a:buNone/>
            </a:pPr>
            <a:r>
              <a:rPr lang="en-US" sz="2400" dirty="0" smtClean="0"/>
              <a:t>For procedural questions, contact Mary Gibson </a:t>
            </a:r>
            <a:br>
              <a:rPr lang="en-US" sz="2400" dirty="0" smtClean="0"/>
            </a:br>
            <a:r>
              <a:rPr lang="en-US" sz="2400" dirty="0" smtClean="0"/>
              <a:t>(626) 395-2494; </a:t>
            </a:r>
            <a:r>
              <a:rPr lang="en-US" sz="2400" dirty="0" smtClean="0">
                <a:hlinkClick r:id="rId3"/>
              </a:rPr>
              <a:t>Mary.Gibson@caltech.edu</a:t>
            </a:r>
            <a:endParaRPr lang="en-US" sz="2400" dirty="0" smtClean="0"/>
          </a:p>
          <a:p>
            <a:pPr>
              <a:buNone/>
            </a:pPr>
            <a:endParaRPr lang="en-US" sz="2400" dirty="0" smtClean="0"/>
          </a:p>
          <a:p>
            <a:pPr>
              <a:buNone/>
            </a:pPr>
            <a:r>
              <a:rPr lang="en-US" sz="2400" dirty="0" smtClean="0"/>
              <a:t>For export compliance questions, contact Adilia Koch </a:t>
            </a:r>
            <a:br>
              <a:rPr lang="en-US" sz="2400" dirty="0" smtClean="0"/>
            </a:br>
            <a:r>
              <a:rPr lang="en-US" sz="2400" dirty="0" smtClean="0"/>
              <a:t>(626) 395-4469; </a:t>
            </a:r>
            <a:r>
              <a:rPr lang="en-US" sz="2400" dirty="0" smtClean="0">
                <a:hlinkClick r:id="rId4"/>
              </a:rPr>
              <a:t>Adilia.Koch@caltech.edu</a:t>
            </a: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4294967295"/>
          </p:nvPr>
        </p:nvGraphicFramePr>
        <p:xfrm>
          <a:off x="0" y="457200"/>
          <a:ext cx="9067800" cy="59404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914402"/>
          <a:ext cx="7619999" cy="4724404"/>
        </p:xfrm>
        <a:graphic>
          <a:graphicData uri="http://schemas.openxmlformats.org/drawingml/2006/table">
            <a:tbl>
              <a:tblPr/>
              <a:tblGrid>
                <a:gridCol w="3067646"/>
                <a:gridCol w="1012473"/>
                <a:gridCol w="1012473"/>
                <a:gridCol w="1269370"/>
                <a:gridCol w="1258037"/>
              </a:tblGrid>
              <a:tr h="722292">
                <a:tc>
                  <a:txBody>
                    <a:bodyPr/>
                    <a:lstStyle/>
                    <a:p>
                      <a:pPr algn="l" fontAlgn="b"/>
                      <a:r>
                        <a:rPr lang="en-US" sz="1000" b="1" i="0" u="none" strike="noStrike" dirty="0" smtClean="0">
                          <a:latin typeface="Arial"/>
                        </a:rPr>
                        <a:t>FY2013</a:t>
                      </a:r>
                      <a:endParaRPr lang="en-US" sz="1000" b="1"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No. of Transactions</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 Change in No. of Transactions</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Funds</a:t>
                      </a:r>
                      <a:br>
                        <a:rPr lang="en-US" sz="1000" b="1" i="0" u="none" strike="noStrike">
                          <a:latin typeface="Arial"/>
                        </a:rPr>
                      </a:br>
                      <a:r>
                        <a:rPr lang="en-US" sz="1000" b="1" i="0" u="none" strike="noStrike">
                          <a:latin typeface="Arial"/>
                        </a:rPr>
                        <a:t>Awarded</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 Change in Dollars from Previous Year</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dirty="0">
                          <a:latin typeface="Arial"/>
                        </a:rPr>
                        <a:t>Biology</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210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12.9%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53,359,219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0.9%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dirty="0">
                          <a:latin typeface="Arial"/>
                        </a:rPr>
                        <a:t>Chemistry &amp; Chemical Engineering</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184</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0.0%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51,026,141</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-0.6%</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a:latin typeface="Arial"/>
                        </a:rPr>
                        <a:t>Engineering &amp; Applied Science</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latin typeface="Arial"/>
                        </a:rPr>
                        <a:t>280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-4.4%</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46,338,330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-5.6%</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a:latin typeface="Arial"/>
                        </a:rPr>
                        <a:t>Geological &amp; Planetary Sciences</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latin typeface="Arial"/>
                        </a:rPr>
                        <a:t>173</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-4.9%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22,070,978</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29.4%</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a:latin typeface="Arial"/>
                        </a:rPr>
                        <a:t>Humanities &amp; Social Sciences</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latin typeface="Arial"/>
                        </a:rPr>
                        <a:t>15</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-57.1%</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4,329,609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-20.8%</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a:latin typeface="Arial"/>
                        </a:rPr>
                        <a:t>Physics, Math &amp; Astronomy</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377</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latin typeface="Arial"/>
                        </a:rPr>
                        <a:t>14.9%</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a:latin typeface="Arial"/>
                        </a:rPr>
                        <a:t>127,595,970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-7.0%</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r>
                        <a:rPr lang="en-US" sz="1000" b="1" i="0" u="none" strike="noStrike">
                          <a:latin typeface="Arial"/>
                        </a:rPr>
                        <a:t>Other</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5</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-44.4%</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latin typeface="Arial"/>
                        </a:rPr>
                        <a:t>4,578,626</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latin typeface="Arial"/>
                        </a:rPr>
                        <a:t>-42.7%</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l" fontAlgn="b"/>
                      <a:endParaRPr lang="en-US" sz="1000" b="1"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00" b="0" i="0" u="none" strike="noStrike">
                        <a:latin typeface="Arial"/>
                      </a:endParaRP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132">
                <a:tc>
                  <a:txBody>
                    <a:bodyPr/>
                    <a:lstStyle/>
                    <a:p>
                      <a:pPr algn="r" fontAlgn="b"/>
                      <a:r>
                        <a:rPr lang="en-US" sz="1000" b="1" i="0" u="none" strike="noStrike">
                          <a:latin typeface="Arial"/>
                        </a:rPr>
                        <a:t>Totals</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1,244</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latin typeface="Arial"/>
                        </a:rPr>
                        <a:t>2.2%</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1" i="0" u="none" strike="noStrike" dirty="0">
                          <a:latin typeface="Arial"/>
                        </a:rPr>
                        <a:t>$309,298,873 </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latin typeface="Arial"/>
                        </a:rPr>
                        <a:t>-3.6%</a:t>
                      </a:r>
                    </a:p>
                  </a:txBody>
                  <a:tcPr marL="9071" marR="9071" marT="907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71437" y="61913"/>
          <a:ext cx="9001125" cy="63388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304800" y="304800"/>
          <a:ext cx="8534400" cy="6096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28600" y="228600"/>
          <a:ext cx="8691562" cy="61102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593&quot;&gt;&lt;object type=&quot;3&quot; unique_id=&quot;10594&quot;&gt;&lt;property id=&quot;20148&quot; value=&quot;5&quot;/&gt;&lt;property id=&quot;20300&quot; value=&quot;Slide 1 - &amp;quot;Research Administration Forum&amp;quot;&quot;/&gt;&lt;property id=&quot;20307&quot; value=&quot;272&quot;/&gt;&lt;/object&gt;&lt;object type=&quot;3&quot; unique_id=&quot;10595&quot;&gt;&lt;property id=&quot;20148&quot; value=&quot;5&quot;/&gt;&lt;property id=&quot;20300&quot; value=&quot;Slide 2 - &amp;quot;Agenda&amp;quot;&quot;/&gt;&lt;property id=&quot;20307&quot; value=&quot;273&quot;/&gt;&lt;/object&gt;&lt;object type=&quot;3&quot; unique_id=&quot;10596&quot;&gt;&lt;property id=&quot;20148&quot; value=&quot;5&quot;/&gt;&lt;property id=&quot;20300&quot; value=&quot;Slide 4&quot;/&gt;&lt;property id=&quot;20307&quot; value=&quot;274&quot;/&gt;&lt;/object&gt;&lt;object type=&quot;3&quot; unique_id=&quot;10597&quot;&gt;&lt;property id=&quot;20148&quot; value=&quot;5&quot;/&gt;&lt;property id=&quot;20300&quot; value=&quot;Slide 5&quot;/&gt;&lt;property id=&quot;20307&quot; value=&quot;275&quot;/&gt;&lt;/object&gt;&lt;object type=&quot;3&quot; unique_id=&quot;10598&quot;&gt;&lt;property id=&quot;20148&quot; value=&quot;5&quot;/&gt;&lt;property id=&quot;20300&quot; value=&quot;Slide 14 - &amp;quot;Procurement Services&amp;#x0D;&amp;#x0A;2014 Announcements&amp;#x0D;&amp;#x0A;&amp;quot;&quot;/&gt;&lt;property id=&quot;20307&quot; value=&quot;256&quot;/&gt;&lt;/object&gt;&lt;object type=&quot;3&quot; unique_id=&quot;10599&quot;&gt;&lt;property id=&quot;20148&quot; value=&quot;5&quot;/&gt;&lt;property id=&quot;20300&quot; value=&quot;Slide 15 - &amp;quot;2014 Announcements&amp;quot;&quot;/&gt;&lt;property id=&quot;20307&quot; value=&quot;257&quot;/&gt;&lt;/object&gt;&lt;object type=&quot;3&quot; unique_id=&quot;10600&quot;&gt;&lt;property id=&quot;20148&quot; value=&quot;5&quot;/&gt;&lt;property id=&quot;20300&quot; value=&quot;Slide 16 - &amp;quot;Catering Services&amp;quot;&quot;/&gt;&lt;property id=&quot;20307&quot; value=&quot;258&quot;/&gt;&lt;/object&gt;&lt;object type=&quot;3&quot; unique_id=&quot;10601&quot;&gt;&lt;property id=&quot;20148&quot; value=&quot;5&quot;/&gt;&lt;property id=&quot;20300&quot; value=&quot;Slide 17 - &amp;quot;Catering Services&amp;quot;&quot;/&gt;&lt;property id=&quot;20307&quot; value=&quot;259&quot;/&gt;&lt;/object&gt;&lt;object type=&quot;3&quot; unique_id=&quot;10602&quot;&gt;&lt;property id=&quot;20148&quot; value=&quot;5&quot;/&gt;&lt;property id=&quot;20300&quot; value=&quot;Slide 18 - &amp;quot;TechMart Upgrade&amp;quot;&quot;/&gt;&lt;property id=&quot;20307&quot; value=&quot;260&quot;/&gt;&lt;/object&gt;&lt;object type=&quot;3&quot; unique_id=&quot;10603&quot;&gt;&lt;property id=&quot;20148&quot; value=&quot;5&quot;/&gt;&lt;property id=&quot;20300&quot; value=&quot;Slide 19 - &amp;quot;NASA Restrictions on &amp;#x0D;&amp;#x0A;Orders to China&amp;quot;&quot;/&gt;&lt;property id=&quot;20307&quot; value=&quot;261&quot;/&gt;&lt;/object&gt;&lt;object type=&quot;3&quot; unique_id=&quot;10604&quot;&gt;&lt;property id=&quot;20148&quot; value=&quot;5&quot;/&gt;&lt;property id=&quot;20300&quot; value=&quot;Slide 20 - &amp;quot;NASA Restrictions on &amp;#x0D;&amp;#x0A;Orders to China&amp;quot;&quot;/&gt;&lt;property id=&quot;20307&quot; value=&quot;268&quot;/&gt;&lt;/object&gt;&lt;object type=&quot;3&quot; unique_id=&quot;10605&quot;&gt;&lt;property id=&quot;20148&quot; value=&quot;5&quot;/&gt;&lt;property id=&quot;20300&quot; value=&quot;Slide 21 - &amp;quot;Past Due Travel Reports&amp;quot;&quot;/&gt;&lt;property id=&quot;20307&quot; value=&quot;262&quot;/&gt;&lt;/object&gt;&lt;object type=&quot;3&quot; unique_id=&quot;10606&quot;&gt;&lt;property id=&quot;20148&quot; value=&quot;5&quot;/&gt;&lt;property id=&quot;20300&quot; value=&quot;Slide 22 - &amp;quot;Late Notice Letters&amp;quot;&quot;/&gt;&lt;property id=&quot;20307&quot; value=&quot;263&quot;/&gt;&lt;/object&gt;&lt;object type=&quot;3&quot; unique_id=&quot;10607&quot;&gt;&lt;property id=&quot;20148&quot; value=&quot;5&quot;/&gt;&lt;property id=&quot;20300&quot; value=&quot;Slide 23 - &amp;quot;Past Due Notices and Reports&amp;quot;&quot;/&gt;&lt;property id=&quot;20307&quot; value=&quot;264&quot;/&gt;&lt;/object&gt;&lt;object type=&quot;3&quot; unique_id=&quot;10608&quot;&gt;&lt;property id=&quot;20148&quot; value=&quot;5&quot;/&gt;&lt;property id=&quot;20300&quot; value=&quot;Slide 24&quot;/&gt;&lt;property id=&quot;20307&quot; value=&quot;265&quot;/&gt;&lt;/object&gt;&lt;object type=&quot;3&quot; unique_id=&quot;10609&quot;&gt;&lt;property id=&quot;20148&quot; value=&quot;5&quot;/&gt;&lt;property id=&quot;20300&quot; value=&quot;Slide 25 - &amp;quot;Cognos Report&amp;quot;&quot;/&gt;&lt;property id=&quot;20307&quot; value=&quot;266&quot;/&gt;&lt;/object&gt;&lt;object type=&quot;3&quot; unique_id=&quot;10610&quot;&gt;&lt;property id=&quot;20148&quot; value=&quot;5&quot;/&gt;&lt;property id=&quot;20300&quot; value=&quot;Slide 26 - &amp;quot;Hotel Agreements&amp;quot;&quot;/&gt;&lt;property id=&quot;20307&quot; value=&quot;270&quot;/&gt;&lt;/object&gt;&lt;object type=&quot;3&quot; unique_id=&quot;10611&quot;&gt;&lt;property id=&quot;20148&quot; value=&quot;5&quot;/&gt;&lt;property id=&quot;20300&quot; value=&quot;Slide 27&quot;/&gt;&lt;property id=&quot;20307&quot; value=&quot;267&quot;/&gt;&lt;/object&gt;&lt;object type=&quot;3&quot; unique_id=&quot;10852&quot;&gt;&lt;property id=&quot;20148&quot; value=&quot;5&quot;/&gt;&lt;property id=&quot;20300&quot; value=&quot;Slide 3 - &amp;quot;FY2013 Annual Report&amp;quot;&quot;/&gt;&lt;property id=&quot;20307&quot; value=&quot;276&quot;/&gt;&lt;/object&gt;&lt;object type=&quot;3&quot; unique_id=&quot;10853&quot;&gt;&lt;property id=&quot;20148&quot; value=&quot;5&quot;/&gt;&lt;property id=&quot;20300&quot; value=&quot;Slide 6&quot;/&gt;&lt;property id=&quot;20307&quot; value=&quot;277&quot;/&gt;&lt;/object&gt;&lt;object type=&quot;3&quot; unique_id=&quot;10854&quot;&gt;&lt;property id=&quot;20148&quot; value=&quot;5&quot;/&gt;&lt;property id=&quot;20300&quot; value=&quot;Slide 7&quot;/&gt;&lt;property id=&quot;20307&quot; value=&quot;278&quot;/&gt;&lt;/object&gt;&lt;object type=&quot;3&quot; unique_id=&quot;10855&quot;&gt;&lt;property id=&quot;20148&quot; value=&quot;5&quot;/&gt;&lt;property id=&quot;20300&quot; value=&quot;Slide 8&quot;/&gt;&lt;property id=&quot;20307&quot; value=&quot;279&quot;/&gt;&lt;/object&gt;&lt;object type=&quot;3&quot; unique_id=&quot;10856&quot;&gt;&lt;property id=&quot;20148&quot; value=&quot;5&quot;/&gt;&lt;property id=&quot;20300&quot; value=&quot;Slide 9&quot;/&gt;&lt;property id=&quot;20307&quot; value=&quot;280&quot;/&gt;&lt;/object&gt;&lt;object type=&quot;3&quot; unique_id=&quot;10857&quot;&gt;&lt;property id=&quot;20148&quot; value=&quot;5&quot;/&gt;&lt;property id=&quot;20300&quot; value=&quot;Slide 10&quot;/&gt;&lt;property id=&quot;20307&quot; value=&quot;281&quot;/&gt;&lt;/object&gt;&lt;object type=&quot;3&quot; unique_id=&quot;10858&quot;&gt;&lt;property id=&quot;20148&quot; value=&quot;5&quot;/&gt;&lt;property id=&quot;20300&quot; value=&quot;Slide 11&quot;/&gt;&lt;property id=&quot;20307&quot; value=&quot;282&quot;/&gt;&lt;/object&gt;&lt;object type=&quot;3&quot; unique_id=&quot;10859&quot;&gt;&lt;property id=&quot;20148&quot; value=&quot;5&quot;/&gt;&lt;property id=&quot;20300&quot; value=&quot;Slide 12&quot;/&gt;&lt;property id=&quot;20307&quot; value=&quot;283&quot;/&gt;&lt;/object&gt;&lt;object type=&quot;3&quot; unique_id=&quot;10860&quot;&gt;&lt;property id=&quot;20148&quot; value=&quot;5&quot;/&gt;&lt;property id=&quot;20300&quot; value=&quot;Slide 13&quot;/&gt;&lt;property id=&quot;20307&quot; value=&quot;284&quot;/&gt;&lt;/object&gt;&lt;object type=&quot;3&quot; unique_id=&quot;11151&quot;&gt;&lt;property id=&quot;20148&quot; value=&quot;5&quot;/&gt;&lt;property id=&quot;20300&quot; value=&quot;Slide 31 - &amp;quot;New Uniform Guidance &amp;#x0D;&amp;#x0A;from OMB&amp;quot;&quot;/&gt;&lt;property id=&quot;20307&quot; value=&quot;285&quot;/&gt;&lt;/object&gt;&lt;object type=&quot;3&quot; unique_id=&quot;11152&quot;&gt;&lt;property id=&quot;20148&quot; value=&quot;5&quot;/&gt;&lt;property id=&quot;20300&quot; value=&quot;Slide 43 - &amp;quot;Interdivisional Authorization&amp;#x0D;&amp;#x0A;Management System&amp;#x0D;&amp;#x0A;(IAMS)&amp;quot;&quot;/&gt;&lt;property id=&quot;20307&quot; value=&quot;286&quot;/&gt;&lt;/object&gt;&lt;object type=&quot;3&quot; unique_id=&quot;11153&quot;&gt;&lt;property id=&quot;20148&quot; value=&quot;5&quot;/&gt;&lt;property id=&quot;20300&quot; value=&quot;Slide 44 - &amp;quot;IAMS&amp;quot;&quot;/&gt;&lt;property id=&quot;20307&quot; value=&quot;287&quot;/&gt;&lt;/object&gt;&lt;object type=&quot;3&quot; unique_id=&quot;11154&quot;&gt;&lt;property id=&quot;20148&quot; value=&quot;5&quot;/&gt;&lt;property id=&quot;20300&quot; value=&quot;Slide 45 - &amp;quot;Full Process Life Cycle&amp;quot;&quot;/&gt;&lt;property id=&quot;20307&quot; value=&quot;288&quot;/&gt;&lt;/object&gt;&lt;object type=&quot;3&quot; unique_id=&quot;11155&quot;&gt;&lt;property id=&quot;20148&quot; value=&quot;5&quot;/&gt;&lt;property id=&quot;20300&quot; value=&quot;Slide 46 - &amp;quot;IAMS&amp;quot;&quot;/&gt;&lt;property id=&quot;20307&quot; value=&quot;289&quot;/&gt;&lt;/object&gt;&lt;object type=&quot;3&quot; unique_id=&quot;11156&quot;&gt;&lt;property id=&quot;20148&quot; value=&quot;5&quot;/&gt;&lt;property id=&quot;20300&quot; value=&quot;Slide 47 - &amp;quot;IAMS&amp;quot;&quot;/&gt;&lt;property id=&quot;20307&quot; value=&quot;290&quot;/&gt;&lt;/object&gt;&lt;object type=&quot;3&quot; unique_id=&quot;11157&quot;&gt;&lt;property id=&quot;20148&quot; value=&quot;5&quot;/&gt;&lt;property id=&quot;20300&quot; value=&quot;Slide 48 - &amp;quot;IAMS&amp;quot;&quot;/&gt;&lt;property id=&quot;20307&quot; value=&quot;291&quot;/&gt;&lt;/object&gt;&lt;object type=&quot;3&quot; unique_id=&quot;11554&quot;&gt;&lt;property id=&quot;20148&quot; value=&quot;5&quot;/&gt;&lt;property id=&quot;20300&quot; value=&quot;Slide 28 - &amp;quot;Project Accounting Updates&amp;quot;&quot;/&gt;&lt;property id=&quot;20307&quot; value=&quot;292&quot;/&gt;&lt;/object&gt;&lt;object type=&quot;3&quot; unique_id=&quot;11555&quot;&gt;&lt;property id=&quot;20148&quot; value=&quot;5&quot;/&gt;&lt;property id=&quot;20300&quot; value=&quot;Slide 29 - &amp;quot;Project Accounting Updates&amp;quot;&quot;/&gt;&lt;property id=&quot;20307&quot; value=&quot;293&quot;/&gt;&lt;/object&gt;&lt;object type=&quot;3&quot; unique_id=&quot;11708&quot;&gt;&lt;property id=&quot;20148&quot; value=&quot;5&quot;/&gt;&lt;property id=&quot;20300&quot; value=&quot;Slide 30 - &amp;quot;Project Accounting Updates&amp;quot;&quot;/&gt;&lt;property id=&quot;20307&quot; value=&quot;294&quot;/&gt;&lt;/object&gt;&lt;object type=&quot;3&quot; unique_id=&quot;12216&quot;&gt;&lt;property id=&quot;20148&quot; value=&quot;5&quot;/&gt;&lt;property id=&quot;20300&quot; value=&quot;Slide 32 - &amp;quot;OMB Uniform Guidance&amp;quot;&quot;/&gt;&lt;property id=&quot;20307&quot; value=&quot;295&quot;/&gt;&lt;/object&gt;&lt;object type=&quot;3&quot; unique_id=&quot;12217&quot;&gt;&lt;property id=&quot;20148&quot; value=&quot;5&quot;/&gt;&lt;property id=&quot;20300&quot; value=&quot;Slide 33 - &amp;quot;OMB-UG - Applicability&amp;quot;&quot;/&gt;&lt;property id=&quot;20307&quot; value=&quot;297&quot;/&gt;&lt;/object&gt;&lt;object type=&quot;3&quot; unique_id=&quot;12218&quot;&gt;&lt;property id=&quot;20148&quot; value=&quot;5&quot;/&gt;&lt;property id=&quot;20300&quot; value=&quot;Slide 34 - &amp;quot;OMB-UG - Applicability&amp;quot;&quot;/&gt;&lt;property id=&quot;20307&quot; value=&quot;298&quot;/&gt;&lt;/object&gt;&lt;object type=&quot;3&quot; unique_id=&quot;12219&quot;&gt;&lt;property id=&quot;20148&quot; value=&quot;5&quot;/&gt;&lt;property id=&quot;20300&quot; value=&quot;Slide 35&quot;/&gt;&lt;property id=&quot;20307&quot; value=&quot;299&quot;/&gt;&lt;/object&gt;&lt;object type=&quot;3&quot; unique_id=&quot;12220&quot;&gt;&lt;property id=&quot;20148&quot; value=&quot;5&quot;/&gt;&lt;property id=&quot;20300&quot; value=&quot;Slide 36 - &amp;quot;OMB-UG – Selected Items&amp;quot;&quot;/&gt;&lt;property id=&quot;20307&quot; value=&quot;300&quot;/&gt;&lt;/object&gt;&lt;object type=&quot;3&quot; unique_id=&quot;12221&quot;&gt;&lt;property id=&quot;20148&quot; value=&quot;5&quot;/&gt;&lt;property id=&quot;20300&quot; value=&quot;Slide 37 - &amp;quot;OMB-UG – Selected Items&amp;quot;&quot;/&gt;&lt;property id=&quot;20307&quot; value=&quot;301&quot;/&gt;&lt;/object&gt;&lt;object type=&quot;3&quot; unique_id=&quot;12222&quot;&gt;&lt;property id=&quot;20148&quot; value=&quot;5&quot;/&gt;&lt;property id=&quot;20300&quot; value=&quot;Slide 38 - &amp;quot;OMB-UG – Selected Items&amp;quot;&quot;/&gt;&lt;property id=&quot;20307&quot; value=&quot;302&quot;/&gt;&lt;/object&gt;&lt;object type=&quot;3&quot; unique_id=&quot;12223&quot;&gt;&lt;property id=&quot;20148&quot; value=&quot;5&quot;/&gt;&lt;property id=&quot;20300&quot; value=&quot;Slide 39 - &amp;quot;OMB-UG – Selected Items&amp;quot;&quot;/&gt;&lt;property id=&quot;20307&quot; value=&quot;303&quot;/&gt;&lt;/object&gt;&lt;object type=&quot;3&quot; unique_id=&quot;12224&quot;&gt;&lt;property id=&quot;20148&quot; value=&quot;5&quot;/&gt;&lt;property id=&quot;20300&quot; value=&quot;Slide 40 - &amp;quot;OMB-UG – Selected Items&amp;quot;&quot;/&gt;&lt;property id=&quot;20307&quot; value=&quot;296&quot;/&gt;&lt;/object&gt;&lt;object type=&quot;3&quot; unique_id=&quot;12322&quot;&gt;&lt;property id=&quot;20148&quot; value=&quot;5&quot;/&gt;&lt;property id=&quot;20300&quot; value=&quot;Slide 41 - &amp;quot;OMB-UG – Selected Items&amp;quot;&quot;/&gt;&lt;property id=&quot;20307&quot; value=&quot;305&quot;/&gt;&lt;/object&gt;&lt;object type=&quot;3&quot; unique_id=&quot;12323&quot;&gt;&lt;property id=&quot;20148&quot; value=&quot;5&quot;/&gt;&lt;property id=&quot;20300&quot; value=&quot;Slide 42 - &amp;quot;OMB-UG – Selected Items&amp;quot;&quot;/&gt;&lt;property id=&quot;20307&quot; value=&quot;304&quot;/&gt;&lt;/object&gt;&lt;/object&gt;&lt;object type=&quot;8&quot; unique_id=&quot;10631&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5">
      <a:dk1>
        <a:sysClr val="windowText" lastClr="000000"/>
      </a:dk1>
      <a:lt1>
        <a:sysClr val="window" lastClr="FFFFFF"/>
      </a:lt1>
      <a:dk2>
        <a:srgbClr val="4E5B6F"/>
      </a:dk2>
      <a:lt2>
        <a:srgbClr val="FEF0CD"/>
      </a:lt2>
      <a:accent1>
        <a:srgbClr val="0081A5"/>
      </a:accent1>
      <a:accent2>
        <a:srgbClr val="EA157A"/>
      </a:accent2>
      <a:accent3>
        <a:srgbClr val="EB8803"/>
      </a:accent3>
      <a:accent4>
        <a:srgbClr val="00ADDC"/>
      </a:accent4>
      <a:accent5>
        <a:srgbClr val="738AC8"/>
      </a:accent5>
      <a:accent6>
        <a:srgbClr val="1AB39F"/>
      </a:accent6>
      <a:hlink>
        <a:srgbClr val="EB8803"/>
      </a:hlink>
      <a:folHlink>
        <a:srgbClr val="5F779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2583</TotalTime>
  <Words>2573</Words>
  <Application>Microsoft Office PowerPoint</Application>
  <PresentationFormat>On-screen Show (4:3)</PresentationFormat>
  <Paragraphs>590</Paragraphs>
  <Slides>48</Slides>
  <Notes>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Civic</vt:lpstr>
      <vt:lpstr>Research Administration Forum</vt:lpstr>
      <vt:lpstr>Agenda</vt:lpstr>
      <vt:lpstr>FY2013 Annual Report</vt:lpstr>
      <vt:lpstr>Slide 4</vt:lpstr>
      <vt:lpstr>Slide 5</vt:lpstr>
      <vt:lpstr>Slide 6</vt:lpstr>
      <vt:lpstr>Slide 7</vt:lpstr>
      <vt:lpstr>Slide 8</vt:lpstr>
      <vt:lpstr>Slide 9</vt:lpstr>
      <vt:lpstr>Slide 10</vt:lpstr>
      <vt:lpstr>Slide 11</vt:lpstr>
      <vt:lpstr>Slide 12</vt:lpstr>
      <vt:lpstr>Slide 13</vt:lpstr>
      <vt:lpstr>Procurement Services 2014 Announcements </vt:lpstr>
      <vt:lpstr>2014 Announcements</vt:lpstr>
      <vt:lpstr>Catering Services</vt:lpstr>
      <vt:lpstr>Catering Services</vt:lpstr>
      <vt:lpstr>TechMart Upgrade</vt:lpstr>
      <vt:lpstr>NASA Restrictions on  Orders to China</vt:lpstr>
      <vt:lpstr>NASA Restrictions on  Orders to China</vt:lpstr>
      <vt:lpstr>Past Due Travel Reports</vt:lpstr>
      <vt:lpstr>Late Notice Letters</vt:lpstr>
      <vt:lpstr>Past Due Notices and Reports</vt:lpstr>
      <vt:lpstr>Slide 24</vt:lpstr>
      <vt:lpstr>Cognos Report</vt:lpstr>
      <vt:lpstr>Hotel Agreements</vt:lpstr>
      <vt:lpstr>Slide 27</vt:lpstr>
      <vt:lpstr>Project Accounting Updates</vt:lpstr>
      <vt:lpstr>Project Accounting Updates</vt:lpstr>
      <vt:lpstr>Project Accounting Updates</vt:lpstr>
      <vt:lpstr>New Uniform Guidance  from OMB</vt:lpstr>
      <vt:lpstr>OMB Uniform Guidance</vt:lpstr>
      <vt:lpstr>OMB-UG - Applicability</vt:lpstr>
      <vt:lpstr>OMB-UG - Applicability</vt:lpstr>
      <vt:lpstr>Slide 35</vt:lpstr>
      <vt:lpstr>OMB-UG – Selected Items</vt:lpstr>
      <vt:lpstr>OMB-UG – Selected Items</vt:lpstr>
      <vt:lpstr>OMB-UG – Selected Items</vt:lpstr>
      <vt:lpstr>OMB-UG – Selected Items</vt:lpstr>
      <vt:lpstr>OMB-UG – Selected Items</vt:lpstr>
      <vt:lpstr>OMB-UG – Selected Items</vt:lpstr>
      <vt:lpstr>OMB-UG – Selected Items</vt:lpstr>
      <vt:lpstr>Interdivisional Authorization Management System (IAMS)</vt:lpstr>
      <vt:lpstr>IAMS</vt:lpstr>
      <vt:lpstr>Full Process Life Cycle</vt:lpstr>
      <vt:lpstr>IAMS</vt:lpstr>
      <vt:lpstr>IAMS</vt:lpstr>
      <vt:lpstr>IAMS</vt:lpstr>
    </vt:vector>
  </TitlesOfParts>
  <Company>Caltech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Services</dc:title>
  <dc:creator>mmarquez</dc:creator>
  <cp:lastModifiedBy>mwalton</cp:lastModifiedBy>
  <cp:revision>154</cp:revision>
  <dcterms:created xsi:type="dcterms:W3CDTF">2014-02-05T15:13:24Z</dcterms:created>
  <dcterms:modified xsi:type="dcterms:W3CDTF">2014-02-12T19:40:18Z</dcterms:modified>
</cp:coreProperties>
</file>