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5"/>
  </p:notesMasterIdLst>
  <p:handoutMasterIdLst>
    <p:handoutMasterId r:id="rId56"/>
  </p:handoutMasterIdLst>
  <p:sldIdLst>
    <p:sldId id="257" r:id="rId2"/>
    <p:sldId id="258" r:id="rId3"/>
    <p:sldId id="311" r:id="rId4"/>
    <p:sldId id="259" r:id="rId5"/>
    <p:sldId id="260" r:id="rId6"/>
    <p:sldId id="261" r:id="rId7"/>
    <p:sldId id="262" r:id="rId8"/>
    <p:sldId id="263" r:id="rId9"/>
    <p:sldId id="277"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9" r:id="rId24"/>
    <p:sldId id="280" r:id="rId25"/>
    <p:sldId id="285" r:id="rId26"/>
    <p:sldId id="281" r:id="rId27"/>
    <p:sldId id="296" r:id="rId28"/>
    <p:sldId id="292" r:id="rId29"/>
    <p:sldId id="293" r:id="rId30"/>
    <p:sldId id="294" r:id="rId31"/>
    <p:sldId id="295" r:id="rId32"/>
    <p:sldId id="287" r:id="rId33"/>
    <p:sldId id="282" r:id="rId34"/>
    <p:sldId id="288" r:id="rId35"/>
    <p:sldId id="283" r:id="rId36"/>
    <p:sldId id="289" r:id="rId37"/>
    <p:sldId id="284" r:id="rId38"/>
    <p:sldId id="310" r:id="rId39"/>
    <p:sldId id="299" r:id="rId40"/>
    <p:sldId id="278" r:id="rId41"/>
    <p:sldId id="312" r:id="rId42"/>
    <p:sldId id="297" r:id="rId43"/>
    <p:sldId id="300" r:id="rId44"/>
    <p:sldId id="301" r:id="rId45"/>
    <p:sldId id="307" r:id="rId46"/>
    <p:sldId id="302" r:id="rId47"/>
    <p:sldId id="303" r:id="rId48"/>
    <p:sldId id="308" r:id="rId49"/>
    <p:sldId id="304" r:id="rId50"/>
    <p:sldId id="305" r:id="rId51"/>
    <p:sldId id="309" r:id="rId52"/>
    <p:sldId id="306" r:id="rId53"/>
    <p:sldId id="298" r:id="rId54"/>
  </p:sldIdLst>
  <p:sldSz cx="9144000" cy="6858000" type="screen4x3"/>
  <p:notesSz cx="7053263" cy="9309100"/>
  <p:custDataLst>
    <p:tags r:id="rId57"/>
  </p:custDataLst>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7" autoAdjust="0"/>
  </p:normalViewPr>
  <p:slideViewPr>
    <p:cSldViewPr snapToGrid="0" snapToObjects="1">
      <p:cViewPr varScale="1">
        <p:scale>
          <a:sx n="104" d="100"/>
          <a:sy n="104" d="100"/>
        </p:scale>
        <p:origin x="-174" y="-90"/>
      </p:cViewPr>
      <p:guideLst>
        <p:guide orient="horz" pos="2160"/>
        <p:guide pos="2880"/>
      </p:guideLst>
    </p:cSldViewPr>
  </p:slideViewPr>
  <p:outlineViewPr>
    <p:cViewPr>
      <p:scale>
        <a:sx n="33" d="100"/>
        <a:sy n="33" d="100"/>
      </p:scale>
      <p:origin x="0" y="18846"/>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gs" Target="tags/tag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B22292-32B5-4862-AF5F-8D64F649631D}" type="doc">
      <dgm:prSet loTypeId="urn:microsoft.com/office/officeart/2005/8/layout/hList3" loCatId="list" qsTypeId="urn:microsoft.com/office/officeart/2005/8/quickstyle/simple1" qsCatId="simple" csTypeId="urn:microsoft.com/office/officeart/2005/8/colors/colorful3" csCatId="colorful" phldr="1"/>
      <dgm:spPr/>
      <dgm:t>
        <a:bodyPr/>
        <a:lstStyle/>
        <a:p>
          <a:endParaRPr lang="en-US"/>
        </a:p>
      </dgm:t>
    </dgm:pt>
    <dgm:pt modelId="{DA434D1B-59B2-4B42-AD32-5FFB9B7B9EE0}">
      <dgm:prSet phldrT="[Text]" custT="1"/>
      <dgm:spPr/>
      <dgm:t>
        <a:bodyPr/>
        <a:lstStyle/>
        <a:p>
          <a:r>
            <a:rPr lang="en-US" sz="2800" dirty="0" smtClean="0"/>
            <a:t>Contacts</a:t>
          </a:r>
          <a:endParaRPr lang="en-US" sz="2800" dirty="0"/>
        </a:p>
      </dgm:t>
    </dgm:pt>
    <dgm:pt modelId="{FC679B65-8320-4A85-83C4-472016762A1C}" type="parTrans" cxnId="{8FB1B311-3C23-412D-BF95-076E5EDDD1E3}">
      <dgm:prSet/>
      <dgm:spPr/>
      <dgm:t>
        <a:bodyPr/>
        <a:lstStyle/>
        <a:p>
          <a:endParaRPr lang="en-US"/>
        </a:p>
      </dgm:t>
    </dgm:pt>
    <dgm:pt modelId="{724AED2A-EAAA-4FF0-9F97-276E728AB5C5}" type="sibTrans" cxnId="{8FB1B311-3C23-412D-BF95-076E5EDDD1E3}">
      <dgm:prSet/>
      <dgm:spPr/>
      <dgm:t>
        <a:bodyPr/>
        <a:lstStyle/>
        <a:p>
          <a:endParaRPr lang="en-US"/>
        </a:p>
      </dgm:t>
    </dgm:pt>
    <dgm:pt modelId="{F7D2517E-9510-4228-A264-69362D59B6ED}">
      <dgm:prSet phldrT="[Text]" custT="1"/>
      <dgm:spPr/>
      <dgm:t>
        <a:bodyPr/>
        <a:lstStyle/>
        <a:p>
          <a:r>
            <a:rPr lang="en-US" sz="1400" b="1" dirty="0" smtClean="0"/>
            <a:t>Adilia F. Koch</a:t>
          </a:r>
        </a:p>
        <a:p>
          <a:r>
            <a:rPr lang="en-US" sz="1400" b="1" dirty="0" smtClean="0"/>
            <a:t>Director, Caltech Export Compliance Office</a:t>
          </a:r>
          <a:endParaRPr lang="en-US" sz="1400" dirty="0" smtClean="0"/>
        </a:p>
        <a:p>
          <a:r>
            <a:rPr lang="en-US" sz="1100" baseline="0" dirty="0" smtClean="0">
              <a:solidFill>
                <a:schemeClr val="bg1"/>
              </a:solidFill>
            </a:rPr>
            <a:t>adilia.koch@caltech.edu    </a:t>
          </a:r>
          <a:r>
            <a:rPr lang="en-US" sz="1100" baseline="0" dirty="0" smtClean="0">
              <a:solidFill>
                <a:srgbClr val="0070C0"/>
              </a:solidFill>
            </a:rPr>
            <a:t> </a:t>
          </a:r>
        </a:p>
        <a:p>
          <a:r>
            <a:rPr lang="en-US" sz="1400" dirty="0" smtClean="0"/>
            <a:t>(626) 395-4469</a:t>
          </a:r>
        </a:p>
        <a:p>
          <a:r>
            <a:rPr lang="en-US" sz="1400" dirty="0" smtClean="0"/>
            <a:t>(626) 529-6415 (cell)</a:t>
          </a:r>
          <a:endParaRPr lang="en-US" sz="1400" dirty="0"/>
        </a:p>
      </dgm:t>
    </dgm:pt>
    <dgm:pt modelId="{0C5C1A25-D73C-4BD5-B100-F477A607E9C4}" type="parTrans" cxnId="{BCF13572-0E56-4138-84E8-00B64748B8CE}">
      <dgm:prSet/>
      <dgm:spPr/>
      <dgm:t>
        <a:bodyPr/>
        <a:lstStyle/>
        <a:p>
          <a:endParaRPr lang="en-US"/>
        </a:p>
      </dgm:t>
    </dgm:pt>
    <dgm:pt modelId="{F1CB27B5-D3A3-459E-8E5A-AC99B40F6215}" type="sibTrans" cxnId="{BCF13572-0E56-4138-84E8-00B64748B8CE}">
      <dgm:prSet/>
      <dgm:spPr/>
      <dgm:t>
        <a:bodyPr/>
        <a:lstStyle/>
        <a:p>
          <a:endParaRPr lang="en-US"/>
        </a:p>
      </dgm:t>
    </dgm:pt>
    <dgm:pt modelId="{E67DB5AC-898D-4ABE-AB67-3F3018E16E2A}">
      <dgm:prSet phldrT="[Text]" custT="1"/>
      <dgm:spPr/>
      <dgm:t>
        <a:bodyPr/>
        <a:lstStyle/>
        <a:p>
          <a:r>
            <a:rPr lang="en-US" sz="1400" b="1" dirty="0" smtClean="0"/>
            <a:t>Jennifer Wong</a:t>
          </a:r>
        </a:p>
        <a:p>
          <a:r>
            <a:rPr lang="en-US" sz="1400" b="1" dirty="0" smtClean="0"/>
            <a:t>Export Compliance Analyst</a:t>
          </a:r>
        </a:p>
        <a:p>
          <a:r>
            <a:rPr lang="en-US" sz="1400" dirty="0" smtClean="0"/>
            <a:t>jennifer.wong@caltech.edu </a:t>
          </a:r>
        </a:p>
        <a:p>
          <a:r>
            <a:rPr lang="en-US" sz="1400" dirty="0" smtClean="0"/>
            <a:t>(626) 395-2558</a:t>
          </a:r>
        </a:p>
      </dgm:t>
    </dgm:pt>
    <dgm:pt modelId="{259F61FB-0E70-48E5-AE41-A29502E52D25}" type="parTrans" cxnId="{BD3075B4-7509-4960-8BEC-FC2DCF2571D1}">
      <dgm:prSet/>
      <dgm:spPr/>
      <dgm:t>
        <a:bodyPr/>
        <a:lstStyle/>
        <a:p>
          <a:endParaRPr lang="en-US"/>
        </a:p>
      </dgm:t>
    </dgm:pt>
    <dgm:pt modelId="{2A2DDE06-22CC-4F4C-8F4A-687A13E268E7}" type="sibTrans" cxnId="{BD3075B4-7509-4960-8BEC-FC2DCF2571D1}">
      <dgm:prSet/>
      <dgm:spPr/>
      <dgm:t>
        <a:bodyPr/>
        <a:lstStyle/>
        <a:p>
          <a:endParaRPr lang="en-US"/>
        </a:p>
      </dgm:t>
    </dgm:pt>
    <dgm:pt modelId="{81487A46-0D87-497E-8F9F-47C7C885C245}">
      <dgm:prSet custT="1"/>
      <dgm:spPr/>
      <dgm:t>
        <a:bodyPr/>
        <a:lstStyle/>
        <a:p>
          <a:r>
            <a:rPr lang="en-US" sz="1400" b="1" dirty="0" smtClean="0"/>
            <a:t>Chris Catherasoo</a:t>
          </a:r>
        </a:p>
        <a:p>
          <a:r>
            <a:rPr lang="en-US" sz="1400" b="1" dirty="0" smtClean="0"/>
            <a:t>Export Compliance </a:t>
          </a:r>
        </a:p>
        <a:p>
          <a:r>
            <a:rPr lang="en-US" sz="1400" b="1" dirty="0" smtClean="0"/>
            <a:t>Technical Specialist</a:t>
          </a:r>
        </a:p>
        <a:p>
          <a:r>
            <a:rPr lang="en-US" sz="1200" dirty="0" smtClean="0"/>
            <a:t>chris.catherasoo@caltech.edu  </a:t>
          </a:r>
        </a:p>
        <a:p>
          <a:r>
            <a:rPr lang="en-US" sz="1200" dirty="0" smtClean="0"/>
            <a:t>(626) 395-3679</a:t>
          </a:r>
        </a:p>
        <a:p>
          <a:r>
            <a:rPr lang="en-US" sz="1200" dirty="0" smtClean="0"/>
            <a:t>(626) 421-9635 (cell)</a:t>
          </a:r>
          <a:endParaRPr lang="en-US" sz="1200" dirty="0"/>
        </a:p>
      </dgm:t>
    </dgm:pt>
    <dgm:pt modelId="{866D9AF4-ED5E-4F78-874C-EAB562D172B1}" type="parTrans" cxnId="{80B5E0DB-9497-4D86-ABAE-83714601FF1F}">
      <dgm:prSet/>
      <dgm:spPr/>
      <dgm:t>
        <a:bodyPr/>
        <a:lstStyle/>
        <a:p>
          <a:endParaRPr lang="en-US"/>
        </a:p>
      </dgm:t>
    </dgm:pt>
    <dgm:pt modelId="{38F0AFB8-A41A-4D43-ACBC-FD76C2704A84}" type="sibTrans" cxnId="{80B5E0DB-9497-4D86-ABAE-83714601FF1F}">
      <dgm:prSet/>
      <dgm:spPr/>
      <dgm:t>
        <a:bodyPr/>
        <a:lstStyle/>
        <a:p>
          <a:endParaRPr lang="en-US"/>
        </a:p>
      </dgm:t>
    </dgm:pt>
    <dgm:pt modelId="{BE82E436-77EE-4A0E-8B85-900BB73C2EA6}" type="pres">
      <dgm:prSet presAssocID="{A2B22292-32B5-4862-AF5F-8D64F649631D}" presName="composite" presStyleCnt="0">
        <dgm:presLayoutVars>
          <dgm:chMax val="1"/>
          <dgm:dir/>
          <dgm:resizeHandles val="exact"/>
        </dgm:presLayoutVars>
      </dgm:prSet>
      <dgm:spPr/>
      <dgm:t>
        <a:bodyPr/>
        <a:lstStyle/>
        <a:p>
          <a:endParaRPr lang="en-US"/>
        </a:p>
      </dgm:t>
    </dgm:pt>
    <dgm:pt modelId="{6662C3AF-FBC2-436A-9225-DD951FF2FB57}" type="pres">
      <dgm:prSet presAssocID="{DA434D1B-59B2-4B42-AD32-5FFB9B7B9EE0}" presName="roof" presStyleLbl="dkBgShp" presStyleIdx="0" presStyleCnt="2" custScaleY="61616" custLinFactNeighborY="505"/>
      <dgm:spPr/>
      <dgm:t>
        <a:bodyPr/>
        <a:lstStyle/>
        <a:p>
          <a:endParaRPr lang="en-US"/>
        </a:p>
      </dgm:t>
    </dgm:pt>
    <dgm:pt modelId="{78AEE3B1-55DF-41E7-8EF2-9884F437AC42}" type="pres">
      <dgm:prSet presAssocID="{DA434D1B-59B2-4B42-AD32-5FFB9B7B9EE0}" presName="pillars" presStyleCnt="0"/>
      <dgm:spPr/>
      <dgm:t>
        <a:bodyPr/>
        <a:lstStyle/>
        <a:p>
          <a:endParaRPr lang="en-US"/>
        </a:p>
      </dgm:t>
    </dgm:pt>
    <dgm:pt modelId="{BC452F05-7E67-4A55-8E00-9738A2D83ECB}" type="pres">
      <dgm:prSet presAssocID="{DA434D1B-59B2-4B42-AD32-5FFB9B7B9EE0}" presName="pillar1" presStyleLbl="node1" presStyleIdx="0" presStyleCnt="3" custScaleY="118759" custLinFactNeighborX="-285" custLinFactNeighborY="0">
        <dgm:presLayoutVars>
          <dgm:bulletEnabled val="1"/>
        </dgm:presLayoutVars>
      </dgm:prSet>
      <dgm:spPr/>
      <dgm:t>
        <a:bodyPr/>
        <a:lstStyle/>
        <a:p>
          <a:endParaRPr lang="en-US"/>
        </a:p>
      </dgm:t>
    </dgm:pt>
    <dgm:pt modelId="{C4B1E5A1-2AFB-4343-8D53-A5BE2F0F881B}" type="pres">
      <dgm:prSet presAssocID="{81487A46-0D87-497E-8F9F-47C7C885C245}" presName="pillarX" presStyleLbl="node1" presStyleIdx="1" presStyleCnt="3" custScaleX="91767" custScaleY="118759">
        <dgm:presLayoutVars>
          <dgm:bulletEnabled val="1"/>
        </dgm:presLayoutVars>
      </dgm:prSet>
      <dgm:spPr/>
      <dgm:t>
        <a:bodyPr/>
        <a:lstStyle/>
        <a:p>
          <a:endParaRPr lang="en-US"/>
        </a:p>
      </dgm:t>
    </dgm:pt>
    <dgm:pt modelId="{CE04731F-2C2C-4588-8D43-28DC6866E6AE}" type="pres">
      <dgm:prSet presAssocID="{E67DB5AC-898D-4ABE-AB67-3F3018E16E2A}" presName="pillarX" presStyleLbl="node1" presStyleIdx="2" presStyleCnt="3" custScaleY="118759">
        <dgm:presLayoutVars>
          <dgm:bulletEnabled val="1"/>
        </dgm:presLayoutVars>
      </dgm:prSet>
      <dgm:spPr/>
      <dgm:t>
        <a:bodyPr/>
        <a:lstStyle/>
        <a:p>
          <a:endParaRPr lang="en-US"/>
        </a:p>
      </dgm:t>
    </dgm:pt>
    <dgm:pt modelId="{3E2D0E10-4DDF-4E5D-881B-F9898A9F5550}" type="pres">
      <dgm:prSet presAssocID="{DA434D1B-59B2-4B42-AD32-5FFB9B7B9EE0}" presName="base" presStyleLbl="dkBgShp" presStyleIdx="1" presStyleCnt="2" custFlipVert="1" custScaleY="25974"/>
      <dgm:spPr/>
      <dgm:t>
        <a:bodyPr/>
        <a:lstStyle/>
        <a:p>
          <a:endParaRPr lang="en-US"/>
        </a:p>
      </dgm:t>
    </dgm:pt>
  </dgm:ptLst>
  <dgm:cxnLst>
    <dgm:cxn modelId="{D44DF90B-A792-465E-A872-6BDA8A6BBE2B}" type="presOf" srcId="{81487A46-0D87-497E-8F9F-47C7C885C245}" destId="{C4B1E5A1-2AFB-4343-8D53-A5BE2F0F881B}" srcOrd="0" destOrd="0" presId="urn:microsoft.com/office/officeart/2005/8/layout/hList3"/>
    <dgm:cxn modelId="{BCF13572-0E56-4138-84E8-00B64748B8CE}" srcId="{DA434D1B-59B2-4B42-AD32-5FFB9B7B9EE0}" destId="{F7D2517E-9510-4228-A264-69362D59B6ED}" srcOrd="0" destOrd="0" parTransId="{0C5C1A25-D73C-4BD5-B100-F477A607E9C4}" sibTransId="{F1CB27B5-D3A3-459E-8E5A-AC99B40F6215}"/>
    <dgm:cxn modelId="{80B5E0DB-9497-4D86-ABAE-83714601FF1F}" srcId="{DA434D1B-59B2-4B42-AD32-5FFB9B7B9EE0}" destId="{81487A46-0D87-497E-8F9F-47C7C885C245}" srcOrd="1" destOrd="0" parTransId="{866D9AF4-ED5E-4F78-874C-EAB562D172B1}" sibTransId="{38F0AFB8-A41A-4D43-ACBC-FD76C2704A84}"/>
    <dgm:cxn modelId="{63BA7D06-593B-4C3F-8C27-0BC89F518853}" type="presOf" srcId="{F7D2517E-9510-4228-A264-69362D59B6ED}" destId="{BC452F05-7E67-4A55-8E00-9738A2D83ECB}" srcOrd="0" destOrd="0" presId="urn:microsoft.com/office/officeart/2005/8/layout/hList3"/>
    <dgm:cxn modelId="{A93F2677-3596-415F-999E-61287CE0AEE6}" type="presOf" srcId="{DA434D1B-59B2-4B42-AD32-5FFB9B7B9EE0}" destId="{6662C3AF-FBC2-436A-9225-DD951FF2FB57}" srcOrd="0" destOrd="0" presId="urn:microsoft.com/office/officeart/2005/8/layout/hList3"/>
    <dgm:cxn modelId="{2B8F160B-758D-45C4-AE7A-8D1800C98CC6}" type="presOf" srcId="{E67DB5AC-898D-4ABE-AB67-3F3018E16E2A}" destId="{CE04731F-2C2C-4588-8D43-28DC6866E6AE}" srcOrd="0" destOrd="0" presId="urn:microsoft.com/office/officeart/2005/8/layout/hList3"/>
    <dgm:cxn modelId="{28CB53D4-033E-4316-9D60-8D6821EB5521}" type="presOf" srcId="{A2B22292-32B5-4862-AF5F-8D64F649631D}" destId="{BE82E436-77EE-4A0E-8B85-900BB73C2EA6}" srcOrd="0" destOrd="0" presId="urn:microsoft.com/office/officeart/2005/8/layout/hList3"/>
    <dgm:cxn modelId="{BD3075B4-7509-4960-8BEC-FC2DCF2571D1}" srcId="{DA434D1B-59B2-4B42-AD32-5FFB9B7B9EE0}" destId="{E67DB5AC-898D-4ABE-AB67-3F3018E16E2A}" srcOrd="2" destOrd="0" parTransId="{259F61FB-0E70-48E5-AE41-A29502E52D25}" sibTransId="{2A2DDE06-22CC-4F4C-8F4A-687A13E268E7}"/>
    <dgm:cxn modelId="{8FB1B311-3C23-412D-BF95-076E5EDDD1E3}" srcId="{A2B22292-32B5-4862-AF5F-8D64F649631D}" destId="{DA434D1B-59B2-4B42-AD32-5FFB9B7B9EE0}" srcOrd="0" destOrd="0" parTransId="{FC679B65-8320-4A85-83C4-472016762A1C}" sibTransId="{724AED2A-EAAA-4FF0-9F97-276E728AB5C5}"/>
    <dgm:cxn modelId="{9B9ECB97-6F58-4B5D-84F3-0B6668921E3E}" type="presParOf" srcId="{BE82E436-77EE-4A0E-8B85-900BB73C2EA6}" destId="{6662C3AF-FBC2-436A-9225-DD951FF2FB57}" srcOrd="0" destOrd="0" presId="urn:microsoft.com/office/officeart/2005/8/layout/hList3"/>
    <dgm:cxn modelId="{4A294C96-BD07-4974-8B55-9897CC8166FC}" type="presParOf" srcId="{BE82E436-77EE-4A0E-8B85-900BB73C2EA6}" destId="{78AEE3B1-55DF-41E7-8EF2-9884F437AC42}" srcOrd="1" destOrd="0" presId="urn:microsoft.com/office/officeart/2005/8/layout/hList3"/>
    <dgm:cxn modelId="{152B89E5-9D00-457C-B68B-A6CFBB7FD941}" type="presParOf" srcId="{78AEE3B1-55DF-41E7-8EF2-9884F437AC42}" destId="{BC452F05-7E67-4A55-8E00-9738A2D83ECB}" srcOrd="0" destOrd="0" presId="urn:microsoft.com/office/officeart/2005/8/layout/hList3"/>
    <dgm:cxn modelId="{9490AA92-ED85-4006-9486-0821E37BECD2}" type="presParOf" srcId="{78AEE3B1-55DF-41E7-8EF2-9884F437AC42}" destId="{C4B1E5A1-2AFB-4343-8D53-A5BE2F0F881B}" srcOrd="1" destOrd="0" presId="urn:microsoft.com/office/officeart/2005/8/layout/hList3"/>
    <dgm:cxn modelId="{7503FD94-22B8-4BF6-B931-587FC4AEE379}" type="presParOf" srcId="{78AEE3B1-55DF-41E7-8EF2-9884F437AC42}" destId="{CE04731F-2C2C-4588-8D43-28DC6866E6AE}" srcOrd="2" destOrd="0" presId="urn:microsoft.com/office/officeart/2005/8/layout/hList3"/>
    <dgm:cxn modelId="{BAC9688E-6AC5-4B67-9ABD-F7AB8BE7C1AF}" type="presParOf" srcId="{BE82E436-77EE-4A0E-8B85-900BB73C2EA6}" destId="{3E2D0E10-4DDF-4E5D-881B-F9898A9F5550}" srcOrd="2" destOrd="0" presId="urn:microsoft.com/office/officeart/2005/8/layout/hList3"/>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E865344-B8C9-4D5D-8056-5018C6F86A03}" type="doc">
      <dgm:prSet loTypeId="urn:microsoft.com/office/officeart/2005/8/layout/hList3" loCatId="list" qsTypeId="urn:microsoft.com/office/officeart/2005/8/quickstyle/simple1" qsCatId="simple" csTypeId="urn:microsoft.com/office/officeart/2005/8/colors/colorful5" csCatId="colorful" phldr="1"/>
      <dgm:spPr/>
      <dgm:t>
        <a:bodyPr/>
        <a:lstStyle/>
        <a:p>
          <a:endParaRPr lang="en-US"/>
        </a:p>
      </dgm:t>
    </dgm:pt>
    <dgm:pt modelId="{7045D468-CFF8-4DBA-8011-174F842FAB7F}">
      <dgm:prSet phldrT="[Text]"/>
      <dgm:spPr/>
      <dgm:t>
        <a:bodyPr/>
        <a:lstStyle/>
        <a:p>
          <a:r>
            <a:rPr lang="en-US" dirty="0" smtClean="0"/>
            <a:t>International Shipments</a:t>
          </a:r>
          <a:endParaRPr lang="en-US" dirty="0"/>
        </a:p>
      </dgm:t>
    </dgm:pt>
    <dgm:pt modelId="{7D23EA7F-F0E8-4A9A-9A3B-D5BE66FA68FC}" type="parTrans" cxnId="{F5EF31B3-2BF2-45A3-B318-6EBEFF7A4D70}">
      <dgm:prSet/>
      <dgm:spPr/>
      <dgm:t>
        <a:bodyPr/>
        <a:lstStyle/>
        <a:p>
          <a:endParaRPr lang="en-US"/>
        </a:p>
      </dgm:t>
    </dgm:pt>
    <dgm:pt modelId="{E07CA35F-2509-49E9-89B5-18898DA80F6A}" type="sibTrans" cxnId="{F5EF31B3-2BF2-45A3-B318-6EBEFF7A4D70}">
      <dgm:prSet/>
      <dgm:spPr/>
      <dgm:t>
        <a:bodyPr/>
        <a:lstStyle/>
        <a:p>
          <a:endParaRPr lang="en-US"/>
        </a:p>
      </dgm:t>
    </dgm:pt>
    <dgm:pt modelId="{B5586C6C-7932-4C46-8557-CE503D71FFB2}">
      <dgm:prSet phldrT="[Text]" custT="1"/>
      <dgm:spPr/>
      <dgm:t>
        <a:bodyPr/>
        <a:lstStyle/>
        <a:p>
          <a:r>
            <a:rPr lang="en-US" sz="1600" b="1" dirty="0" smtClean="0"/>
            <a:t>Export Compliance Office</a:t>
          </a:r>
        </a:p>
        <a:p>
          <a:r>
            <a:rPr lang="en-US" sz="1600" u="sng" dirty="0" smtClean="0">
              <a:solidFill>
                <a:schemeClr val="bg1"/>
              </a:solidFill>
            </a:rPr>
            <a:t>export@caltech.edu</a:t>
          </a:r>
        </a:p>
        <a:p>
          <a:r>
            <a:rPr lang="en-US" sz="1600" dirty="0" smtClean="0"/>
            <a:t>(626) 395-2641 </a:t>
          </a:r>
          <a:r>
            <a:rPr lang="en-US" sz="1050" dirty="0" smtClean="0">
              <a:latin typeface="Arial"/>
              <a:cs typeface="Arial"/>
            </a:rPr>
            <a:t>● </a:t>
          </a:r>
          <a:r>
            <a:rPr lang="en-US" sz="1600" dirty="0" smtClean="0"/>
            <a:t>(626) 395-3144 (fax)</a:t>
          </a:r>
          <a:endParaRPr lang="en-US" sz="1600" dirty="0"/>
        </a:p>
      </dgm:t>
    </dgm:pt>
    <dgm:pt modelId="{613E6DF9-D2F1-4570-BBC2-EC12C31EF741}" type="parTrans" cxnId="{0161A5FC-6611-4DBA-8131-A19485CD0A4E}">
      <dgm:prSet/>
      <dgm:spPr/>
      <dgm:t>
        <a:bodyPr/>
        <a:lstStyle/>
        <a:p>
          <a:endParaRPr lang="en-US"/>
        </a:p>
      </dgm:t>
    </dgm:pt>
    <dgm:pt modelId="{DA18DD09-FB2C-4BC8-A946-438E7113E86F}" type="sibTrans" cxnId="{0161A5FC-6611-4DBA-8131-A19485CD0A4E}">
      <dgm:prSet/>
      <dgm:spPr/>
      <dgm:t>
        <a:bodyPr/>
        <a:lstStyle/>
        <a:p>
          <a:endParaRPr lang="en-US"/>
        </a:p>
      </dgm:t>
    </dgm:pt>
    <dgm:pt modelId="{904BA476-49EC-47AB-9889-88E18097A9A3}">
      <dgm:prSet phldrT="[Text]" custT="1"/>
      <dgm:spPr/>
      <dgm:t>
        <a:bodyPr/>
        <a:lstStyle/>
        <a:p>
          <a:r>
            <a:rPr lang="en-US" sz="1600" b="1" dirty="0" smtClean="0"/>
            <a:t>Website:</a:t>
          </a:r>
        </a:p>
        <a:p>
          <a:r>
            <a:rPr lang="en-US" sz="1600" dirty="0" smtClean="0"/>
            <a:t>http://export.caltech.edu </a:t>
          </a:r>
          <a:endParaRPr lang="en-US" sz="1600" dirty="0"/>
        </a:p>
      </dgm:t>
    </dgm:pt>
    <dgm:pt modelId="{004948E6-3DDC-48BE-A7A4-A2E31D7D0C88}" type="parTrans" cxnId="{8BC97B5C-94CC-493A-BC99-45816A6D3585}">
      <dgm:prSet/>
      <dgm:spPr/>
      <dgm:t>
        <a:bodyPr/>
        <a:lstStyle/>
        <a:p>
          <a:endParaRPr lang="en-US"/>
        </a:p>
      </dgm:t>
    </dgm:pt>
    <dgm:pt modelId="{7F47C5A6-BF8B-4763-8838-60C3E35A9D00}" type="sibTrans" cxnId="{8BC97B5C-94CC-493A-BC99-45816A6D3585}">
      <dgm:prSet/>
      <dgm:spPr/>
      <dgm:t>
        <a:bodyPr/>
        <a:lstStyle/>
        <a:p>
          <a:endParaRPr lang="en-US"/>
        </a:p>
      </dgm:t>
    </dgm:pt>
    <dgm:pt modelId="{C064F8BA-3C62-4A63-8175-D56E200C0296}" type="pres">
      <dgm:prSet presAssocID="{4E865344-B8C9-4D5D-8056-5018C6F86A03}" presName="composite" presStyleCnt="0">
        <dgm:presLayoutVars>
          <dgm:chMax val="1"/>
          <dgm:dir/>
          <dgm:resizeHandles val="exact"/>
        </dgm:presLayoutVars>
      </dgm:prSet>
      <dgm:spPr/>
      <dgm:t>
        <a:bodyPr/>
        <a:lstStyle/>
        <a:p>
          <a:endParaRPr lang="en-US"/>
        </a:p>
      </dgm:t>
    </dgm:pt>
    <dgm:pt modelId="{2EE2FD8D-F89C-4128-AB43-9D9D3208CF62}" type="pres">
      <dgm:prSet presAssocID="{7045D468-CFF8-4DBA-8011-174F842FAB7F}" presName="roof" presStyleLbl="dkBgShp" presStyleIdx="0" presStyleCnt="2" custLinFactNeighborX="0" custLinFactNeighborY="-19674"/>
      <dgm:spPr/>
      <dgm:t>
        <a:bodyPr/>
        <a:lstStyle/>
        <a:p>
          <a:endParaRPr lang="en-US"/>
        </a:p>
      </dgm:t>
    </dgm:pt>
    <dgm:pt modelId="{5EC7ECF7-A775-4B36-80F7-CC042BFDE4C9}" type="pres">
      <dgm:prSet presAssocID="{7045D468-CFF8-4DBA-8011-174F842FAB7F}" presName="pillars" presStyleCnt="0"/>
      <dgm:spPr/>
      <dgm:t>
        <a:bodyPr/>
        <a:lstStyle/>
        <a:p>
          <a:endParaRPr lang="en-US"/>
        </a:p>
      </dgm:t>
    </dgm:pt>
    <dgm:pt modelId="{E95A576A-4B1B-45D4-979A-F5D590FA1FB3}" type="pres">
      <dgm:prSet presAssocID="{7045D468-CFF8-4DBA-8011-174F842FAB7F}" presName="pillar1" presStyleLbl="node1" presStyleIdx="0" presStyleCnt="2" custScaleX="80454">
        <dgm:presLayoutVars>
          <dgm:bulletEnabled val="1"/>
        </dgm:presLayoutVars>
      </dgm:prSet>
      <dgm:spPr/>
      <dgm:t>
        <a:bodyPr/>
        <a:lstStyle/>
        <a:p>
          <a:endParaRPr lang="en-US"/>
        </a:p>
      </dgm:t>
    </dgm:pt>
    <dgm:pt modelId="{714F3259-3469-428A-9D50-AE3AA6009D05}" type="pres">
      <dgm:prSet presAssocID="{904BA476-49EC-47AB-9889-88E18097A9A3}" presName="pillarX" presStyleLbl="node1" presStyleIdx="1" presStyleCnt="2">
        <dgm:presLayoutVars>
          <dgm:bulletEnabled val="1"/>
        </dgm:presLayoutVars>
      </dgm:prSet>
      <dgm:spPr/>
      <dgm:t>
        <a:bodyPr/>
        <a:lstStyle/>
        <a:p>
          <a:endParaRPr lang="en-US"/>
        </a:p>
      </dgm:t>
    </dgm:pt>
    <dgm:pt modelId="{4FA043D2-B7A5-4504-AAFD-E50A82EE57BD}" type="pres">
      <dgm:prSet presAssocID="{7045D468-CFF8-4DBA-8011-174F842FAB7F}" presName="base" presStyleLbl="dkBgShp" presStyleIdx="1" presStyleCnt="2"/>
      <dgm:spPr/>
      <dgm:t>
        <a:bodyPr/>
        <a:lstStyle/>
        <a:p>
          <a:endParaRPr lang="en-US"/>
        </a:p>
      </dgm:t>
    </dgm:pt>
  </dgm:ptLst>
  <dgm:cxnLst>
    <dgm:cxn modelId="{8BC97B5C-94CC-493A-BC99-45816A6D3585}" srcId="{7045D468-CFF8-4DBA-8011-174F842FAB7F}" destId="{904BA476-49EC-47AB-9889-88E18097A9A3}" srcOrd="1" destOrd="0" parTransId="{004948E6-3DDC-48BE-A7A4-A2E31D7D0C88}" sibTransId="{7F47C5A6-BF8B-4763-8838-60C3E35A9D00}"/>
    <dgm:cxn modelId="{FD335426-DDA7-4959-8E20-4F51A493FA73}" type="presOf" srcId="{B5586C6C-7932-4C46-8557-CE503D71FFB2}" destId="{E95A576A-4B1B-45D4-979A-F5D590FA1FB3}" srcOrd="0" destOrd="0" presId="urn:microsoft.com/office/officeart/2005/8/layout/hList3"/>
    <dgm:cxn modelId="{0161A5FC-6611-4DBA-8131-A19485CD0A4E}" srcId="{7045D468-CFF8-4DBA-8011-174F842FAB7F}" destId="{B5586C6C-7932-4C46-8557-CE503D71FFB2}" srcOrd="0" destOrd="0" parTransId="{613E6DF9-D2F1-4570-BBC2-EC12C31EF741}" sibTransId="{DA18DD09-FB2C-4BC8-A946-438E7113E86F}"/>
    <dgm:cxn modelId="{FC104FFE-CB1A-412E-BB72-BFE96A2FE413}" type="presOf" srcId="{7045D468-CFF8-4DBA-8011-174F842FAB7F}" destId="{2EE2FD8D-F89C-4128-AB43-9D9D3208CF62}" srcOrd="0" destOrd="0" presId="urn:microsoft.com/office/officeart/2005/8/layout/hList3"/>
    <dgm:cxn modelId="{F5EF31B3-2BF2-45A3-B318-6EBEFF7A4D70}" srcId="{4E865344-B8C9-4D5D-8056-5018C6F86A03}" destId="{7045D468-CFF8-4DBA-8011-174F842FAB7F}" srcOrd="0" destOrd="0" parTransId="{7D23EA7F-F0E8-4A9A-9A3B-D5BE66FA68FC}" sibTransId="{E07CA35F-2509-49E9-89B5-18898DA80F6A}"/>
    <dgm:cxn modelId="{77CF810D-D42F-4E76-ABC8-AC2C92313867}" type="presOf" srcId="{4E865344-B8C9-4D5D-8056-5018C6F86A03}" destId="{C064F8BA-3C62-4A63-8175-D56E200C0296}" srcOrd="0" destOrd="0" presId="urn:microsoft.com/office/officeart/2005/8/layout/hList3"/>
    <dgm:cxn modelId="{E70BA21D-C880-424D-99DA-3A239165C02C}" type="presOf" srcId="{904BA476-49EC-47AB-9889-88E18097A9A3}" destId="{714F3259-3469-428A-9D50-AE3AA6009D05}" srcOrd="0" destOrd="0" presId="urn:microsoft.com/office/officeart/2005/8/layout/hList3"/>
    <dgm:cxn modelId="{54DAD60E-87DE-415A-B292-2E213FA89660}" type="presParOf" srcId="{C064F8BA-3C62-4A63-8175-D56E200C0296}" destId="{2EE2FD8D-F89C-4128-AB43-9D9D3208CF62}" srcOrd="0" destOrd="0" presId="urn:microsoft.com/office/officeart/2005/8/layout/hList3"/>
    <dgm:cxn modelId="{2CB1CE89-6173-4D9C-A4B7-6098741CC2C0}" type="presParOf" srcId="{C064F8BA-3C62-4A63-8175-D56E200C0296}" destId="{5EC7ECF7-A775-4B36-80F7-CC042BFDE4C9}" srcOrd="1" destOrd="0" presId="urn:microsoft.com/office/officeart/2005/8/layout/hList3"/>
    <dgm:cxn modelId="{E04D0C5A-46CC-4907-A0AB-86DBDA8FA720}" type="presParOf" srcId="{5EC7ECF7-A775-4B36-80F7-CC042BFDE4C9}" destId="{E95A576A-4B1B-45D4-979A-F5D590FA1FB3}" srcOrd="0" destOrd="0" presId="urn:microsoft.com/office/officeart/2005/8/layout/hList3"/>
    <dgm:cxn modelId="{4DAA45D6-D55C-4826-961F-FB52AEADD636}" type="presParOf" srcId="{5EC7ECF7-A775-4B36-80F7-CC042BFDE4C9}" destId="{714F3259-3469-428A-9D50-AE3AA6009D05}" srcOrd="1" destOrd="0" presId="urn:microsoft.com/office/officeart/2005/8/layout/hList3"/>
    <dgm:cxn modelId="{9C0209D4-AFA0-4E3C-8477-BA8614779BA4}" type="presParOf" srcId="{C064F8BA-3C62-4A63-8175-D56E200C0296}" destId="{4FA043D2-B7A5-4504-AAFD-E50A82EE57BD}" srcOrd="2" destOrd="0" presId="urn:microsoft.com/office/officeart/2005/8/layout/hList3"/>
  </dgm:cxnLst>
  <dgm:bg/>
  <dgm:whole/>
  <dgm:extLst>
    <a:ext uri="http://schemas.microsoft.com/office/drawing/2008/diagram">
      <dsp:dataModelExt xmlns:dsp="http://schemas.microsoft.com/office/drawing/2008/diagram" relId="rId1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62C3AF-FBC2-436A-9225-DD951FF2FB57}">
      <dsp:nvSpPr>
        <dsp:cNvPr id="0" name=""/>
        <dsp:cNvSpPr/>
      </dsp:nvSpPr>
      <dsp:spPr>
        <a:xfrm>
          <a:off x="0" y="119072"/>
          <a:ext cx="8151788" cy="615540"/>
        </a:xfrm>
        <a:prstGeom prst="rect">
          <a:avLst/>
        </a:prstGeom>
        <a:solidFill>
          <a:schemeClr val="accent3">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t>Contacts</a:t>
          </a:r>
          <a:endParaRPr lang="en-US" sz="2800" kern="1200" dirty="0"/>
        </a:p>
      </dsp:txBody>
      <dsp:txXfrm>
        <a:off x="0" y="119072"/>
        <a:ext cx="8151788" cy="615540"/>
      </dsp:txXfrm>
    </dsp:sp>
    <dsp:sp modelId="{BC452F05-7E67-4A55-8E00-9738A2D83ECB}">
      <dsp:nvSpPr>
        <dsp:cNvPr id="0" name=""/>
        <dsp:cNvSpPr/>
      </dsp:nvSpPr>
      <dsp:spPr>
        <a:xfrm>
          <a:off x="0" y="724523"/>
          <a:ext cx="2790236" cy="2491432"/>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t>Adilia F. Koch</a:t>
          </a:r>
        </a:p>
        <a:p>
          <a:pPr lvl="0" algn="ctr" defTabSz="622300">
            <a:lnSpc>
              <a:spcPct val="90000"/>
            </a:lnSpc>
            <a:spcBef>
              <a:spcPct val="0"/>
            </a:spcBef>
            <a:spcAft>
              <a:spcPct val="35000"/>
            </a:spcAft>
          </a:pPr>
          <a:r>
            <a:rPr lang="en-US" sz="1400" b="1" kern="1200" dirty="0" smtClean="0"/>
            <a:t>Director, Caltech Export Compliance Office</a:t>
          </a:r>
          <a:endParaRPr lang="en-US" sz="1400" kern="1200" dirty="0" smtClean="0"/>
        </a:p>
        <a:p>
          <a:pPr lvl="0" algn="ctr" defTabSz="622300">
            <a:lnSpc>
              <a:spcPct val="90000"/>
            </a:lnSpc>
            <a:spcBef>
              <a:spcPct val="0"/>
            </a:spcBef>
            <a:spcAft>
              <a:spcPct val="35000"/>
            </a:spcAft>
          </a:pPr>
          <a:r>
            <a:rPr lang="en-US" sz="1100" kern="1200" baseline="0" dirty="0" smtClean="0">
              <a:solidFill>
                <a:schemeClr val="bg1"/>
              </a:solidFill>
            </a:rPr>
            <a:t>adilia.koch@caltech.edu    </a:t>
          </a:r>
          <a:r>
            <a:rPr lang="en-US" sz="1100" kern="1200" baseline="0" dirty="0" smtClean="0">
              <a:solidFill>
                <a:srgbClr val="0070C0"/>
              </a:solidFill>
            </a:rPr>
            <a:t> </a:t>
          </a:r>
        </a:p>
        <a:p>
          <a:pPr lvl="0" algn="ctr" defTabSz="622300">
            <a:lnSpc>
              <a:spcPct val="90000"/>
            </a:lnSpc>
            <a:spcBef>
              <a:spcPct val="0"/>
            </a:spcBef>
            <a:spcAft>
              <a:spcPct val="35000"/>
            </a:spcAft>
          </a:pPr>
          <a:r>
            <a:rPr lang="en-US" sz="1400" kern="1200" dirty="0" smtClean="0"/>
            <a:t>(626) 395-4469</a:t>
          </a:r>
        </a:p>
        <a:p>
          <a:pPr lvl="0" algn="ctr" defTabSz="622300">
            <a:lnSpc>
              <a:spcPct val="90000"/>
            </a:lnSpc>
            <a:spcBef>
              <a:spcPct val="0"/>
            </a:spcBef>
            <a:spcAft>
              <a:spcPct val="35000"/>
            </a:spcAft>
          </a:pPr>
          <a:r>
            <a:rPr lang="en-US" sz="1400" kern="1200" dirty="0" smtClean="0"/>
            <a:t>(626) 529-6415 (cell)</a:t>
          </a:r>
          <a:endParaRPr lang="en-US" sz="1400" kern="1200" dirty="0"/>
        </a:p>
      </dsp:txBody>
      <dsp:txXfrm>
        <a:off x="0" y="724523"/>
        <a:ext cx="2790236" cy="2491432"/>
      </dsp:txXfrm>
    </dsp:sp>
    <dsp:sp modelId="{C4B1E5A1-2AFB-4343-8D53-A5BE2F0F881B}">
      <dsp:nvSpPr>
        <dsp:cNvPr id="0" name=""/>
        <dsp:cNvSpPr/>
      </dsp:nvSpPr>
      <dsp:spPr>
        <a:xfrm>
          <a:off x="2795636" y="724523"/>
          <a:ext cx="2560515" cy="2491432"/>
        </a:xfrm>
        <a:prstGeom prst="rect">
          <a:avLst/>
        </a:prstGeom>
        <a:solidFill>
          <a:schemeClr val="accent3">
            <a:hueOff val="8798677"/>
            <a:satOff val="18725"/>
            <a:lumOff val="-1558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t>Chris Catherasoo</a:t>
          </a:r>
        </a:p>
        <a:p>
          <a:pPr lvl="0" algn="ctr" defTabSz="622300">
            <a:lnSpc>
              <a:spcPct val="90000"/>
            </a:lnSpc>
            <a:spcBef>
              <a:spcPct val="0"/>
            </a:spcBef>
            <a:spcAft>
              <a:spcPct val="35000"/>
            </a:spcAft>
          </a:pPr>
          <a:r>
            <a:rPr lang="en-US" sz="1400" b="1" kern="1200" dirty="0" smtClean="0"/>
            <a:t>Export Compliance </a:t>
          </a:r>
        </a:p>
        <a:p>
          <a:pPr lvl="0" algn="ctr" defTabSz="622300">
            <a:lnSpc>
              <a:spcPct val="90000"/>
            </a:lnSpc>
            <a:spcBef>
              <a:spcPct val="0"/>
            </a:spcBef>
            <a:spcAft>
              <a:spcPct val="35000"/>
            </a:spcAft>
          </a:pPr>
          <a:r>
            <a:rPr lang="en-US" sz="1400" b="1" kern="1200" dirty="0" smtClean="0"/>
            <a:t>Technical Specialist</a:t>
          </a:r>
        </a:p>
        <a:p>
          <a:pPr lvl="0" algn="ctr" defTabSz="622300">
            <a:lnSpc>
              <a:spcPct val="90000"/>
            </a:lnSpc>
            <a:spcBef>
              <a:spcPct val="0"/>
            </a:spcBef>
            <a:spcAft>
              <a:spcPct val="35000"/>
            </a:spcAft>
          </a:pPr>
          <a:r>
            <a:rPr lang="en-US" sz="1200" kern="1200" dirty="0" smtClean="0"/>
            <a:t>chris.catherasoo@caltech.edu  </a:t>
          </a:r>
        </a:p>
        <a:p>
          <a:pPr lvl="0" algn="ctr" defTabSz="622300">
            <a:lnSpc>
              <a:spcPct val="90000"/>
            </a:lnSpc>
            <a:spcBef>
              <a:spcPct val="0"/>
            </a:spcBef>
            <a:spcAft>
              <a:spcPct val="35000"/>
            </a:spcAft>
          </a:pPr>
          <a:r>
            <a:rPr lang="en-US" sz="1200" kern="1200" dirty="0" smtClean="0"/>
            <a:t>(626) 395-3679</a:t>
          </a:r>
        </a:p>
        <a:p>
          <a:pPr lvl="0" algn="ctr" defTabSz="622300">
            <a:lnSpc>
              <a:spcPct val="90000"/>
            </a:lnSpc>
            <a:spcBef>
              <a:spcPct val="0"/>
            </a:spcBef>
            <a:spcAft>
              <a:spcPct val="35000"/>
            </a:spcAft>
          </a:pPr>
          <a:r>
            <a:rPr lang="en-US" sz="1200" kern="1200" dirty="0" smtClean="0"/>
            <a:t>(626) 421-9635 (cell)</a:t>
          </a:r>
          <a:endParaRPr lang="en-US" sz="1200" kern="1200" dirty="0"/>
        </a:p>
      </dsp:txBody>
      <dsp:txXfrm>
        <a:off x="2795636" y="724523"/>
        <a:ext cx="2560515" cy="2491432"/>
      </dsp:txXfrm>
    </dsp:sp>
    <dsp:sp modelId="{CE04731F-2C2C-4588-8D43-28DC6866E6AE}">
      <dsp:nvSpPr>
        <dsp:cNvPr id="0" name=""/>
        <dsp:cNvSpPr/>
      </dsp:nvSpPr>
      <dsp:spPr>
        <a:xfrm>
          <a:off x="5356151" y="724523"/>
          <a:ext cx="2790236" cy="2491432"/>
        </a:xfrm>
        <a:prstGeom prst="rect">
          <a:avLst/>
        </a:prstGeom>
        <a:solidFill>
          <a:schemeClr val="accent3">
            <a:hueOff val="17597355"/>
            <a:satOff val="37449"/>
            <a:lumOff val="-3117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t>Jennifer Wong</a:t>
          </a:r>
        </a:p>
        <a:p>
          <a:pPr lvl="0" algn="ctr" defTabSz="622300">
            <a:lnSpc>
              <a:spcPct val="90000"/>
            </a:lnSpc>
            <a:spcBef>
              <a:spcPct val="0"/>
            </a:spcBef>
            <a:spcAft>
              <a:spcPct val="35000"/>
            </a:spcAft>
          </a:pPr>
          <a:r>
            <a:rPr lang="en-US" sz="1400" b="1" kern="1200" dirty="0" smtClean="0"/>
            <a:t>Export Compliance Analyst</a:t>
          </a:r>
        </a:p>
        <a:p>
          <a:pPr lvl="0" algn="ctr" defTabSz="622300">
            <a:lnSpc>
              <a:spcPct val="90000"/>
            </a:lnSpc>
            <a:spcBef>
              <a:spcPct val="0"/>
            </a:spcBef>
            <a:spcAft>
              <a:spcPct val="35000"/>
            </a:spcAft>
          </a:pPr>
          <a:r>
            <a:rPr lang="en-US" sz="1400" kern="1200" dirty="0" smtClean="0"/>
            <a:t>jennifer.wong@caltech.edu </a:t>
          </a:r>
        </a:p>
        <a:p>
          <a:pPr lvl="0" algn="ctr" defTabSz="622300">
            <a:lnSpc>
              <a:spcPct val="90000"/>
            </a:lnSpc>
            <a:spcBef>
              <a:spcPct val="0"/>
            </a:spcBef>
            <a:spcAft>
              <a:spcPct val="35000"/>
            </a:spcAft>
          </a:pPr>
          <a:r>
            <a:rPr lang="en-US" sz="1400" kern="1200" dirty="0" smtClean="0"/>
            <a:t>(626) 395-2558</a:t>
          </a:r>
        </a:p>
      </dsp:txBody>
      <dsp:txXfrm>
        <a:off x="5356151" y="724523"/>
        <a:ext cx="2790236" cy="2491432"/>
      </dsp:txXfrm>
    </dsp:sp>
    <dsp:sp modelId="{3E2D0E10-4DDF-4E5D-881B-F9898A9F5550}">
      <dsp:nvSpPr>
        <dsp:cNvPr id="0" name=""/>
        <dsp:cNvSpPr/>
      </dsp:nvSpPr>
      <dsp:spPr>
        <a:xfrm flipV="1">
          <a:off x="0" y="3105461"/>
          <a:ext cx="8151788" cy="60545"/>
        </a:xfrm>
        <a:prstGeom prst="rect">
          <a:avLst/>
        </a:prstGeom>
        <a:solidFill>
          <a:schemeClr val="accent3">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E2FD8D-F89C-4128-AB43-9D9D3208CF62}">
      <dsp:nvSpPr>
        <dsp:cNvPr id="0" name=""/>
        <dsp:cNvSpPr/>
      </dsp:nvSpPr>
      <dsp:spPr>
        <a:xfrm>
          <a:off x="0" y="0"/>
          <a:ext cx="8126035" cy="589151"/>
        </a:xfrm>
        <a:prstGeom prst="rect">
          <a:avLst/>
        </a:prstGeom>
        <a:solidFill>
          <a:schemeClr val="accent5">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smtClean="0"/>
            <a:t>International Shipments</a:t>
          </a:r>
          <a:endParaRPr lang="en-US" sz="2600" kern="1200" dirty="0"/>
        </a:p>
      </dsp:txBody>
      <dsp:txXfrm>
        <a:off x="0" y="0"/>
        <a:ext cx="8126035" cy="589151"/>
      </dsp:txXfrm>
    </dsp:sp>
    <dsp:sp modelId="{E95A576A-4B1B-45D4-979A-F5D590FA1FB3}">
      <dsp:nvSpPr>
        <dsp:cNvPr id="0" name=""/>
        <dsp:cNvSpPr/>
      </dsp:nvSpPr>
      <dsp:spPr>
        <a:xfrm>
          <a:off x="3276" y="589151"/>
          <a:ext cx="3620007" cy="1237217"/>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t>Export Compliance Office</a:t>
          </a:r>
        </a:p>
        <a:p>
          <a:pPr lvl="0" algn="ctr" defTabSz="711200">
            <a:lnSpc>
              <a:spcPct val="90000"/>
            </a:lnSpc>
            <a:spcBef>
              <a:spcPct val="0"/>
            </a:spcBef>
            <a:spcAft>
              <a:spcPct val="35000"/>
            </a:spcAft>
          </a:pPr>
          <a:r>
            <a:rPr lang="en-US" sz="1600" u="sng" kern="1200" dirty="0" smtClean="0">
              <a:solidFill>
                <a:schemeClr val="bg1"/>
              </a:solidFill>
            </a:rPr>
            <a:t>export@caltech.edu</a:t>
          </a:r>
        </a:p>
        <a:p>
          <a:pPr lvl="0" algn="ctr" defTabSz="711200">
            <a:lnSpc>
              <a:spcPct val="90000"/>
            </a:lnSpc>
            <a:spcBef>
              <a:spcPct val="0"/>
            </a:spcBef>
            <a:spcAft>
              <a:spcPct val="35000"/>
            </a:spcAft>
          </a:pPr>
          <a:r>
            <a:rPr lang="en-US" sz="1600" kern="1200" dirty="0" smtClean="0"/>
            <a:t>(626) 395-2641 </a:t>
          </a:r>
          <a:r>
            <a:rPr lang="en-US" sz="1050" kern="1200" dirty="0" smtClean="0">
              <a:latin typeface="Arial"/>
              <a:cs typeface="Arial"/>
            </a:rPr>
            <a:t>● </a:t>
          </a:r>
          <a:r>
            <a:rPr lang="en-US" sz="1600" kern="1200" dirty="0" smtClean="0"/>
            <a:t>(626) 395-3144 (fax)</a:t>
          </a:r>
          <a:endParaRPr lang="en-US" sz="1600" kern="1200" dirty="0"/>
        </a:p>
      </dsp:txBody>
      <dsp:txXfrm>
        <a:off x="3276" y="589151"/>
        <a:ext cx="3620007" cy="1237217"/>
      </dsp:txXfrm>
    </dsp:sp>
    <dsp:sp modelId="{714F3259-3469-428A-9D50-AE3AA6009D05}">
      <dsp:nvSpPr>
        <dsp:cNvPr id="0" name=""/>
        <dsp:cNvSpPr/>
      </dsp:nvSpPr>
      <dsp:spPr>
        <a:xfrm>
          <a:off x="3623283" y="589151"/>
          <a:ext cx="4499474" cy="1237217"/>
        </a:xfrm>
        <a:prstGeom prst="rect">
          <a:avLst/>
        </a:prstGeom>
        <a:solidFill>
          <a:schemeClr val="accent5">
            <a:hueOff val="-457913"/>
            <a:satOff val="-91150"/>
            <a:lumOff val="2137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t>Website:</a:t>
          </a:r>
        </a:p>
        <a:p>
          <a:pPr lvl="0" algn="ctr" defTabSz="711200">
            <a:lnSpc>
              <a:spcPct val="90000"/>
            </a:lnSpc>
            <a:spcBef>
              <a:spcPct val="0"/>
            </a:spcBef>
            <a:spcAft>
              <a:spcPct val="35000"/>
            </a:spcAft>
          </a:pPr>
          <a:r>
            <a:rPr lang="en-US" sz="1600" kern="1200" dirty="0" smtClean="0"/>
            <a:t>http://export.caltech.edu </a:t>
          </a:r>
          <a:endParaRPr lang="en-US" sz="1600" kern="1200" dirty="0"/>
        </a:p>
      </dsp:txBody>
      <dsp:txXfrm>
        <a:off x="3623283" y="589151"/>
        <a:ext cx="4499474" cy="1237217"/>
      </dsp:txXfrm>
    </dsp:sp>
    <dsp:sp modelId="{4FA043D2-B7A5-4504-AAFD-E50A82EE57BD}">
      <dsp:nvSpPr>
        <dsp:cNvPr id="0" name=""/>
        <dsp:cNvSpPr/>
      </dsp:nvSpPr>
      <dsp:spPr>
        <a:xfrm>
          <a:off x="0" y="1826369"/>
          <a:ext cx="8126035" cy="137468"/>
        </a:xfrm>
        <a:prstGeom prst="rect">
          <a:avLst/>
        </a:prstGeom>
        <a:solidFill>
          <a:schemeClr val="accent5">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sz="quarter" idx="1"/>
          </p:nvPr>
        </p:nvSpPr>
        <p:spPr>
          <a:xfrm>
            <a:off x="3995217" y="0"/>
            <a:ext cx="3056414" cy="465455"/>
          </a:xfrm>
          <a:prstGeom prst="rect">
            <a:avLst/>
          </a:prstGeom>
        </p:spPr>
        <p:txBody>
          <a:bodyPr vert="horz" lIns="93497" tIns="46749" rIns="93497" bIns="46749" rtlCol="0"/>
          <a:lstStyle>
            <a:lvl1pPr algn="r">
              <a:defRPr sz="1200"/>
            </a:lvl1pPr>
          </a:lstStyle>
          <a:p>
            <a:fld id="{8EC3A7FE-CC4F-47D4-815E-14D1D7EC5EA7}" type="datetimeFigureOut">
              <a:rPr lang="en-US" smtClean="0"/>
              <a:pPr/>
              <a:t>11/18/2014</a:t>
            </a:fld>
            <a:endParaRPr lang="en-US"/>
          </a:p>
        </p:txBody>
      </p:sp>
      <p:sp>
        <p:nvSpPr>
          <p:cNvPr id="4" name="Footer Placeholder 3"/>
          <p:cNvSpPr>
            <a:spLocks noGrp="1"/>
          </p:cNvSpPr>
          <p:nvPr>
            <p:ph type="ftr" sz="quarter" idx="2"/>
          </p:nvPr>
        </p:nvSpPr>
        <p:spPr>
          <a:xfrm>
            <a:off x="0" y="8842029"/>
            <a:ext cx="3056414" cy="465455"/>
          </a:xfrm>
          <a:prstGeom prst="rect">
            <a:avLst/>
          </a:prstGeom>
        </p:spPr>
        <p:txBody>
          <a:bodyPr vert="horz" lIns="93497" tIns="46749" rIns="93497" bIns="46749" rtlCol="0" anchor="b"/>
          <a:lstStyle>
            <a:lvl1pPr algn="l">
              <a:defRPr sz="1200"/>
            </a:lvl1pPr>
          </a:lstStyle>
          <a:p>
            <a:endParaRPr lang="en-US"/>
          </a:p>
        </p:txBody>
      </p:sp>
      <p:sp>
        <p:nvSpPr>
          <p:cNvPr id="5" name="Slide Number Placeholder 4"/>
          <p:cNvSpPr>
            <a:spLocks noGrp="1"/>
          </p:cNvSpPr>
          <p:nvPr>
            <p:ph type="sldNum" sz="quarter" idx="3"/>
          </p:nvPr>
        </p:nvSpPr>
        <p:spPr>
          <a:xfrm>
            <a:off x="3995217" y="8842029"/>
            <a:ext cx="3056414" cy="465455"/>
          </a:xfrm>
          <a:prstGeom prst="rect">
            <a:avLst/>
          </a:prstGeom>
        </p:spPr>
        <p:txBody>
          <a:bodyPr vert="horz" lIns="93497" tIns="46749" rIns="93497" bIns="46749" rtlCol="0" anchor="b"/>
          <a:lstStyle>
            <a:lvl1pPr algn="r">
              <a:defRPr sz="1200"/>
            </a:lvl1pPr>
          </a:lstStyle>
          <a:p>
            <a:fld id="{9E7DE37E-AD73-4295-BC22-815246B97029}" type="slidenum">
              <a:rPr lang="en-US" smtClean="0"/>
              <a:pPr/>
              <a:t>‹#›</a:t>
            </a:fld>
            <a:endParaRPr lang="en-US"/>
          </a:p>
        </p:txBody>
      </p:sp>
    </p:spTree>
    <p:extLst>
      <p:ext uri="{BB962C8B-B14F-4D97-AF65-F5344CB8AC3E}">
        <p14:creationId xmlns:p14="http://schemas.microsoft.com/office/powerpoint/2010/main" val="3064660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59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95738" y="0"/>
            <a:ext cx="3055937" cy="465138"/>
          </a:xfrm>
          <a:prstGeom prst="rect">
            <a:avLst/>
          </a:prstGeom>
        </p:spPr>
        <p:txBody>
          <a:bodyPr vert="horz" lIns="91440" tIns="45720" rIns="91440" bIns="45720" rtlCol="0"/>
          <a:lstStyle>
            <a:lvl1pPr algn="r">
              <a:defRPr sz="1200"/>
            </a:lvl1pPr>
          </a:lstStyle>
          <a:p>
            <a:fld id="{E762E47B-93EC-44E5-9AAF-230DF27955CA}" type="datetimeFigureOut">
              <a:rPr lang="en-US" smtClean="0"/>
              <a:pPr/>
              <a:t>11/18/2014</a:t>
            </a:fld>
            <a:endParaRPr lang="en-US"/>
          </a:p>
        </p:txBody>
      </p:sp>
      <p:sp>
        <p:nvSpPr>
          <p:cNvPr id="4" name="Slide Image Placeholder 3"/>
          <p:cNvSpPr>
            <a:spLocks noGrp="1" noRot="1" noChangeAspect="1"/>
          </p:cNvSpPr>
          <p:nvPr>
            <p:ph type="sldImg" idx="2"/>
          </p:nvPr>
        </p:nvSpPr>
        <p:spPr>
          <a:xfrm>
            <a:off x="1200150" y="698500"/>
            <a:ext cx="4654550" cy="34909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4850" y="4421188"/>
            <a:ext cx="5643563" cy="418941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375"/>
            <a:ext cx="3055938"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95738" y="8842375"/>
            <a:ext cx="3055937" cy="465138"/>
          </a:xfrm>
          <a:prstGeom prst="rect">
            <a:avLst/>
          </a:prstGeom>
        </p:spPr>
        <p:txBody>
          <a:bodyPr vert="horz" lIns="91440" tIns="45720" rIns="91440" bIns="45720" rtlCol="0" anchor="b"/>
          <a:lstStyle>
            <a:lvl1pPr algn="r">
              <a:defRPr sz="1200"/>
            </a:lvl1pPr>
          </a:lstStyle>
          <a:p>
            <a:fld id="{400F918D-6FF3-458D-92C2-9D9280437DD3}" type="slidenum">
              <a:rPr lang="en-US" smtClean="0"/>
              <a:pPr/>
              <a:t>‹#›</a:t>
            </a:fld>
            <a:endParaRPr lang="en-US"/>
          </a:p>
        </p:txBody>
      </p:sp>
    </p:spTree>
    <p:extLst>
      <p:ext uri="{BB962C8B-B14F-4D97-AF65-F5344CB8AC3E}">
        <p14:creationId xmlns:p14="http://schemas.microsoft.com/office/powerpoint/2010/main" val="20301708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xfrm>
            <a:off x="1198563" y="698500"/>
            <a:ext cx="4656137" cy="3490913"/>
          </a:xfrm>
          <a:ln/>
        </p:spPr>
      </p:sp>
      <p:sp>
        <p:nvSpPr>
          <p:cNvPr id="51203" name="Notes Placeholder 2"/>
          <p:cNvSpPr>
            <a:spLocks noGrp="1"/>
          </p:cNvSpPr>
          <p:nvPr>
            <p:ph type="body" idx="1"/>
          </p:nvPr>
        </p:nvSpPr>
        <p:spPr>
          <a:noFill/>
          <a:ln/>
        </p:spPr>
        <p:txBody>
          <a:bodyPr/>
          <a:lstStyle/>
          <a:p>
            <a:pPr>
              <a:lnSpc>
                <a:spcPct val="115000"/>
              </a:lnSpc>
            </a:pPr>
            <a:r>
              <a:rPr lang="en-US" dirty="0" smtClean="0">
                <a:solidFill>
                  <a:srgbClr val="000000"/>
                </a:solidFill>
                <a:ea typeface="Times New Roman" pitchFamily="18" charset="0"/>
                <a:cs typeface="Calibri" pitchFamily="34" charset="0"/>
              </a:rPr>
              <a:t>Thank you for your participation.  This concludes the Export Compliance </a:t>
            </a:r>
            <a:r>
              <a:rPr lang="en-US" dirty="0" err="1" smtClean="0">
                <a:solidFill>
                  <a:srgbClr val="000000"/>
                </a:solidFill>
                <a:ea typeface="Times New Roman" pitchFamily="18" charset="0"/>
                <a:cs typeface="Calibri" pitchFamily="34" charset="0"/>
              </a:rPr>
              <a:t>Awarenesss</a:t>
            </a:r>
            <a:r>
              <a:rPr lang="en-US" dirty="0" smtClean="0">
                <a:solidFill>
                  <a:srgbClr val="000000"/>
                </a:solidFill>
                <a:ea typeface="Times New Roman" pitchFamily="18" charset="0"/>
                <a:cs typeface="Calibri" pitchFamily="34" charset="0"/>
              </a:rPr>
              <a:t> Program.  </a:t>
            </a:r>
            <a:endParaRPr lang="en-US" sz="1100" dirty="0">
              <a:ea typeface="Times New Roman" pitchFamily="18" charset="0"/>
              <a:cs typeface="Calibri" pitchFamily="34" charset="0"/>
            </a:endParaRPr>
          </a:p>
        </p:txBody>
      </p:sp>
      <p:sp>
        <p:nvSpPr>
          <p:cNvPr id="51204" name="Slide Number Placeholder 3"/>
          <p:cNvSpPr>
            <a:spLocks noGrp="1"/>
          </p:cNvSpPr>
          <p:nvPr>
            <p:ph type="sldNum" sz="quarter" idx="5"/>
          </p:nvPr>
        </p:nvSpPr>
        <p:spPr>
          <a:noFill/>
        </p:spPr>
        <p:txBody>
          <a:bodyPr/>
          <a:lstStyle/>
          <a:p>
            <a:fld id="{FB622C00-1CBA-4B31-96D4-06A8800E6BE0}" type="slidenum">
              <a:rPr lang="en-US" smtClean="0"/>
              <a:pPr/>
              <a:t>37</a:t>
            </a:fld>
            <a:endParaRPr lang="en-US" smtClean="0"/>
          </a:p>
        </p:txBody>
      </p:sp>
    </p:spTree>
    <p:extLst>
      <p:ext uri="{BB962C8B-B14F-4D97-AF65-F5344CB8AC3E}">
        <p14:creationId xmlns:p14="http://schemas.microsoft.com/office/powerpoint/2010/main" val="1026399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35112AE3-33F5-CB4A-8F18-4A2C376179C1}" type="datetimeFigureOut">
              <a:rPr lang="en-US"/>
              <a:pPr>
                <a:defRPr/>
              </a:pPr>
              <a:t>11/18/2014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C249100C-E46F-1741-9046-9C10E26E9E1F}" type="slidenum">
              <a:rPr lang="en-US"/>
              <a:pPr>
                <a:defRPr/>
              </a:pPr>
              <a:t>‹#›</a:t>
            </a:fld>
            <a:endParaRPr lang="en-US"/>
          </a:p>
        </p:txBody>
      </p:sp>
    </p:spTree>
    <p:extLst>
      <p:ext uri="{BB962C8B-B14F-4D97-AF65-F5344CB8AC3E}">
        <p14:creationId xmlns:p14="http://schemas.microsoft.com/office/powerpoint/2010/main" val="290095687"/>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4AD29855-D0BF-0C47-95BA-497FAF79D83E}" type="datetimeFigureOut">
              <a:rPr lang="en-US"/>
              <a:pPr>
                <a:defRPr/>
              </a:pPr>
              <a:t>11/18/2014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6EAC803D-01C2-3141-BF9F-21544A82DFB4}" type="slidenum">
              <a:rPr lang="en-US"/>
              <a:pPr>
                <a:defRPr/>
              </a:pPr>
              <a:t>‹#›</a:t>
            </a:fld>
            <a:endParaRPr lang="en-US"/>
          </a:p>
        </p:txBody>
      </p:sp>
    </p:spTree>
    <p:extLst>
      <p:ext uri="{BB962C8B-B14F-4D97-AF65-F5344CB8AC3E}">
        <p14:creationId xmlns:p14="http://schemas.microsoft.com/office/powerpoint/2010/main" val="3568445729"/>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82F68B94-9A51-B54D-9E90-4C531983117A}" type="datetimeFigureOut">
              <a:rPr lang="en-US"/>
              <a:pPr>
                <a:defRPr/>
              </a:pPr>
              <a:t>11/18/2014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7B134554-C3D8-0E49-9E77-80598B4CBADE}" type="slidenum">
              <a:rPr lang="en-US"/>
              <a:pPr>
                <a:defRPr/>
              </a:pPr>
              <a:t>‹#›</a:t>
            </a:fld>
            <a:endParaRPr lang="en-US"/>
          </a:p>
        </p:txBody>
      </p:sp>
    </p:spTree>
    <p:extLst>
      <p:ext uri="{BB962C8B-B14F-4D97-AF65-F5344CB8AC3E}">
        <p14:creationId xmlns:p14="http://schemas.microsoft.com/office/powerpoint/2010/main" val="151792768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A8F040D6-BCD8-2342-9FA5-A37AB6D38B92}" type="datetimeFigureOut">
              <a:rPr lang="en-US"/>
              <a:pPr>
                <a:defRPr/>
              </a:pPr>
              <a:t>11/18/2014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ED007FB2-0B93-1440-B316-F7D077EA6BD9}" type="slidenum">
              <a:rPr lang="en-US"/>
              <a:pPr>
                <a:defRPr/>
              </a:pPr>
              <a:t>‹#›</a:t>
            </a:fld>
            <a:endParaRPr lang="en-US"/>
          </a:p>
        </p:txBody>
      </p:sp>
    </p:spTree>
    <p:extLst>
      <p:ext uri="{BB962C8B-B14F-4D97-AF65-F5344CB8AC3E}">
        <p14:creationId xmlns:p14="http://schemas.microsoft.com/office/powerpoint/2010/main" val="1227515676"/>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B9A513D6-B863-1F4E-B254-78445707283B}" type="datetimeFigureOut">
              <a:rPr lang="en-US"/>
              <a:pPr>
                <a:defRPr/>
              </a:pPr>
              <a:t>11/18/2014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5309ABE6-2591-534D-804A-AA2321DD1FDF}" type="slidenum">
              <a:rPr lang="en-US"/>
              <a:pPr>
                <a:defRPr/>
              </a:pPr>
              <a:t>‹#›</a:t>
            </a:fld>
            <a:endParaRPr lang="en-US"/>
          </a:p>
        </p:txBody>
      </p:sp>
    </p:spTree>
    <p:extLst>
      <p:ext uri="{BB962C8B-B14F-4D97-AF65-F5344CB8AC3E}">
        <p14:creationId xmlns:p14="http://schemas.microsoft.com/office/powerpoint/2010/main" val="107487174"/>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BD55E3F2-7A94-D144-AE3E-C350078456B8}" type="datetimeFigureOut">
              <a:rPr lang="en-US"/>
              <a:pPr>
                <a:defRPr/>
              </a:pPr>
              <a:t>11/18/2014</a:t>
            </a:fld>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6E2FAF06-2ECC-0542-AEF2-0C72032D3865}" type="slidenum">
              <a:rPr lang="en-US"/>
              <a:pPr>
                <a:defRPr/>
              </a:pPr>
              <a:t>‹#›</a:t>
            </a:fld>
            <a:endParaRPr lang="en-US"/>
          </a:p>
        </p:txBody>
      </p:sp>
    </p:spTree>
    <p:extLst>
      <p:ext uri="{BB962C8B-B14F-4D97-AF65-F5344CB8AC3E}">
        <p14:creationId xmlns:p14="http://schemas.microsoft.com/office/powerpoint/2010/main" val="1172856068"/>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48DF3A5A-49D2-124B-822B-D0A61136BEBA}" type="datetimeFigureOut">
              <a:rPr lang="en-US"/>
              <a:pPr>
                <a:defRPr/>
              </a:pPr>
              <a:t>11/18/2014</a:t>
            </a:fld>
            <a:endParaRPr lang="en-US"/>
          </a:p>
        </p:txBody>
      </p:sp>
      <p:sp>
        <p:nvSpPr>
          <p:cNvPr id="8"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9"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5F42CEB2-ABCE-0C4D-9008-F1E2A5CADA67}" type="slidenum">
              <a:rPr lang="en-US"/>
              <a:pPr>
                <a:defRPr/>
              </a:pPr>
              <a:t>‹#›</a:t>
            </a:fld>
            <a:endParaRPr lang="en-US"/>
          </a:p>
        </p:txBody>
      </p:sp>
    </p:spTree>
    <p:extLst>
      <p:ext uri="{BB962C8B-B14F-4D97-AF65-F5344CB8AC3E}">
        <p14:creationId xmlns:p14="http://schemas.microsoft.com/office/powerpoint/2010/main" val="1858972910"/>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A0688B70-DE7E-484D-9649-53DD626C5424}" type="datetimeFigureOut">
              <a:rPr lang="en-US"/>
              <a:pPr>
                <a:defRPr/>
              </a:pPr>
              <a:t>11/18/2014</a:t>
            </a:fld>
            <a:endParaRPr lang="en-US"/>
          </a:p>
        </p:txBody>
      </p:sp>
      <p:sp>
        <p:nvSpPr>
          <p:cNvPr id="4"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5"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646B8B50-CD79-DC41-AC08-5CB27CEFC99F}" type="slidenum">
              <a:rPr lang="en-US"/>
              <a:pPr>
                <a:defRPr/>
              </a:pPr>
              <a:t>‹#›</a:t>
            </a:fld>
            <a:endParaRPr lang="en-US"/>
          </a:p>
        </p:txBody>
      </p:sp>
    </p:spTree>
    <p:extLst>
      <p:ext uri="{BB962C8B-B14F-4D97-AF65-F5344CB8AC3E}">
        <p14:creationId xmlns:p14="http://schemas.microsoft.com/office/powerpoint/2010/main" val="3924655639"/>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12536C30-3091-FD4A-92B6-8C1F33D17235}" type="datetimeFigureOut">
              <a:rPr lang="en-US"/>
              <a:pPr>
                <a:defRPr/>
              </a:pPr>
              <a:t>11/18/2014</a:t>
            </a:fld>
            <a:endParaRPr lang="en-US"/>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4C2F3C21-AC88-014D-8E4F-1842E2844B39}" type="slidenum">
              <a:rPr lang="en-US"/>
              <a:pPr>
                <a:defRPr/>
              </a:pPr>
              <a:t>‹#›</a:t>
            </a:fld>
            <a:endParaRPr lang="en-US"/>
          </a:p>
        </p:txBody>
      </p:sp>
    </p:spTree>
    <p:extLst>
      <p:ext uri="{BB962C8B-B14F-4D97-AF65-F5344CB8AC3E}">
        <p14:creationId xmlns:p14="http://schemas.microsoft.com/office/powerpoint/2010/main" val="2046286474"/>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1556D172-0DF9-1B45-B7DC-702877866F64}" type="datetimeFigureOut">
              <a:rPr lang="en-US"/>
              <a:pPr>
                <a:defRPr/>
              </a:pPr>
              <a:t>11/18/2014</a:t>
            </a:fld>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FDE70C11-08F6-C245-996C-67C089C8904D}" type="slidenum">
              <a:rPr lang="en-US"/>
              <a:pPr>
                <a:defRPr/>
              </a:pPr>
              <a:t>‹#›</a:t>
            </a:fld>
            <a:endParaRPr lang="en-US"/>
          </a:p>
        </p:txBody>
      </p:sp>
    </p:spTree>
    <p:extLst>
      <p:ext uri="{BB962C8B-B14F-4D97-AF65-F5344CB8AC3E}">
        <p14:creationId xmlns:p14="http://schemas.microsoft.com/office/powerpoint/2010/main" val="2930505737"/>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B9715EFD-0AC6-B449-A2DA-D28D79027907}" type="datetimeFigureOut">
              <a:rPr lang="en-US"/>
              <a:pPr>
                <a:defRPr/>
              </a:pPr>
              <a:t>11/18/2014</a:t>
            </a:fld>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9C1AD24F-1CA9-1C40-A2AF-210F0E20D345}" type="slidenum">
              <a:rPr lang="en-US"/>
              <a:pPr>
                <a:defRPr/>
              </a:pPr>
              <a:t>‹#›</a:t>
            </a:fld>
            <a:endParaRPr lang="en-US"/>
          </a:p>
        </p:txBody>
      </p:sp>
    </p:spTree>
    <p:extLst>
      <p:ext uri="{BB962C8B-B14F-4D97-AF65-F5344CB8AC3E}">
        <p14:creationId xmlns:p14="http://schemas.microsoft.com/office/powerpoint/2010/main" val="2048936428"/>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ransition>
    <p:fade/>
  </p:transition>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2pPr>
      <a:lvl3pPr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3pPr>
      <a:lvl4pPr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4pPr>
      <a:lvl5pPr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imss.caltech.edu/help/safeguarding-export-controlled-data"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8" Type="http://schemas.openxmlformats.org/officeDocument/2006/relationships/diagramQuickStyle" Target="../diagrams/quickStyle1.xml"/><Relationship Id="rId13" Type="http://schemas.openxmlformats.org/officeDocument/2006/relationships/diagramQuickStyle" Target="../diagrams/quickStyle2.xml"/><Relationship Id="rId3" Type="http://schemas.openxmlformats.org/officeDocument/2006/relationships/tags" Target="../tags/tag4.xml"/><Relationship Id="rId7" Type="http://schemas.openxmlformats.org/officeDocument/2006/relationships/diagramLayout" Target="../diagrams/layout1.xml"/><Relationship Id="rId12" Type="http://schemas.openxmlformats.org/officeDocument/2006/relationships/diagramLayout" Target="../diagrams/layout2.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diagramData" Target="../diagrams/data1.xml"/><Relationship Id="rId11" Type="http://schemas.openxmlformats.org/officeDocument/2006/relationships/diagramData" Target="../diagrams/data2.xml"/><Relationship Id="rId5" Type="http://schemas.openxmlformats.org/officeDocument/2006/relationships/notesSlide" Target="../notesSlides/notesSlide1.xml"/><Relationship Id="rId15" Type="http://schemas.microsoft.com/office/2007/relationships/diagramDrawing" Target="../diagrams/drawing2.xml"/><Relationship Id="rId10" Type="http://schemas.microsoft.com/office/2007/relationships/diagramDrawing" Target="../diagrams/drawing1.xml"/><Relationship Id="rId4" Type="http://schemas.openxmlformats.org/officeDocument/2006/relationships/slideLayout" Target="../slideLayouts/slideLayout2.xml"/><Relationship Id="rId9" Type="http://schemas.openxmlformats.org/officeDocument/2006/relationships/diagramColors" Target="../diagrams/colors1.xml"/><Relationship Id="rId14" Type="http://schemas.openxmlformats.org/officeDocument/2006/relationships/diagramColors" Target="../diagrams/colors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researchadministration.caltech.edu/trainin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Title 6"/>
          <p:cNvSpPr>
            <a:spLocks noGrp="1"/>
          </p:cNvSpPr>
          <p:nvPr>
            <p:ph type="title"/>
          </p:nvPr>
        </p:nvSpPr>
        <p:spPr bwMode="auto">
          <a:xfrm>
            <a:off x="457200" y="2301875"/>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eaLnBrk="1" hangingPunct="1"/>
            <a:r>
              <a:rPr lang="en-US" sz="3600" b="1" dirty="0" smtClean="0">
                <a:solidFill>
                  <a:srgbClr val="696B73"/>
                </a:solidFill>
                <a:latin typeface="Arial" charset="0"/>
                <a:cs typeface="Arial" charset="0"/>
              </a:rPr>
              <a:t>Research Administration Forum</a:t>
            </a:r>
            <a:br>
              <a:rPr lang="en-US" sz="3600" b="1" dirty="0" smtClean="0">
                <a:solidFill>
                  <a:srgbClr val="696B73"/>
                </a:solidFill>
                <a:latin typeface="Arial" charset="0"/>
                <a:cs typeface="Arial" charset="0"/>
              </a:rPr>
            </a:br>
            <a:r>
              <a:rPr lang="en-US" sz="2800" b="1" dirty="0" smtClean="0">
                <a:solidFill>
                  <a:srgbClr val="696B73"/>
                </a:solidFill>
                <a:latin typeface="Arial" charset="0"/>
                <a:cs typeface="Arial" charset="0"/>
              </a:rPr>
              <a:t>November 18, 2014</a:t>
            </a:r>
            <a:endParaRPr lang="en-US" sz="2800" b="1" dirty="0">
              <a:solidFill>
                <a:srgbClr val="696B73"/>
              </a:solidFill>
              <a:latin typeface="Arial" charset="0"/>
              <a:cs typeface="Arial"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bwMode="auto">
          <a:xfrm>
            <a:off x="457200" y="55245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eaLnBrk="1" hangingPunct="1"/>
            <a:r>
              <a:rPr lang="en-US" dirty="0" smtClean="0">
                <a:latin typeface="Arial" charset="0"/>
                <a:cs typeface="Arial" charset="0"/>
              </a:rPr>
              <a:t>What is “integral”?</a:t>
            </a:r>
            <a:endParaRPr lang="en-US" dirty="0">
              <a:latin typeface="Arial" charset="0"/>
              <a:cs typeface="Arial" charset="0"/>
            </a:endParaRPr>
          </a:p>
        </p:txBody>
      </p:sp>
      <p:sp>
        <p:nvSpPr>
          <p:cNvPr id="15363" name="Content Placeholder 5"/>
          <p:cNvSpPr>
            <a:spLocks noGrp="1"/>
          </p:cNvSpPr>
          <p:nvPr>
            <p:ph idx="1"/>
          </p:nvPr>
        </p:nvSpPr>
        <p:spPr bwMode="auto">
          <a:xfrm>
            <a:off x="457200" y="1846263"/>
            <a:ext cx="8229600" cy="400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marL="0" indent="0">
              <a:buNone/>
            </a:pPr>
            <a:r>
              <a:rPr lang="en-US" sz="2400" dirty="0" smtClean="0"/>
              <a:t>“</a:t>
            </a:r>
            <a:r>
              <a:rPr lang="en-US" sz="2400" dirty="0"/>
              <a:t>Integral” is not defined in the UG or in any other federal regulations, as far as we know.</a:t>
            </a:r>
          </a:p>
          <a:p>
            <a:pPr marL="0" indent="0">
              <a:buNone/>
            </a:pPr>
            <a:endParaRPr lang="en-US" sz="2400" dirty="0"/>
          </a:p>
          <a:p>
            <a:pPr marL="0" indent="0">
              <a:buNone/>
            </a:pPr>
            <a:r>
              <a:rPr lang="en-US" sz="2400" dirty="0"/>
              <a:t>The Oxford Dictionary defines integral as: </a:t>
            </a:r>
            <a:endParaRPr lang="en-US" sz="2400" dirty="0" smtClean="0"/>
          </a:p>
          <a:p>
            <a:pPr marL="0" indent="0">
              <a:buNone/>
            </a:pPr>
            <a:endParaRPr lang="en-US" sz="2400" dirty="0"/>
          </a:p>
          <a:p>
            <a:pPr marL="0" indent="0" algn="ctr">
              <a:buNone/>
            </a:pPr>
            <a:r>
              <a:rPr lang="en-US" sz="2400" b="1" dirty="0" smtClean="0"/>
              <a:t>“</a:t>
            </a:r>
            <a:r>
              <a:rPr lang="en-US" sz="2400" b="1" dirty="0"/>
              <a:t>Necessary to make a whole complete; </a:t>
            </a:r>
            <a:r>
              <a:rPr lang="en-US" sz="2400" b="1" dirty="0" smtClean="0"/>
              <a:t/>
            </a:r>
            <a:br>
              <a:rPr lang="en-US" sz="2400" b="1" dirty="0" smtClean="0"/>
            </a:br>
            <a:r>
              <a:rPr lang="en-US" sz="2400" b="1" dirty="0" smtClean="0"/>
              <a:t>	essential </a:t>
            </a:r>
            <a:r>
              <a:rPr lang="en-US" sz="2400" b="1" dirty="0"/>
              <a:t>or fundamental”</a:t>
            </a:r>
            <a:endParaRPr lang="en-US" sz="2400" dirty="0"/>
          </a:p>
          <a:p>
            <a:pPr marL="0" indent="0">
              <a:buNone/>
            </a:pPr>
            <a:r>
              <a:rPr lang="en-US" sz="2400" dirty="0"/>
              <a:t>	</a:t>
            </a:r>
            <a:endParaRPr lang="en-US" sz="2400" dirty="0">
              <a:latin typeface="Arial" charset="0"/>
              <a:cs typeface="Arial" charset="0"/>
            </a:endParaRPr>
          </a:p>
        </p:txBody>
      </p:sp>
    </p:spTree>
    <p:extLst>
      <p:ext uri="{BB962C8B-B14F-4D97-AF65-F5344CB8AC3E}">
        <p14:creationId xmlns:p14="http://schemas.microsoft.com/office/powerpoint/2010/main" val="77731395"/>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bwMode="auto">
          <a:xfrm>
            <a:off x="457200" y="55245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Autofit/>
          </a:bodyPr>
          <a:lstStyle/>
          <a:p>
            <a:pPr eaLnBrk="1" hangingPunct="1"/>
            <a:r>
              <a:rPr lang="en-US" sz="3600" dirty="0" smtClean="0">
                <a:latin typeface="Arial" charset="0"/>
                <a:cs typeface="Arial" charset="0"/>
              </a:rPr>
              <a:t>Charging Computing Devices to Sponsored Projects</a:t>
            </a:r>
            <a:endParaRPr lang="en-US" sz="3600" dirty="0">
              <a:latin typeface="Arial" charset="0"/>
              <a:cs typeface="Arial" charset="0"/>
            </a:endParaRPr>
          </a:p>
        </p:txBody>
      </p:sp>
      <p:sp>
        <p:nvSpPr>
          <p:cNvPr id="15363" name="Content Placeholder 5"/>
          <p:cNvSpPr>
            <a:spLocks noGrp="1"/>
          </p:cNvSpPr>
          <p:nvPr>
            <p:ph idx="1"/>
          </p:nvPr>
        </p:nvSpPr>
        <p:spPr bwMode="auto">
          <a:xfrm>
            <a:off x="457200" y="2756079"/>
            <a:ext cx="8229600" cy="309068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sz="2800" dirty="0"/>
              <a:t>Costs must be allocable and allowable</a:t>
            </a:r>
          </a:p>
          <a:p>
            <a:pPr lvl="0"/>
            <a:endParaRPr lang="en-US" sz="2800" dirty="0" smtClean="0"/>
          </a:p>
          <a:p>
            <a:pPr lvl="0"/>
            <a:r>
              <a:rPr lang="en-US" sz="2800" dirty="0" smtClean="0"/>
              <a:t>BUT</a:t>
            </a:r>
            <a:r>
              <a:rPr lang="en-US" sz="2800" dirty="0"/>
              <a:t>, the computing devices </a:t>
            </a:r>
            <a:r>
              <a:rPr lang="en-US" sz="2800" b="1" dirty="0"/>
              <a:t>do not have to be solely dedicated to the award</a:t>
            </a:r>
            <a:r>
              <a:rPr lang="en-US" sz="2800" dirty="0"/>
              <a:t> that is being charged</a:t>
            </a:r>
          </a:p>
          <a:p>
            <a:pPr marL="0" indent="0" eaLnBrk="1" hangingPunct="1">
              <a:buNone/>
            </a:pPr>
            <a:endParaRPr lang="en-US" sz="2800" dirty="0">
              <a:latin typeface="Arial" charset="0"/>
              <a:cs typeface="Arial" charset="0"/>
            </a:endParaRPr>
          </a:p>
        </p:txBody>
      </p:sp>
    </p:spTree>
    <p:extLst>
      <p:ext uri="{BB962C8B-B14F-4D97-AF65-F5344CB8AC3E}">
        <p14:creationId xmlns:p14="http://schemas.microsoft.com/office/powerpoint/2010/main" val="4203283164"/>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bwMode="auto">
          <a:xfrm>
            <a:off x="457200" y="55245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eaLnBrk="1" hangingPunct="1"/>
            <a:r>
              <a:rPr lang="en-US" dirty="0" smtClean="0">
                <a:latin typeface="Arial" charset="0"/>
                <a:cs typeface="Arial" charset="0"/>
              </a:rPr>
              <a:t>Cost Sharing</a:t>
            </a:r>
            <a:endParaRPr lang="en-US" dirty="0">
              <a:latin typeface="Arial" charset="0"/>
              <a:cs typeface="Arial" charset="0"/>
            </a:endParaRPr>
          </a:p>
        </p:txBody>
      </p:sp>
      <p:sp>
        <p:nvSpPr>
          <p:cNvPr id="15363" name="Content Placeholder 5"/>
          <p:cNvSpPr>
            <a:spLocks noGrp="1"/>
          </p:cNvSpPr>
          <p:nvPr>
            <p:ph idx="1"/>
          </p:nvPr>
        </p:nvSpPr>
        <p:spPr bwMode="auto">
          <a:xfrm>
            <a:off x="457200" y="1957589"/>
            <a:ext cx="8229600" cy="38891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marL="0" indent="0">
              <a:buNone/>
            </a:pPr>
            <a:r>
              <a:rPr lang="en-US" sz="2400" dirty="0"/>
              <a:t>UG principles on Cost Sharing</a:t>
            </a:r>
            <a:r>
              <a:rPr lang="en-US" sz="2400" dirty="0" smtClean="0"/>
              <a:t>:</a:t>
            </a:r>
            <a:br>
              <a:rPr lang="en-US" sz="2400" dirty="0" smtClean="0"/>
            </a:br>
            <a:endParaRPr lang="en-US" sz="2400" dirty="0"/>
          </a:p>
          <a:p>
            <a:pPr lvl="0"/>
            <a:r>
              <a:rPr lang="en-US" sz="2400" dirty="0"/>
              <a:t>Voluntary committed cost sharing </a:t>
            </a:r>
            <a:r>
              <a:rPr lang="en-US" sz="2400" b="1" u="sng" dirty="0"/>
              <a:t>is not expected</a:t>
            </a:r>
            <a:r>
              <a:rPr lang="en-US" sz="2400" dirty="0"/>
              <a:t> in federal research proposals</a:t>
            </a:r>
          </a:p>
          <a:p>
            <a:pPr lvl="0"/>
            <a:r>
              <a:rPr lang="en-US" sz="2400" dirty="0"/>
              <a:t> Voluntary committed cost sharing cannot be used as a factor in the merit review process</a:t>
            </a:r>
          </a:p>
          <a:p>
            <a:pPr lvl="0"/>
            <a:r>
              <a:rPr lang="en-US" sz="2400" dirty="0"/>
              <a:t>Mandatory cost sharing is still </a:t>
            </a:r>
            <a:r>
              <a:rPr lang="en-US" sz="2400" dirty="0" smtClean="0"/>
              <a:t>allowed, </a:t>
            </a:r>
            <a:r>
              <a:rPr lang="en-US" sz="2400" dirty="0"/>
              <a:t>if required by the sponsor and described in the </a:t>
            </a:r>
            <a:r>
              <a:rPr lang="en-US" sz="2400" dirty="0" smtClean="0"/>
              <a:t>solicitation</a:t>
            </a:r>
            <a:endParaRPr lang="en-US" sz="2400" dirty="0"/>
          </a:p>
        </p:txBody>
      </p:sp>
    </p:spTree>
    <p:extLst>
      <p:ext uri="{BB962C8B-B14F-4D97-AF65-F5344CB8AC3E}">
        <p14:creationId xmlns:p14="http://schemas.microsoft.com/office/powerpoint/2010/main" val="4203283164"/>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bwMode="auto">
          <a:xfrm>
            <a:off x="457200" y="55245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r>
              <a:rPr lang="en-US" dirty="0">
                <a:latin typeface="Arial" charset="0"/>
                <a:cs typeface="Arial" charset="0"/>
              </a:rPr>
              <a:t>Cost Sharing</a:t>
            </a:r>
          </a:p>
        </p:txBody>
      </p:sp>
      <p:sp>
        <p:nvSpPr>
          <p:cNvPr id="15363" name="Content Placeholder 5"/>
          <p:cNvSpPr>
            <a:spLocks noGrp="1"/>
          </p:cNvSpPr>
          <p:nvPr>
            <p:ph idx="1"/>
          </p:nvPr>
        </p:nvSpPr>
        <p:spPr bwMode="auto">
          <a:xfrm>
            <a:off x="457200" y="1558344"/>
            <a:ext cx="8229600" cy="506139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marL="0" indent="0">
              <a:buNone/>
            </a:pPr>
            <a:r>
              <a:rPr lang="en-US" sz="2400" dirty="0"/>
              <a:t>UG principles on Cost </a:t>
            </a:r>
            <a:r>
              <a:rPr lang="en-US" sz="2400" dirty="0" smtClean="0"/>
              <a:t>Sharing (cont.):</a:t>
            </a:r>
            <a:br>
              <a:rPr lang="en-US" sz="2400" dirty="0" smtClean="0"/>
            </a:br>
            <a:endParaRPr lang="en-US" sz="2400" dirty="0"/>
          </a:p>
          <a:p>
            <a:pPr lvl="0"/>
            <a:r>
              <a:rPr lang="en-US" sz="2400" dirty="0" smtClean="0"/>
              <a:t>Most </a:t>
            </a:r>
            <a:r>
              <a:rPr lang="en-US" sz="2400" dirty="0"/>
              <a:t>federally-funded research projects should have some level of committed faculty (or senior researcher) effort charged to the award or paid by the grantee </a:t>
            </a:r>
          </a:p>
          <a:p>
            <a:pPr marL="457200" lvl="1" indent="0">
              <a:buNone/>
            </a:pPr>
            <a:endParaRPr lang="en-US" sz="2000" dirty="0" smtClean="0"/>
          </a:p>
          <a:p>
            <a:pPr marL="457200" lvl="1" indent="0">
              <a:buNone/>
            </a:pPr>
            <a:r>
              <a:rPr lang="en-US" sz="2000" dirty="0" smtClean="0"/>
              <a:t>[</a:t>
            </a:r>
            <a:r>
              <a:rPr lang="en-US" sz="2000" dirty="0"/>
              <a:t>Note:  Faculty effort committed to the project but not charged to the project is Voluntary Cost Sharing</a:t>
            </a:r>
            <a:r>
              <a:rPr lang="en-US" sz="2000" dirty="0" smtClean="0"/>
              <a:t>.]</a:t>
            </a:r>
          </a:p>
          <a:p>
            <a:pPr marL="457200" lvl="1" indent="0">
              <a:buNone/>
            </a:pPr>
            <a:endParaRPr lang="en-US" sz="2400" dirty="0" smtClean="0"/>
          </a:p>
          <a:p>
            <a:pPr marL="0" indent="0">
              <a:buNone/>
            </a:pPr>
            <a:r>
              <a:rPr lang="en-US" sz="2400" dirty="0" smtClean="0"/>
              <a:t>The </a:t>
            </a:r>
            <a:r>
              <a:rPr lang="en-US" sz="2400" dirty="0"/>
              <a:t>UG’s principles do not </a:t>
            </a:r>
            <a:r>
              <a:rPr lang="en-US" sz="2400" dirty="0" smtClean="0"/>
              <a:t>require </a:t>
            </a:r>
            <a:r>
              <a:rPr lang="en-US" sz="2400" dirty="0"/>
              <a:t>any change in how Caltech currently tracks, monitors, or reports cost sharing.  Voluntary committed cost sharing is still strongly discouraged.</a:t>
            </a:r>
          </a:p>
          <a:p>
            <a:pPr marL="0" indent="0" eaLnBrk="1" hangingPunct="1">
              <a:buNone/>
            </a:pPr>
            <a:endParaRPr lang="en-US" sz="2800" dirty="0">
              <a:latin typeface="Arial" charset="0"/>
              <a:cs typeface="Arial" charset="0"/>
            </a:endParaRPr>
          </a:p>
        </p:txBody>
      </p:sp>
    </p:spTree>
    <p:extLst>
      <p:ext uri="{BB962C8B-B14F-4D97-AF65-F5344CB8AC3E}">
        <p14:creationId xmlns:p14="http://schemas.microsoft.com/office/powerpoint/2010/main" val="2833501715"/>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bwMode="auto">
          <a:xfrm>
            <a:off x="457200" y="55245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Autofit/>
          </a:bodyPr>
          <a:lstStyle/>
          <a:p>
            <a:r>
              <a:rPr lang="en-US" sz="3600" dirty="0"/>
              <a:t>Documenting Salaries and Wages Charged to Federal Awards</a:t>
            </a:r>
            <a:br>
              <a:rPr lang="en-US" sz="3600" dirty="0"/>
            </a:br>
            <a:endParaRPr lang="en-US" sz="3600" dirty="0">
              <a:latin typeface="Arial" charset="0"/>
              <a:cs typeface="Arial" charset="0"/>
            </a:endParaRPr>
          </a:p>
        </p:txBody>
      </p:sp>
      <p:sp>
        <p:nvSpPr>
          <p:cNvPr id="15363" name="Content Placeholder 5"/>
          <p:cNvSpPr>
            <a:spLocks noGrp="1"/>
          </p:cNvSpPr>
          <p:nvPr>
            <p:ph idx="1"/>
          </p:nvPr>
        </p:nvSpPr>
        <p:spPr bwMode="auto">
          <a:xfrm>
            <a:off x="457200" y="2408349"/>
            <a:ext cx="8229600" cy="368335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r>
              <a:rPr lang="en-US" sz="2400" dirty="0"/>
              <a:t>UG does not mention “time and effort reporting</a:t>
            </a:r>
            <a:r>
              <a:rPr lang="en-US" sz="2400" dirty="0" smtClean="0"/>
              <a:t>”</a:t>
            </a:r>
            <a:endParaRPr lang="en-US" sz="2400" dirty="0"/>
          </a:p>
          <a:p>
            <a:r>
              <a:rPr lang="en-US" sz="2400" dirty="0"/>
              <a:t>UG does require that recipients have an after-the-fact system in place that documents salary and wage charges to federal awards</a:t>
            </a:r>
            <a:r>
              <a:rPr lang="en-US" sz="2400" dirty="0" smtClean="0"/>
              <a:t>.</a:t>
            </a:r>
            <a:endParaRPr lang="en-US" sz="2400" dirty="0"/>
          </a:p>
          <a:p>
            <a:r>
              <a:rPr lang="en-US" sz="2400" dirty="0"/>
              <a:t>Caltech’s Payroll Distribution Confirmation (PDC) system requires faculty and other PIs paid from federal awards to certify their PDCs twice each year</a:t>
            </a:r>
            <a:r>
              <a:rPr lang="en-US" sz="2400" dirty="0" smtClean="0"/>
              <a:t>.</a:t>
            </a:r>
            <a:endParaRPr lang="en-US" sz="2400" dirty="0"/>
          </a:p>
          <a:p>
            <a:r>
              <a:rPr lang="en-US" sz="2400" dirty="0"/>
              <a:t>Caltech’s PDC system meets the UG requirements.  No changes are anticipated.</a:t>
            </a:r>
          </a:p>
          <a:p>
            <a:pPr marL="0" indent="0" eaLnBrk="1" hangingPunct="1">
              <a:buNone/>
            </a:pPr>
            <a:endParaRPr lang="en-US" sz="2400" dirty="0">
              <a:latin typeface="Arial" charset="0"/>
              <a:cs typeface="Arial" charset="0"/>
            </a:endParaRPr>
          </a:p>
        </p:txBody>
      </p:sp>
    </p:spTree>
    <p:extLst>
      <p:ext uri="{BB962C8B-B14F-4D97-AF65-F5344CB8AC3E}">
        <p14:creationId xmlns:p14="http://schemas.microsoft.com/office/powerpoint/2010/main" val="548554240"/>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bwMode="auto">
          <a:xfrm>
            <a:off x="457200" y="55245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eaLnBrk="1" hangingPunct="1"/>
            <a:r>
              <a:rPr lang="en-US" dirty="0" smtClean="0">
                <a:latin typeface="Arial" charset="0"/>
                <a:cs typeface="Arial" charset="0"/>
              </a:rPr>
              <a:t>Participant Support Costs</a:t>
            </a:r>
            <a:endParaRPr lang="en-US" dirty="0">
              <a:latin typeface="Arial" charset="0"/>
              <a:cs typeface="Arial" charset="0"/>
            </a:endParaRPr>
          </a:p>
        </p:txBody>
      </p:sp>
      <p:sp>
        <p:nvSpPr>
          <p:cNvPr id="15363" name="Content Placeholder 5"/>
          <p:cNvSpPr>
            <a:spLocks noGrp="1"/>
          </p:cNvSpPr>
          <p:nvPr>
            <p:ph idx="1"/>
          </p:nvPr>
        </p:nvSpPr>
        <p:spPr bwMode="auto">
          <a:xfrm>
            <a:off x="457200" y="1846262"/>
            <a:ext cx="8229600" cy="478635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marL="0" indent="0">
              <a:buNone/>
            </a:pPr>
            <a:r>
              <a:rPr lang="en-US" sz="2400" dirty="0" smtClean="0"/>
              <a:t>UG</a:t>
            </a:r>
            <a:r>
              <a:rPr lang="en-US" sz="2400" dirty="0"/>
              <a:t>:  “Participant support costs means direct costs for items such as</a:t>
            </a:r>
          </a:p>
          <a:p>
            <a:pPr lvl="1"/>
            <a:r>
              <a:rPr lang="en-US" sz="2400" dirty="0"/>
              <a:t>Stipends</a:t>
            </a:r>
          </a:p>
          <a:p>
            <a:pPr lvl="1"/>
            <a:r>
              <a:rPr lang="en-US" sz="2400" dirty="0"/>
              <a:t>Subsistence allowances</a:t>
            </a:r>
          </a:p>
          <a:p>
            <a:pPr lvl="1"/>
            <a:r>
              <a:rPr lang="en-US" sz="2400" dirty="0"/>
              <a:t>Travel allowances</a:t>
            </a:r>
          </a:p>
          <a:p>
            <a:pPr lvl="1"/>
            <a:r>
              <a:rPr lang="en-US" sz="2400" dirty="0"/>
              <a:t>Registration </a:t>
            </a:r>
            <a:r>
              <a:rPr lang="en-US" sz="2400" dirty="0" smtClean="0"/>
              <a:t>Fees</a:t>
            </a:r>
            <a:r>
              <a:rPr lang="en-US" sz="2000" dirty="0" smtClean="0"/>
              <a:t/>
            </a:r>
            <a:br>
              <a:rPr lang="en-US" sz="2000" dirty="0" smtClean="0"/>
            </a:br>
            <a:endParaRPr lang="en-US" sz="2000" dirty="0"/>
          </a:p>
          <a:p>
            <a:pPr marL="0" indent="0">
              <a:buNone/>
            </a:pPr>
            <a:r>
              <a:rPr lang="en-US" sz="2400" dirty="0"/>
              <a:t>paid to or on behalf of participants (</a:t>
            </a:r>
            <a:r>
              <a:rPr lang="en-US" sz="2400" b="1" dirty="0"/>
              <a:t>but not employees)</a:t>
            </a:r>
            <a:r>
              <a:rPr lang="en-US" sz="2400" dirty="0"/>
              <a:t> in connection with conferences or training projects</a:t>
            </a:r>
            <a:r>
              <a:rPr lang="en-US" sz="2400" dirty="0" smtClean="0"/>
              <a:t>.”</a:t>
            </a:r>
            <a:endParaRPr lang="en-US" sz="2400" dirty="0"/>
          </a:p>
          <a:p>
            <a:pPr marL="0" indent="0">
              <a:buNone/>
            </a:pPr>
            <a:endParaRPr lang="en-US" sz="2400" dirty="0" smtClean="0"/>
          </a:p>
          <a:p>
            <a:pPr marL="0" indent="0">
              <a:buNone/>
            </a:pPr>
            <a:r>
              <a:rPr lang="en-US" sz="2400" dirty="0" smtClean="0"/>
              <a:t>Participant </a:t>
            </a:r>
            <a:r>
              <a:rPr lang="en-US" sz="2400" dirty="0"/>
              <a:t>Support Costs are not subject to indirect costs.</a:t>
            </a:r>
          </a:p>
          <a:p>
            <a:pPr marL="0" indent="0" eaLnBrk="1" hangingPunct="1">
              <a:buNone/>
            </a:pPr>
            <a:endParaRPr lang="en-US" sz="2400" dirty="0">
              <a:latin typeface="Arial" charset="0"/>
              <a:cs typeface="Arial" charset="0"/>
            </a:endParaRPr>
          </a:p>
        </p:txBody>
      </p:sp>
    </p:spTree>
    <p:extLst>
      <p:ext uri="{BB962C8B-B14F-4D97-AF65-F5344CB8AC3E}">
        <p14:creationId xmlns:p14="http://schemas.microsoft.com/office/powerpoint/2010/main" val="1706332863"/>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bwMode="auto">
          <a:xfrm>
            <a:off x="457200" y="55245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a:bodyPr>
          <a:lstStyle/>
          <a:p>
            <a:pPr eaLnBrk="1" hangingPunct="1"/>
            <a:r>
              <a:rPr lang="en-US" dirty="0" smtClean="0">
                <a:latin typeface="Arial" charset="0"/>
                <a:cs typeface="Arial" charset="0"/>
              </a:rPr>
              <a:t>Participant Support Costs</a:t>
            </a:r>
            <a:endParaRPr lang="en-US" dirty="0">
              <a:latin typeface="Arial" charset="0"/>
              <a:cs typeface="Arial" charset="0"/>
            </a:endParaRPr>
          </a:p>
        </p:txBody>
      </p:sp>
      <p:sp>
        <p:nvSpPr>
          <p:cNvPr id="15363" name="Content Placeholder 5"/>
          <p:cNvSpPr>
            <a:spLocks noGrp="1"/>
          </p:cNvSpPr>
          <p:nvPr>
            <p:ph idx="1"/>
          </p:nvPr>
        </p:nvSpPr>
        <p:spPr bwMode="auto">
          <a:xfrm>
            <a:off x="457200" y="2137893"/>
            <a:ext cx="8229600" cy="37088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marL="0" indent="0">
              <a:buNone/>
            </a:pPr>
            <a:r>
              <a:rPr lang="en-US" sz="2400" dirty="0"/>
              <a:t>Before the UG:  NSF was the only agency that recognized the concept of Participant Support Costs and included that category in their award budgets.</a:t>
            </a:r>
          </a:p>
          <a:p>
            <a:pPr marL="0" indent="0">
              <a:buNone/>
            </a:pPr>
            <a:endParaRPr lang="en-US" sz="2400" dirty="0"/>
          </a:p>
          <a:p>
            <a:pPr marL="0" indent="0">
              <a:buNone/>
            </a:pPr>
            <a:r>
              <a:rPr lang="en-US" sz="2400" dirty="0"/>
              <a:t>Under the UG: The concept of Participant Support Costs will apply to all federal agencies and will largely follow the NSF model.</a:t>
            </a:r>
          </a:p>
          <a:p>
            <a:pPr marL="0" indent="0" eaLnBrk="1" hangingPunct="1">
              <a:buNone/>
            </a:pPr>
            <a:endParaRPr lang="en-US" sz="2400" dirty="0">
              <a:latin typeface="Arial" charset="0"/>
              <a:cs typeface="Arial" charset="0"/>
            </a:endParaRPr>
          </a:p>
        </p:txBody>
      </p:sp>
    </p:spTree>
    <p:extLst>
      <p:ext uri="{BB962C8B-B14F-4D97-AF65-F5344CB8AC3E}">
        <p14:creationId xmlns:p14="http://schemas.microsoft.com/office/powerpoint/2010/main" val="1195427261"/>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bwMode="auto">
          <a:xfrm>
            <a:off x="457200" y="55245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eaLnBrk="1" hangingPunct="1"/>
            <a:r>
              <a:rPr lang="en-US" dirty="0" smtClean="0">
                <a:latin typeface="Arial" charset="0"/>
                <a:cs typeface="Arial" charset="0"/>
              </a:rPr>
              <a:t>Visa Costs</a:t>
            </a:r>
            <a:endParaRPr lang="en-US" dirty="0">
              <a:latin typeface="Arial" charset="0"/>
              <a:cs typeface="Arial" charset="0"/>
            </a:endParaRPr>
          </a:p>
        </p:txBody>
      </p:sp>
      <p:sp>
        <p:nvSpPr>
          <p:cNvPr id="15363" name="Content Placeholder 5"/>
          <p:cNvSpPr>
            <a:spLocks noGrp="1"/>
          </p:cNvSpPr>
          <p:nvPr>
            <p:ph idx="1"/>
          </p:nvPr>
        </p:nvSpPr>
        <p:spPr bwMode="auto">
          <a:xfrm>
            <a:off x="457200" y="2279561"/>
            <a:ext cx="8229600" cy="356720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marL="0" indent="0">
              <a:buNone/>
            </a:pPr>
            <a:r>
              <a:rPr lang="en-US" sz="2400" dirty="0"/>
              <a:t>UG allows short-term travel visa costs as direct costs on federal awards.  UG does not identify specific types of visas that constitute “short-term travel visas.”  </a:t>
            </a:r>
          </a:p>
          <a:p>
            <a:pPr marL="0" indent="0">
              <a:buNone/>
            </a:pPr>
            <a:endParaRPr lang="en-US" sz="2400" dirty="0"/>
          </a:p>
          <a:p>
            <a:pPr marL="0" indent="0">
              <a:buNone/>
            </a:pPr>
            <a:r>
              <a:rPr lang="en-US" sz="2400" dirty="0" smtClean="0"/>
              <a:t>UG </a:t>
            </a:r>
            <a:r>
              <a:rPr lang="en-US" sz="2400" dirty="0"/>
              <a:t>does not allow costs for immigration visas as direct costs on federal awards.</a:t>
            </a:r>
          </a:p>
          <a:p>
            <a:pPr marL="0" indent="0" eaLnBrk="1" hangingPunct="1">
              <a:buNone/>
            </a:pPr>
            <a:endParaRPr lang="en-US" sz="2800" dirty="0">
              <a:latin typeface="Arial" charset="0"/>
              <a:cs typeface="Arial" charset="0"/>
            </a:endParaRPr>
          </a:p>
        </p:txBody>
      </p:sp>
    </p:spTree>
    <p:extLst>
      <p:ext uri="{BB962C8B-B14F-4D97-AF65-F5344CB8AC3E}">
        <p14:creationId xmlns:p14="http://schemas.microsoft.com/office/powerpoint/2010/main" val="3055806853"/>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bwMode="auto">
          <a:xfrm>
            <a:off x="457200" y="55245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fontScale="90000"/>
          </a:bodyPr>
          <a:lstStyle/>
          <a:p>
            <a:pPr eaLnBrk="1" hangingPunct="1"/>
            <a:r>
              <a:rPr lang="en-US" dirty="0" err="1" smtClean="0">
                <a:latin typeface="Arial" charset="0"/>
                <a:cs typeface="Arial" charset="0"/>
              </a:rPr>
              <a:t>Subrecipient</a:t>
            </a:r>
            <a:r>
              <a:rPr lang="en-US" dirty="0" smtClean="0">
                <a:latin typeface="Arial" charset="0"/>
                <a:cs typeface="Arial" charset="0"/>
              </a:rPr>
              <a:t> Indirect Costs Rates</a:t>
            </a:r>
            <a:endParaRPr lang="en-US" dirty="0">
              <a:latin typeface="Arial" charset="0"/>
              <a:cs typeface="Arial" charset="0"/>
            </a:endParaRPr>
          </a:p>
        </p:txBody>
      </p:sp>
      <p:sp>
        <p:nvSpPr>
          <p:cNvPr id="15363" name="Content Placeholder 5"/>
          <p:cNvSpPr>
            <a:spLocks noGrp="1"/>
          </p:cNvSpPr>
          <p:nvPr>
            <p:ph idx="1"/>
          </p:nvPr>
        </p:nvSpPr>
        <p:spPr bwMode="auto">
          <a:xfrm>
            <a:off x="457200" y="2305317"/>
            <a:ext cx="8229600" cy="354144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marL="0" indent="0">
              <a:buNone/>
            </a:pPr>
            <a:r>
              <a:rPr lang="en-US" sz="2400" dirty="0" err="1"/>
              <a:t>Subrecipients</a:t>
            </a:r>
            <a:r>
              <a:rPr lang="en-US" sz="2400" dirty="0"/>
              <a:t> that have federally negotiated indirect rates should use those rates in proposals and awards.</a:t>
            </a:r>
          </a:p>
          <a:p>
            <a:pPr marL="0" indent="0">
              <a:buNone/>
            </a:pPr>
            <a:endParaRPr lang="en-US" sz="2400" dirty="0"/>
          </a:p>
          <a:p>
            <a:pPr marL="0" indent="0">
              <a:buNone/>
            </a:pPr>
            <a:r>
              <a:rPr lang="en-US" sz="2400" dirty="0" err="1"/>
              <a:t>Subrecipients</a:t>
            </a:r>
            <a:r>
              <a:rPr lang="en-US" sz="2400" dirty="0"/>
              <a:t> that do not have federally negotiated indirect cost rates are permitted to receive a </a:t>
            </a:r>
            <a:r>
              <a:rPr lang="en-US" sz="2400" i="1" dirty="0"/>
              <a:t>de </a:t>
            </a:r>
            <a:r>
              <a:rPr lang="en-US" sz="2400" i="1" dirty="0" err="1"/>
              <a:t>minimis</a:t>
            </a:r>
            <a:r>
              <a:rPr lang="en-US" sz="2400" i="1" dirty="0"/>
              <a:t> </a:t>
            </a:r>
            <a:r>
              <a:rPr lang="en-US" sz="2400" dirty="0"/>
              <a:t>indirect cost rate of 10%.</a:t>
            </a:r>
          </a:p>
          <a:p>
            <a:pPr marL="0" indent="0" eaLnBrk="1" hangingPunct="1">
              <a:buNone/>
            </a:pPr>
            <a:endParaRPr lang="en-US" sz="2800" dirty="0">
              <a:latin typeface="Arial" charset="0"/>
              <a:cs typeface="Arial" charset="0"/>
            </a:endParaRPr>
          </a:p>
        </p:txBody>
      </p:sp>
    </p:spTree>
    <p:extLst>
      <p:ext uri="{BB962C8B-B14F-4D97-AF65-F5344CB8AC3E}">
        <p14:creationId xmlns:p14="http://schemas.microsoft.com/office/powerpoint/2010/main" val="3511207723"/>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bwMode="auto">
          <a:xfrm>
            <a:off x="457200" y="55245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fontScale="90000"/>
          </a:bodyPr>
          <a:lstStyle/>
          <a:p>
            <a:pPr eaLnBrk="1" hangingPunct="1"/>
            <a:r>
              <a:rPr lang="en-US" dirty="0" smtClean="0">
                <a:latin typeface="Arial" charset="0"/>
                <a:cs typeface="Arial" charset="0"/>
              </a:rPr>
              <a:t>Payment of </a:t>
            </a:r>
            <a:r>
              <a:rPr lang="en-US" dirty="0" err="1" smtClean="0">
                <a:latin typeface="Arial" charset="0"/>
                <a:cs typeface="Arial" charset="0"/>
              </a:rPr>
              <a:t>Subrecipient</a:t>
            </a:r>
            <a:r>
              <a:rPr lang="en-US" dirty="0" smtClean="0">
                <a:latin typeface="Arial" charset="0"/>
                <a:cs typeface="Arial" charset="0"/>
              </a:rPr>
              <a:t> Invoices</a:t>
            </a:r>
            <a:endParaRPr lang="en-US" dirty="0">
              <a:latin typeface="Arial" charset="0"/>
              <a:cs typeface="Arial" charset="0"/>
            </a:endParaRPr>
          </a:p>
        </p:txBody>
      </p:sp>
      <p:sp>
        <p:nvSpPr>
          <p:cNvPr id="15363" name="Content Placeholder 5"/>
          <p:cNvSpPr>
            <a:spLocks noGrp="1"/>
          </p:cNvSpPr>
          <p:nvPr>
            <p:ph idx="1"/>
          </p:nvPr>
        </p:nvSpPr>
        <p:spPr bwMode="auto">
          <a:xfrm>
            <a:off x="457200" y="2021983"/>
            <a:ext cx="8229600" cy="38247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marL="0" indent="0">
              <a:buNone/>
            </a:pPr>
            <a:r>
              <a:rPr lang="en-US" sz="2400" dirty="0"/>
              <a:t>Invoices received from </a:t>
            </a:r>
            <a:r>
              <a:rPr lang="en-US" sz="2400" dirty="0" err="1"/>
              <a:t>subrecipients</a:t>
            </a:r>
            <a:r>
              <a:rPr lang="en-US" sz="2400" dirty="0"/>
              <a:t> must be paid within </a:t>
            </a:r>
            <a:r>
              <a:rPr lang="en-US" sz="2400"/>
              <a:t>30 </a:t>
            </a:r>
            <a:r>
              <a:rPr lang="en-US" sz="2400" smtClean="0"/>
              <a:t>calendar days </a:t>
            </a:r>
            <a:r>
              <a:rPr lang="en-US" sz="2400" dirty="0"/>
              <a:t>of receipt of the invoice</a:t>
            </a:r>
          </a:p>
          <a:p>
            <a:pPr marL="0" indent="0">
              <a:buNone/>
            </a:pPr>
            <a:endParaRPr lang="en-US" sz="2400" dirty="0"/>
          </a:p>
          <a:p>
            <a:pPr marL="0" indent="0">
              <a:buNone/>
            </a:pPr>
            <a:r>
              <a:rPr lang="en-US" sz="2400" dirty="0"/>
              <a:t>UNLESS the prime award recipient believes that the request for payment is improper</a:t>
            </a:r>
          </a:p>
          <a:p>
            <a:pPr marL="0" indent="0">
              <a:buNone/>
            </a:pPr>
            <a:endParaRPr lang="en-US" sz="2400" dirty="0"/>
          </a:p>
          <a:p>
            <a:pPr marL="0" indent="0">
              <a:buNone/>
            </a:pPr>
            <a:r>
              <a:rPr lang="en-US" sz="2400" dirty="0"/>
              <a:t>Remember:  The PI must approve all </a:t>
            </a:r>
            <a:r>
              <a:rPr lang="en-US" sz="2400" dirty="0" err="1"/>
              <a:t>subrecipient</a:t>
            </a:r>
            <a:r>
              <a:rPr lang="en-US" sz="2400" dirty="0"/>
              <a:t> invoices prior to payment</a:t>
            </a:r>
          </a:p>
          <a:p>
            <a:pPr marL="0" indent="0" eaLnBrk="1" hangingPunct="1">
              <a:buNone/>
            </a:pPr>
            <a:endParaRPr lang="en-US" sz="2800" dirty="0">
              <a:latin typeface="Arial" charset="0"/>
              <a:cs typeface="Arial" charset="0"/>
            </a:endParaRPr>
          </a:p>
        </p:txBody>
      </p:sp>
    </p:spTree>
    <p:extLst>
      <p:ext uri="{BB962C8B-B14F-4D97-AF65-F5344CB8AC3E}">
        <p14:creationId xmlns:p14="http://schemas.microsoft.com/office/powerpoint/2010/main" val="4110627602"/>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5362" name="Title 4"/>
          <p:cNvSpPr>
            <a:spLocks noGrp="1"/>
          </p:cNvSpPr>
          <p:nvPr>
            <p:ph type="title"/>
          </p:nvPr>
        </p:nvSpPr>
        <p:spPr bwMode="auto">
          <a:xfrm>
            <a:off x="457200" y="55245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eaLnBrk="1" hangingPunct="1"/>
            <a:r>
              <a:rPr lang="en-US" dirty="0" smtClean="0">
                <a:latin typeface="Arial" charset="0"/>
                <a:cs typeface="Arial" charset="0"/>
              </a:rPr>
              <a:t>Agenda</a:t>
            </a:r>
            <a:endParaRPr lang="en-US" dirty="0">
              <a:latin typeface="Arial" charset="0"/>
              <a:cs typeface="Arial" charset="0"/>
            </a:endParaRPr>
          </a:p>
        </p:txBody>
      </p:sp>
      <p:sp>
        <p:nvSpPr>
          <p:cNvPr id="15363" name="Content Placeholder 5"/>
          <p:cNvSpPr>
            <a:spLocks noGrp="1"/>
          </p:cNvSpPr>
          <p:nvPr>
            <p:ph idx="1"/>
          </p:nvPr>
        </p:nvSpPr>
        <p:spPr bwMode="auto">
          <a:xfrm>
            <a:off x="457200" y="1846263"/>
            <a:ext cx="8229600" cy="400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eaLnBrk="1" hangingPunct="1"/>
            <a:r>
              <a:rPr lang="en-US" sz="2800" dirty="0" smtClean="0">
                <a:cs typeface="Arial" charset="0"/>
              </a:rPr>
              <a:t>Uniform Guidance – </a:t>
            </a:r>
            <a:r>
              <a:rPr lang="en-US" sz="2800" dirty="0" smtClean="0">
                <a:solidFill>
                  <a:schemeClr val="accent5"/>
                </a:solidFill>
                <a:cs typeface="Arial" charset="0"/>
              </a:rPr>
              <a:t>Dick Seligman</a:t>
            </a:r>
          </a:p>
          <a:p>
            <a:r>
              <a:rPr lang="en-US" sz="2800" dirty="0">
                <a:cs typeface="Arial" charset="0"/>
              </a:rPr>
              <a:t>Responsibilities for Safeguarding ITAR </a:t>
            </a:r>
            <a:r>
              <a:rPr lang="en-US" sz="2800" dirty="0" smtClean="0">
                <a:cs typeface="Arial" charset="0"/>
              </a:rPr>
              <a:t>– Export Information </a:t>
            </a:r>
            <a:r>
              <a:rPr lang="en-US" sz="2800" dirty="0">
                <a:cs typeface="Arial" charset="0"/>
              </a:rPr>
              <a:t>– </a:t>
            </a:r>
            <a:r>
              <a:rPr lang="en-US" sz="2800" dirty="0">
                <a:solidFill>
                  <a:schemeClr val="accent5"/>
                </a:solidFill>
                <a:cs typeface="Arial" charset="0"/>
              </a:rPr>
              <a:t>Adilia Koch</a:t>
            </a:r>
          </a:p>
          <a:p>
            <a:pPr eaLnBrk="1" hangingPunct="1"/>
            <a:r>
              <a:rPr lang="en-US" sz="2800" dirty="0" smtClean="0">
                <a:cs typeface="Arial" charset="0"/>
              </a:rPr>
              <a:t>Conflict of Interest Issues – </a:t>
            </a:r>
            <a:r>
              <a:rPr lang="en-US" sz="2800" dirty="0" smtClean="0">
                <a:solidFill>
                  <a:schemeClr val="accent5"/>
                </a:solidFill>
                <a:cs typeface="Arial" charset="0"/>
              </a:rPr>
              <a:t>Grace Fisher-Adams</a:t>
            </a:r>
          </a:p>
          <a:p>
            <a:pPr eaLnBrk="1" hangingPunct="1"/>
            <a:r>
              <a:rPr lang="en-US" sz="2800" dirty="0" smtClean="0">
                <a:cs typeface="Arial" charset="0"/>
              </a:rPr>
              <a:t>Audit Updates – </a:t>
            </a:r>
            <a:r>
              <a:rPr lang="en-US" sz="2800" dirty="0" smtClean="0">
                <a:solidFill>
                  <a:schemeClr val="accent5"/>
                </a:solidFill>
                <a:cs typeface="Arial" charset="0"/>
              </a:rPr>
              <a:t>Estella Venegas</a:t>
            </a:r>
          </a:p>
          <a:p>
            <a:pPr eaLnBrk="1" hangingPunct="1"/>
            <a:r>
              <a:rPr lang="en-US" sz="2800" dirty="0" smtClean="0">
                <a:cs typeface="Arial" charset="0"/>
              </a:rPr>
              <a:t>Technical Services and Facilities Use </a:t>
            </a:r>
            <a:r>
              <a:rPr lang="en-US" sz="2800" dirty="0" smtClean="0">
                <a:cs typeface="Arial" charset="0"/>
              </a:rPr>
              <a:t>Activities </a:t>
            </a:r>
            <a:r>
              <a:rPr lang="en-US" sz="2800" dirty="0" smtClean="0">
                <a:cs typeface="Arial" charset="0"/>
              </a:rPr>
              <a:t>– </a:t>
            </a:r>
            <a:r>
              <a:rPr lang="en-US" sz="2800" dirty="0" smtClean="0">
                <a:solidFill>
                  <a:schemeClr val="accent5"/>
                </a:solidFill>
                <a:cs typeface="Arial" charset="0"/>
              </a:rPr>
              <a:t>David Mayo</a:t>
            </a:r>
            <a:endParaRPr lang="en-US" sz="2800" dirty="0">
              <a:solidFill>
                <a:schemeClr val="accent5"/>
              </a:solidFill>
              <a:cs typeface="Arial" charset="0"/>
            </a:endParaRP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bwMode="auto">
          <a:xfrm>
            <a:off x="457200" y="55245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eaLnBrk="1" hangingPunct="1"/>
            <a:r>
              <a:rPr lang="en-US" dirty="0" smtClean="0">
                <a:latin typeface="Arial" charset="0"/>
                <a:cs typeface="Arial" charset="0"/>
              </a:rPr>
              <a:t>Award Closeout</a:t>
            </a:r>
            <a:endParaRPr lang="en-US" dirty="0">
              <a:latin typeface="Arial" charset="0"/>
              <a:cs typeface="Arial" charset="0"/>
            </a:endParaRPr>
          </a:p>
        </p:txBody>
      </p:sp>
      <p:sp>
        <p:nvSpPr>
          <p:cNvPr id="15363" name="Content Placeholder 5"/>
          <p:cNvSpPr>
            <a:spLocks noGrp="1"/>
          </p:cNvSpPr>
          <p:nvPr>
            <p:ph idx="1"/>
          </p:nvPr>
        </p:nvSpPr>
        <p:spPr bwMode="auto">
          <a:xfrm>
            <a:off x="457200" y="1846263"/>
            <a:ext cx="8229600" cy="400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marL="0" indent="0">
              <a:buNone/>
            </a:pPr>
            <a:r>
              <a:rPr lang="en-US" sz="2400" dirty="0"/>
              <a:t>UG Requirement:  Awards must be closed out within 90 days of the end date of the award</a:t>
            </a:r>
          </a:p>
          <a:p>
            <a:pPr marL="0" indent="0">
              <a:buNone/>
            </a:pPr>
            <a:endParaRPr lang="en-US" sz="2400" dirty="0"/>
          </a:p>
          <a:p>
            <a:pPr marL="0" indent="0">
              <a:buNone/>
            </a:pPr>
            <a:r>
              <a:rPr lang="en-US" sz="2400" dirty="0"/>
              <a:t>This includes submission of all reports, including</a:t>
            </a:r>
          </a:p>
          <a:p>
            <a:pPr marL="0" indent="0">
              <a:buNone/>
            </a:pPr>
            <a:endParaRPr lang="en-US" sz="2400" dirty="0"/>
          </a:p>
          <a:p>
            <a:pPr lvl="1"/>
            <a:r>
              <a:rPr lang="en-US" sz="2400" dirty="0"/>
              <a:t>Technical</a:t>
            </a:r>
          </a:p>
          <a:p>
            <a:pPr lvl="1"/>
            <a:r>
              <a:rPr lang="en-US" sz="2400" dirty="0"/>
              <a:t>Financial</a:t>
            </a:r>
          </a:p>
          <a:p>
            <a:pPr lvl="1"/>
            <a:r>
              <a:rPr lang="en-US" sz="2400" dirty="0"/>
              <a:t>Property</a:t>
            </a:r>
          </a:p>
          <a:p>
            <a:pPr lvl="1"/>
            <a:r>
              <a:rPr lang="en-US" sz="2400" dirty="0"/>
              <a:t>Patent</a:t>
            </a:r>
          </a:p>
          <a:p>
            <a:pPr marL="0" indent="0">
              <a:buNone/>
            </a:pPr>
            <a:endParaRPr lang="en-US" sz="2400" dirty="0"/>
          </a:p>
        </p:txBody>
      </p:sp>
    </p:spTree>
    <p:extLst>
      <p:ext uri="{BB962C8B-B14F-4D97-AF65-F5344CB8AC3E}">
        <p14:creationId xmlns:p14="http://schemas.microsoft.com/office/powerpoint/2010/main" val="1323277990"/>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bwMode="auto">
          <a:xfrm>
            <a:off x="457200" y="55245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eaLnBrk="1" hangingPunct="1"/>
            <a:r>
              <a:rPr lang="en-US" dirty="0" smtClean="0">
                <a:latin typeface="Arial" charset="0"/>
                <a:cs typeface="Arial" charset="0"/>
              </a:rPr>
              <a:t>Award Closeout</a:t>
            </a:r>
            <a:endParaRPr lang="en-US" dirty="0">
              <a:latin typeface="Arial" charset="0"/>
              <a:cs typeface="Arial" charset="0"/>
            </a:endParaRPr>
          </a:p>
        </p:txBody>
      </p:sp>
      <p:sp>
        <p:nvSpPr>
          <p:cNvPr id="15363" name="Content Placeholder 5"/>
          <p:cNvSpPr>
            <a:spLocks noGrp="1"/>
          </p:cNvSpPr>
          <p:nvPr>
            <p:ph idx="1"/>
          </p:nvPr>
        </p:nvSpPr>
        <p:spPr bwMode="auto">
          <a:xfrm>
            <a:off x="457200" y="2421227"/>
            <a:ext cx="8229600" cy="342553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marL="0" indent="0">
              <a:buNone/>
            </a:pPr>
            <a:r>
              <a:rPr lang="en-US" sz="2400" dirty="0"/>
              <a:t>The UG also places more pressure on federal agencies to promptly perform their closeout procedures in a timely manner.</a:t>
            </a:r>
          </a:p>
          <a:p>
            <a:pPr marL="0" indent="0">
              <a:buNone/>
            </a:pPr>
            <a:endParaRPr lang="en-US" sz="2400" dirty="0"/>
          </a:p>
          <a:p>
            <a:pPr marL="0" indent="0">
              <a:buNone/>
            </a:pPr>
            <a:r>
              <a:rPr lang="en-US" sz="2400" dirty="0"/>
              <a:t>This will add to the pressure for Caltech to meet the 90 day closeout requirement.</a:t>
            </a:r>
          </a:p>
          <a:p>
            <a:endParaRPr lang="en-US" sz="2400" dirty="0">
              <a:latin typeface="Arial" charset="0"/>
              <a:cs typeface="Arial" charset="0"/>
            </a:endParaRPr>
          </a:p>
          <a:p>
            <a:pPr marL="0" indent="0" eaLnBrk="1" hangingPunct="1">
              <a:buNone/>
            </a:pPr>
            <a:endParaRPr lang="en-US" sz="2800" dirty="0">
              <a:latin typeface="Arial" charset="0"/>
              <a:cs typeface="Arial" charset="0"/>
            </a:endParaRPr>
          </a:p>
        </p:txBody>
      </p:sp>
    </p:spTree>
    <p:extLst>
      <p:ext uri="{BB962C8B-B14F-4D97-AF65-F5344CB8AC3E}">
        <p14:creationId xmlns:p14="http://schemas.microsoft.com/office/powerpoint/2010/main" val="3529131109"/>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5"/>
          <p:cNvSpPr>
            <a:spLocks noGrp="1"/>
          </p:cNvSpPr>
          <p:nvPr>
            <p:ph idx="1"/>
          </p:nvPr>
        </p:nvSpPr>
        <p:spPr bwMode="auto">
          <a:xfrm>
            <a:off x="457200" y="2975019"/>
            <a:ext cx="8229600" cy="287174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marL="0" indent="0" algn="ctr" eaLnBrk="1" hangingPunct="1">
              <a:buNone/>
            </a:pPr>
            <a:r>
              <a:rPr lang="en-US" sz="2800" dirty="0" smtClean="0">
                <a:latin typeface="Arial" charset="0"/>
                <a:cs typeface="Arial" charset="0"/>
              </a:rPr>
              <a:t>Stay tuned for further developments</a:t>
            </a:r>
            <a:endParaRPr lang="en-US" sz="2800" dirty="0">
              <a:latin typeface="Arial" charset="0"/>
              <a:cs typeface="Arial" charset="0"/>
            </a:endParaRPr>
          </a:p>
        </p:txBody>
      </p:sp>
    </p:spTree>
    <p:extLst>
      <p:ext uri="{BB962C8B-B14F-4D97-AF65-F5344CB8AC3E}">
        <p14:creationId xmlns:p14="http://schemas.microsoft.com/office/powerpoint/2010/main" val="2922109413"/>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dirty="0" smtClean="0"/>
              <a:t>Responsibilities for Safeguarding ITAR – Export Controlled Information</a:t>
            </a:r>
            <a:endParaRPr lang="en-US" dirty="0"/>
          </a:p>
        </p:txBody>
      </p:sp>
      <p:sp>
        <p:nvSpPr>
          <p:cNvPr id="5" name="TextBox 4"/>
          <p:cNvSpPr txBox="1"/>
          <p:nvPr/>
        </p:nvSpPr>
        <p:spPr>
          <a:xfrm>
            <a:off x="1429555" y="4262907"/>
            <a:ext cx="6426558" cy="1231106"/>
          </a:xfrm>
          <a:prstGeom prst="rect">
            <a:avLst/>
          </a:prstGeom>
          <a:noFill/>
        </p:spPr>
        <p:txBody>
          <a:bodyPr wrap="square" rtlCol="0">
            <a:spAutoFit/>
          </a:bodyPr>
          <a:lstStyle/>
          <a:p>
            <a:pPr algn="ctr"/>
            <a:r>
              <a:rPr lang="en-US" sz="2800" dirty="0" smtClean="0">
                <a:solidFill>
                  <a:schemeClr val="bg1">
                    <a:lumMod val="65000"/>
                  </a:schemeClr>
                </a:solidFill>
                <a:latin typeface="Book Antiqua" panose="02040602050305030304" pitchFamily="18" charset="0"/>
              </a:rPr>
              <a:t>Adilia Koch</a:t>
            </a:r>
          </a:p>
          <a:p>
            <a:pPr algn="ctr"/>
            <a:r>
              <a:rPr lang="en-US" sz="2800" dirty="0" smtClean="0">
                <a:solidFill>
                  <a:schemeClr val="bg1">
                    <a:lumMod val="65000"/>
                  </a:schemeClr>
                </a:solidFill>
                <a:latin typeface="Book Antiqua" panose="02040602050305030304" pitchFamily="18" charset="0"/>
              </a:rPr>
              <a:t>Director of Export Compliance Office</a:t>
            </a:r>
            <a:endParaRPr lang="en-US" sz="2800" dirty="0">
              <a:solidFill>
                <a:schemeClr val="bg1">
                  <a:lumMod val="65000"/>
                </a:schemeClr>
              </a:solidFill>
              <a:latin typeface="Book Antiqua" panose="02040602050305030304" pitchFamily="18" charset="0"/>
            </a:endParaRPr>
          </a:p>
          <a:p>
            <a:endParaRPr lang="en-US" dirty="0">
              <a:latin typeface="Book Antiqua" panose="02040602050305030304" pitchFamily="18" charset="0"/>
            </a:endParaRPr>
          </a:p>
        </p:txBody>
      </p:sp>
    </p:spTree>
    <p:extLst>
      <p:ext uri="{BB962C8B-B14F-4D97-AF65-F5344CB8AC3E}">
        <p14:creationId xmlns:p14="http://schemas.microsoft.com/office/powerpoint/2010/main" val="1528170164"/>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Export Control Restrictions on </a:t>
            </a:r>
            <a:br>
              <a:rPr lang="en-US" dirty="0" smtClean="0"/>
            </a:br>
            <a:r>
              <a:rPr lang="en-US" dirty="0" smtClean="0"/>
              <a:t>Technical Data</a:t>
            </a:r>
            <a:endParaRPr lang="en-US" dirty="0"/>
          </a:p>
        </p:txBody>
      </p:sp>
      <p:sp>
        <p:nvSpPr>
          <p:cNvPr id="3" name="Content Placeholder 2"/>
          <p:cNvSpPr>
            <a:spLocks noGrp="1"/>
          </p:cNvSpPr>
          <p:nvPr>
            <p:ph idx="1"/>
          </p:nvPr>
        </p:nvSpPr>
        <p:spPr>
          <a:xfrm>
            <a:off x="822960" y="2292439"/>
            <a:ext cx="7543800" cy="3837905"/>
          </a:xfrm>
        </p:spPr>
        <p:txBody>
          <a:bodyPr>
            <a:normAutofit/>
          </a:bodyPr>
          <a:lstStyle/>
          <a:p>
            <a:pPr marL="0" indent="0">
              <a:buNone/>
            </a:pPr>
            <a:r>
              <a:rPr lang="en-US" sz="2400" b="1" dirty="0"/>
              <a:t>Who’s Responsible? </a:t>
            </a:r>
            <a:r>
              <a:rPr lang="en-US" sz="2400" b="1" dirty="0" smtClean="0"/>
              <a:t>We’re </a:t>
            </a:r>
            <a:r>
              <a:rPr lang="en-US" sz="2400" b="1" dirty="0"/>
              <a:t>All in it Together. </a:t>
            </a:r>
          </a:p>
          <a:p>
            <a:r>
              <a:rPr lang="en-US" sz="2400" dirty="0"/>
              <a:t>The PI is primarily responsible for making sure his or her project team is in compliance with the </a:t>
            </a:r>
            <a:r>
              <a:rPr lang="en-US" sz="2400" dirty="0" smtClean="0"/>
              <a:t>ITAR, export control </a:t>
            </a:r>
            <a:r>
              <a:rPr lang="en-US" sz="2400" dirty="0"/>
              <a:t>safeguards, but everyone is ultimately </a:t>
            </a:r>
            <a:r>
              <a:rPr lang="en-US" sz="2400" dirty="0" smtClean="0"/>
              <a:t>responsible:  Caltech </a:t>
            </a:r>
            <a:r>
              <a:rPr lang="en-US" sz="2400" dirty="0"/>
              <a:t>as an institution, </a:t>
            </a:r>
            <a:r>
              <a:rPr lang="en-US" sz="2400" dirty="0" smtClean="0"/>
              <a:t>all </a:t>
            </a:r>
            <a:r>
              <a:rPr lang="en-US" sz="2400" dirty="0"/>
              <a:t>researchers, faculty and staff working or managing a controlled project.</a:t>
            </a:r>
            <a:endParaRPr lang="en-US" sz="2400" b="1" dirty="0"/>
          </a:p>
          <a:p>
            <a:pPr marL="0" indent="0">
              <a:buNone/>
            </a:pPr>
            <a:r>
              <a:rPr lang="en-US" sz="2400" b="1" dirty="0" smtClean="0"/>
              <a:t>Why?  It’s the Law.</a:t>
            </a:r>
          </a:p>
          <a:p>
            <a:endParaRPr lang="en-US" sz="2800" dirty="0"/>
          </a:p>
          <a:p>
            <a:endParaRPr lang="en-US" sz="2800" dirty="0" smtClean="0"/>
          </a:p>
          <a:p>
            <a:endParaRPr lang="en-US" sz="2800" dirty="0" smtClean="0"/>
          </a:p>
        </p:txBody>
      </p:sp>
    </p:spTree>
    <p:extLst>
      <p:ext uri="{BB962C8B-B14F-4D97-AF65-F5344CB8AC3E}">
        <p14:creationId xmlns:p14="http://schemas.microsoft.com/office/powerpoint/2010/main" val="2026742093"/>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Export Control Restrictions on </a:t>
            </a:r>
            <a:br>
              <a:rPr lang="en-US" dirty="0" smtClean="0"/>
            </a:br>
            <a:r>
              <a:rPr lang="en-US" dirty="0" smtClean="0"/>
              <a:t>Technical Data</a:t>
            </a:r>
            <a:endParaRPr lang="en-US" dirty="0"/>
          </a:p>
        </p:txBody>
      </p:sp>
      <p:sp>
        <p:nvSpPr>
          <p:cNvPr id="3" name="Content Placeholder 2"/>
          <p:cNvSpPr>
            <a:spLocks noGrp="1"/>
          </p:cNvSpPr>
          <p:nvPr>
            <p:ph idx="1"/>
          </p:nvPr>
        </p:nvSpPr>
        <p:spPr>
          <a:xfrm>
            <a:off x="822960" y="1902941"/>
            <a:ext cx="7543800" cy="4670854"/>
          </a:xfrm>
        </p:spPr>
        <p:txBody>
          <a:bodyPr>
            <a:normAutofit fontScale="77500" lnSpcReduction="20000"/>
          </a:bodyPr>
          <a:lstStyle/>
          <a:p>
            <a:pPr marL="0" indent="0">
              <a:buNone/>
            </a:pPr>
            <a:r>
              <a:rPr lang="en-US" sz="3400" b="1" dirty="0" smtClean="0"/>
              <a:t>The Regulations</a:t>
            </a:r>
          </a:p>
          <a:p>
            <a:r>
              <a:rPr lang="en-US" sz="3400" dirty="0" smtClean="0"/>
              <a:t>Transfers of export controlled information or items that reveal technical data cannot be transferred to foreign persons without an export license or other authority or exception from the </a:t>
            </a:r>
            <a:r>
              <a:rPr lang="en-US" sz="3400" b="1" dirty="0" smtClean="0"/>
              <a:t>U.S. State or Commerce Department</a:t>
            </a:r>
            <a:r>
              <a:rPr lang="en-US" sz="3400" dirty="0" smtClean="0"/>
              <a:t>.</a:t>
            </a:r>
          </a:p>
          <a:p>
            <a:endParaRPr lang="en-US" sz="3400" dirty="0" smtClean="0"/>
          </a:p>
          <a:p>
            <a:pPr marL="0" indent="0">
              <a:buNone/>
            </a:pPr>
            <a:r>
              <a:rPr lang="en-US" sz="3400" b="1" dirty="0" smtClean="0"/>
              <a:t>What happens if Caltech does not comply?  </a:t>
            </a:r>
            <a:endParaRPr lang="en-US" sz="3400" b="1" dirty="0"/>
          </a:p>
          <a:p>
            <a:r>
              <a:rPr lang="en-US" sz="3400" dirty="0" smtClean="0"/>
              <a:t>It can result in a civil violation, and in some instances, it can result in a criminal violation, loss of funding from key government agencies, or reputational loss.</a:t>
            </a:r>
          </a:p>
          <a:p>
            <a:endParaRPr lang="en-US" sz="2800" dirty="0"/>
          </a:p>
          <a:p>
            <a:endParaRPr lang="en-US" sz="2800" dirty="0" smtClean="0"/>
          </a:p>
          <a:p>
            <a:endParaRPr lang="en-US" sz="2800" dirty="0" smtClean="0"/>
          </a:p>
        </p:txBody>
      </p:sp>
    </p:spTree>
    <p:extLst>
      <p:ext uri="{BB962C8B-B14F-4D97-AF65-F5344CB8AC3E}">
        <p14:creationId xmlns:p14="http://schemas.microsoft.com/office/powerpoint/2010/main" val="3667411453"/>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138900"/>
            <a:ext cx="7543800" cy="1423685"/>
          </a:xfrm>
        </p:spPr>
        <p:txBody>
          <a:bodyPr>
            <a:normAutofit fontScale="90000"/>
          </a:bodyPr>
          <a:lstStyle/>
          <a:p>
            <a:r>
              <a:rPr lang="en-US" sz="4400" dirty="0" smtClean="0"/>
              <a:t>How do you identify an export controlled project?</a:t>
            </a:r>
            <a:endParaRPr lang="en-US" sz="4400" dirty="0"/>
          </a:p>
        </p:txBody>
      </p:sp>
      <p:sp>
        <p:nvSpPr>
          <p:cNvPr id="3" name="Content Placeholder 2"/>
          <p:cNvSpPr>
            <a:spLocks noGrp="1"/>
          </p:cNvSpPr>
          <p:nvPr>
            <p:ph idx="1"/>
          </p:nvPr>
        </p:nvSpPr>
        <p:spPr>
          <a:xfrm>
            <a:off x="822959" y="2756078"/>
            <a:ext cx="7771243" cy="3482675"/>
          </a:xfrm>
        </p:spPr>
        <p:txBody>
          <a:bodyPr>
            <a:normAutofit/>
          </a:bodyPr>
          <a:lstStyle/>
          <a:p>
            <a:r>
              <a:rPr lang="en-US" sz="2400" b="1" dirty="0" smtClean="0">
                <a:solidFill>
                  <a:schemeClr val="accent1">
                    <a:lumMod val="75000"/>
                  </a:schemeClr>
                </a:solidFill>
              </a:rPr>
              <a:t>How do you know your PI’s project is “export controlled;” </a:t>
            </a:r>
            <a:r>
              <a:rPr lang="en-US" sz="2400" dirty="0" smtClean="0">
                <a:solidFill>
                  <a:schemeClr val="accent1">
                    <a:lumMod val="75000"/>
                  </a:schemeClr>
                </a:solidFill>
              </a:rPr>
              <a:t>meaning</a:t>
            </a:r>
            <a:r>
              <a:rPr lang="en-US" sz="2400" b="1" dirty="0" smtClean="0">
                <a:solidFill>
                  <a:schemeClr val="accent1">
                    <a:lumMod val="75000"/>
                  </a:schemeClr>
                </a:solidFill>
              </a:rPr>
              <a:t> </a:t>
            </a:r>
            <a:r>
              <a:rPr lang="en-US" sz="2400" dirty="0" smtClean="0">
                <a:solidFill>
                  <a:schemeClr val="accent1">
                    <a:lumMod val="75000"/>
                  </a:schemeClr>
                </a:solidFill>
              </a:rPr>
              <a:t>export controlled information, hardware or software will be transferred to the PI and his or her research team?</a:t>
            </a:r>
          </a:p>
          <a:p>
            <a:pPr marL="914400" lvl="2" indent="0">
              <a:buNone/>
            </a:pPr>
            <a:endParaRPr lang="en-US" dirty="0" smtClean="0"/>
          </a:p>
          <a:p>
            <a:endParaRPr lang="en-US" dirty="0" smtClean="0"/>
          </a:p>
        </p:txBody>
      </p:sp>
    </p:spTree>
    <p:extLst>
      <p:ext uri="{BB962C8B-B14F-4D97-AF65-F5344CB8AC3E}">
        <p14:creationId xmlns:p14="http://schemas.microsoft.com/office/powerpoint/2010/main" val="1740769221"/>
      </p:ext>
    </p:ext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138900"/>
            <a:ext cx="7543800" cy="1423685"/>
          </a:xfrm>
        </p:spPr>
        <p:txBody>
          <a:bodyPr>
            <a:normAutofit fontScale="90000"/>
          </a:bodyPr>
          <a:lstStyle/>
          <a:p>
            <a:r>
              <a:rPr lang="en-US" sz="4400" dirty="0" smtClean="0"/>
              <a:t>How do you identify an export controlled project?</a:t>
            </a:r>
            <a:endParaRPr lang="en-US" sz="4400" dirty="0"/>
          </a:p>
        </p:txBody>
      </p:sp>
      <p:sp>
        <p:nvSpPr>
          <p:cNvPr id="3" name="Content Placeholder 2"/>
          <p:cNvSpPr>
            <a:spLocks noGrp="1"/>
          </p:cNvSpPr>
          <p:nvPr>
            <p:ph idx="1"/>
          </p:nvPr>
        </p:nvSpPr>
        <p:spPr>
          <a:xfrm>
            <a:off x="822959" y="1562585"/>
            <a:ext cx="7771243" cy="5134429"/>
          </a:xfrm>
        </p:spPr>
        <p:txBody>
          <a:bodyPr>
            <a:normAutofit fontScale="92500"/>
          </a:bodyPr>
          <a:lstStyle/>
          <a:p>
            <a:r>
              <a:rPr lang="en-US" sz="2600" dirty="0" smtClean="0"/>
              <a:t>Your PI’s project may be “export controlled” when it is subject to a:  </a:t>
            </a:r>
          </a:p>
          <a:p>
            <a:pPr lvl="2"/>
            <a:r>
              <a:rPr lang="en-US" sz="2600" b="1" dirty="0" smtClean="0">
                <a:solidFill>
                  <a:schemeClr val="accent5"/>
                </a:solidFill>
              </a:rPr>
              <a:t>Technology Control Plan</a:t>
            </a:r>
          </a:p>
          <a:p>
            <a:pPr lvl="2"/>
            <a:r>
              <a:rPr lang="en-US" sz="2200" b="1" i="1" dirty="0" smtClean="0">
                <a:solidFill>
                  <a:schemeClr val="bg1">
                    <a:lumMod val="65000"/>
                  </a:schemeClr>
                </a:solidFill>
              </a:rPr>
              <a:t>Bona Fide </a:t>
            </a:r>
            <a:r>
              <a:rPr lang="en-US" sz="2200" b="1" dirty="0" smtClean="0">
                <a:solidFill>
                  <a:schemeClr val="bg1">
                    <a:lumMod val="65000"/>
                  </a:schemeClr>
                </a:solidFill>
              </a:rPr>
              <a:t>Exception Memorandum</a:t>
            </a:r>
            <a:r>
              <a:rPr lang="en-US" sz="2200" dirty="0" smtClean="0">
                <a:solidFill>
                  <a:schemeClr val="bg1">
                    <a:lumMod val="65000"/>
                  </a:schemeClr>
                </a:solidFill>
              </a:rPr>
              <a:t> has been signed </a:t>
            </a:r>
            <a:r>
              <a:rPr lang="en-US" sz="1900" dirty="0" smtClean="0">
                <a:solidFill>
                  <a:schemeClr val="bg1">
                    <a:lumMod val="65000"/>
                  </a:schemeClr>
                </a:solidFill>
              </a:rPr>
              <a:t>(authorized exception from licensing requirements under the ITAR </a:t>
            </a:r>
            <a:r>
              <a:rPr lang="en-US" sz="1900" u="sng" dirty="0" smtClean="0">
                <a:solidFill>
                  <a:schemeClr val="bg1">
                    <a:lumMod val="65000"/>
                  </a:schemeClr>
                </a:solidFill>
              </a:rPr>
              <a:t>to allow foreign persons access to controlled technical data</a:t>
            </a:r>
            <a:r>
              <a:rPr lang="en-US" sz="1900" dirty="0" smtClean="0">
                <a:solidFill>
                  <a:schemeClr val="bg1">
                    <a:lumMod val="65000"/>
                  </a:schemeClr>
                </a:solidFill>
              </a:rPr>
              <a:t>), </a:t>
            </a:r>
            <a:r>
              <a:rPr lang="en-US" sz="2200" dirty="0" smtClean="0">
                <a:solidFill>
                  <a:schemeClr val="bg1">
                    <a:lumMod val="65000"/>
                  </a:schemeClr>
                </a:solidFill>
              </a:rPr>
              <a:t>subject to </a:t>
            </a:r>
            <a:r>
              <a:rPr lang="en-US" sz="2200" b="1" dirty="0" smtClean="0">
                <a:solidFill>
                  <a:schemeClr val="bg1">
                    <a:lumMod val="65000"/>
                  </a:schemeClr>
                </a:solidFill>
              </a:rPr>
              <a:t>recordkeeping requirements.</a:t>
            </a:r>
          </a:p>
          <a:p>
            <a:pPr lvl="2"/>
            <a:r>
              <a:rPr lang="en-US" sz="2000" dirty="0" smtClean="0">
                <a:solidFill>
                  <a:schemeClr val="bg1">
                    <a:lumMod val="65000"/>
                  </a:schemeClr>
                </a:solidFill>
              </a:rPr>
              <a:t>Rationale email sent from CEC to PI advising the PI that the project is “</a:t>
            </a:r>
            <a:r>
              <a:rPr lang="en-US" sz="2000" b="1" u="sng" dirty="0" smtClean="0">
                <a:solidFill>
                  <a:schemeClr val="bg1">
                    <a:lumMod val="65000"/>
                  </a:schemeClr>
                </a:solidFill>
              </a:rPr>
              <a:t>export controlled</a:t>
            </a:r>
            <a:r>
              <a:rPr lang="en-US" sz="2000" dirty="0" smtClean="0">
                <a:solidFill>
                  <a:schemeClr val="bg1">
                    <a:lumMod val="65000"/>
                  </a:schemeClr>
                </a:solidFill>
              </a:rPr>
              <a:t>.”</a:t>
            </a:r>
          </a:p>
          <a:p>
            <a:pPr lvl="2"/>
            <a:r>
              <a:rPr lang="en-US" sz="2000" b="1" dirty="0" smtClean="0">
                <a:solidFill>
                  <a:schemeClr val="bg1">
                    <a:lumMod val="65000"/>
                  </a:schemeClr>
                </a:solidFill>
              </a:rPr>
              <a:t>IMSS IT Secure Data </a:t>
            </a:r>
            <a:r>
              <a:rPr lang="en-US" sz="2000" dirty="0" smtClean="0">
                <a:solidFill>
                  <a:schemeClr val="bg1">
                    <a:lumMod val="65000"/>
                  </a:schemeClr>
                </a:solidFill>
              </a:rPr>
              <a:t>is required for the project’s technical data.</a:t>
            </a:r>
          </a:p>
          <a:p>
            <a:pPr lvl="2"/>
            <a:r>
              <a:rPr lang="en-US" sz="2000" b="1" dirty="0" smtClean="0">
                <a:solidFill>
                  <a:schemeClr val="bg1">
                    <a:lumMod val="65000"/>
                  </a:schemeClr>
                </a:solidFill>
              </a:rPr>
              <a:t>Vice Provost Approval </a:t>
            </a:r>
            <a:r>
              <a:rPr lang="en-US" sz="2000" dirty="0" smtClean="0">
                <a:solidFill>
                  <a:schemeClr val="bg1">
                    <a:lumMod val="65000"/>
                  </a:schemeClr>
                </a:solidFill>
              </a:rPr>
              <a:t>was obtained in order to receive export controlled items on campus.</a:t>
            </a:r>
          </a:p>
          <a:p>
            <a:pPr lvl="2"/>
            <a:r>
              <a:rPr lang="en-US" sz="2000" b="1" dirty="0">
                <a:solidFill>
                  <a:schemeClr val="bg1">
                    <a:lumMod val="65000"/>
                  </a:schemeClr>
                </a:solidFill>
              </a:rPr>
              <a:t>Export license </a:t>
            </a:r>
            <a:r>
              <a:rPr lang="en-US" sz="2000" dirty="0">
                <a:solidFill>
                  <a:schemeClr val="bg1">
                    <a:lumMod val="65000"/>
                  </a:schemeClr>
                </a:solidFill>
              </a:rPr>
              <a:t>filed for the PI’s project or foreign person working on the project’s activities</a:t>
            </a:r>
            <a:r>
              <a:rPr lang="en-US" sz="2000" dirty="0" smtClean="0">
                <a:solidFill>
                  <a:schemeClr val="bg1">
                    <a:lumMod val="65000"/>
                  </a:schemeClr>
                </a:solidFill>
              </a:rPr>
              <a:t>.</a:t>
            </a:r>
          </a:p>
          <a:p>
            <a:pPr marL="914400" lvl="2" indent="0">
              <a:buNone/>
            </a:pPr>
            <a:endParaRPr lang="en-US" dirty="0" smtClean="0"/>
          </a:p>
          <a:p>
            <a:endParaRPr lang="en-US" dirty="0" smtClean="0"/>
          </a:p>
        </p:txBody>
      </p:sp>
    </p:spTree>
    <p:extLst>
      <p:ext uri="{BB962C8B-B14F-4D97-AF65-F5344CB8AC3E}">
        <p14:creationId xmlns:p14="http://schemas.microsoft.com/office/powerpoint/2010/main" val="3041235042"/>
      </p:ext>
    </p:extLst>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138900"/>
            <a:ext cx="7543800" cy="1423685"/>
          </a:xfrm>
        </p:spPr>
        <p:txBody>
          <a:bodyPr>
            <a:normAutofit fontScale="90000"/>
          </a:bodyPr>
          <a:lstStyle/>
          <a:p>
            <a:r>
              <a:rPr lang="en-US" sz="4400" dirty="0" smtClean="0"/>
              <a:t>How do you identify an export controlled project?</a:t>
            </a:r>
            <a:endParaRPr lang="en-US" sz="4400" dirty="0"/>
          </a:p>
        </p:txBody>
      </p:sp>
      <p:sp>
        <p:nvSpPr>
          <p:cNvPr id="3" name="Content Placeholder 2"/>
          <p:cNvSpPr>
            <a:spLocks noGrp="1"/>
          </p:cNvSpPr>
          <p:nvPr>
            <p:ph idx="1"/>
          </p:nvPr>
        </p:nvSpPr>
        <p:spPr>
          <a:xfrm>
            <a:off x="822959" y="1562585"/>
            <a:ext cx="7771243" cy="5134429"/>
          </a:xfrm>
        </p:spPr>
        <p:txBody>
          <a:bodyPr>
            <a:normAutofit fontScale="92500" lnSpcReduction="10000"/>
          </a:bodyPr>
          <a:lstStyle/>
          <a:p>
            <a:r>
              <a:rPr lang="en-US" sz="2600" dirty="0" smtClean="0"/>
              <a:t>Your PI’s project may be “export controlled” when it is subject to a:  </a:t>
            </a:r>
          </a:p>
          <a:p>
            <a:pPr lvl="2"/>
            <a:r>
              <a:rPr lang="en-US" sz="2000" b="1" dirty="0" smtClean="0">
                <a:solidFill>
                  <a:schemeClr val="bg1">
                    <a:lumMod val="65000"/>
                  </a:schemeClr>
                </a:solidFill>
              </a:rPr>
              <a:t>Technology Control Plan</a:t>
            </a:r>
          </a:p>
          <a:p>
            <a:pPr lvl="2"/>
            <a:r>
              <a:rPr lang="en-US" sz="2600" b="1" i="1" dirty="0" smtClean="0">
                <a:solidFill>
                  <a:schemeClr val="accent5"/>
                </a:solidFill>
              </a:rPr>
              <a:t>Bona Fide </a:t>
            </a:r>
            <a:r>
              <a:rPr lang="en-US" sz="2600" b="1" dirty="0" smtClean="0">
                <a:solidFill>
                  <a:schemeClr val="accent5"/>
                </a:solidFill>
              </a:rPr>
              <a:t>Exception Memorandum</a:t>
            </a:r>
            <a:r>
              <a:rPr lang="en-US" sz="2600" dirty="0" smtClean="0">
                <a:solidFill>
                  <a:schemeClr val="accent5"/>
                </a:solidFill>
              </a:rPr>
              <a:t> has been signed </a:t>
            </a:r>
            <a:r>
              <a:rPr lang="en-US" sz="2200" dirty="0" smtClean="0">
                <a:solidFill>
                  <a:schemeClr val="accent5"/>
                </a:solidFill>
              </a:rPr>
              <a:t>(authorized exception from licensing requirements under the ITAR </a:t>
            </a:r>
            <a:r>
              <a:rPr lang="en-US" sz="2200" u="sng" dirty="0" smtClean="0">
                <a:solidFill>
                  <a:schemeClr val="accent5"/>
                </a:solidFill>
              </a:rPr>
              <a:t>to allow foreign persons access to controlled technical data</a:t>
            </a:r>
            <a:r>
              <a:rPr lang="en-US" sz="2200" dirty="0" smtClean="0">
                <a:solidFill>
                  <a:schemeClr val="accent5"/>
                </a:solidFill>
              </a:rPr>
              <a:t>), </a:t>
            </a:r>
            <a:r>
              <a:rPr lang="en-US" sz="2600" dirty="0" smtClean="0">
                <a:solidFill>
                  <a:schemeClr val="accent5"/>
                </a:solidFill>
              </a:rPr>
              <a:t>subject to </a:t>
            </a:r>
            <a:r>
              <a:rPr lang="en-US" sz="2600" b="1" dirty="0" smtClean="0">
                <a:solidFill>
                  <a:schemeClr val="accent5"/>
                </a:solidFill>
              </a:rPr>
              <a:t>recordkeeping requirements.</a:t>
            </a:r>
          </a:p>
          <a:p>
            <a:pPr lvl="2"/>
            <a:r>
              <a:rPr lang="en-US" sz="2000" dirty="0" smtClean="0">
                <a:solidFill>
                  <a:schemeClr val="bg1">
                    <a:lumMod val="65000"/>
                  </a:schemeClr>
                </a:solidFill>
              </a:rPr>
              <a:t>Rationale email sent from CEC to PI advising the PI that the project is “</a:t>
            </a:r>
            <a:r>
              <a:rPr lang="en-US" sz="2000" b="1" u="sng" dirty="0" smtClean="0">
                <a:solidFill>
                  <a:schemeClr val="bg1">
                    <a:lumMod val="65000"/>
                  </a:schemeClr>
                </a:solidFill>
              </a:rPr>
              <a:t>export controlled</a:t>
            </a:r>
            <a:r>
              <a:rPr lang="en-US" sz="2000" dirty="0" smtClean="0">
                <a:solidFill>
                  <a:schemeClr val="bg1">
                    <a:lumMod val="65000"/>
                  </a:schemeClr>
                </a:solidFill>
              </a:rPr>
              <a:t>.”</a:t>
            </a:r>
          </a:p>
          <a:p>
            <a:pPr lvl="2"/>
            <a:r>
              <a:rPr lang="en-US" sz="2000" b="1" dirty="0" smtClean="0">
                <a:solidFill>
                  <a:schemeClr val="bg1">
                    <a:lumMod val="65000"/>
                  </a:schemeClr>
                </a:solidFill>
              </a:rPr>
              <a:t>IMSS IT Secure Data </a:t>
            </a:r>
            <a:r>
              <a:rPr lang="en-US" sz="2000" dirty="0" smtClean="0">
                <a:solidFill>
                  <a:schemeClr val="bg1">
                    <a:lumMod val="65000"/>
                  </a:schemeClr>
                </a:solidFill>
              </a:rPr>
              <a:t>is required for the project’s technical data.</a:t>
            </a:r>
          </a:p>
          <a:p>
            <a:pPr lvl="2"/>
            <a:r>
              <a:rPr lang="en-US" sz="2000" b="1" dirty="0" smtClean="0">
                <a:solidFill>
                  <a:schemeClr val="bg1">
                    <a:lumMod val="65000"/>
                  </a:schemeClr>
                </a:solidFill>
              </a:rPr>
              <a:t>Vice Provost Approval </a:t>
            </a:r>
            <a:r>
              <a:rPr lang="en-US" sz="2000" dirty="0" smtClean="0">
                <a:solidFill>
                  <a:schemeClr val="bg1">
                    <a:lumMod val="65000"/>
                  </a:schemeClr>
                </a:solidFill>
              </a:rPr>
              <a:t>was obtained in order to receive export controlled items on campus.</a:t>
            </a:r>
          </a:p>
          <a:p>
            <a:pPr lvl="2"/>
            <a:r>
              <a:rPr lang="en-US" sz="2000" b="1" dirty="0">
                <a:solidFill>
                  <a:schemeClr val="bg1">
                    <a:lumMod val="65000"/>
                  </a:schemeClr>
                </a:solidFill>
              </a:rPr>
              <a:t>Export license </a:t>
            </a:r>
            <a:r>
              <a:rPr lang="en-US" sz="2000" dirty="0">
                <a:solidFill>
                  <a:schemeClr val="bg1">
                    <a:lumMod val="65000"/>
                  </a:schemeClr>
                </a:solidFill>
              </a:rPr>
              <a:t>filed for the PI’s project or foreign person working on the project’s activities</a:t>
            </a:r>
            <a:r>
              <a:rPr lang="en-US" sz="2000" dirty="0" smtClean="0">
                <a:solidFill>
                  <a:schemeClr val="bg1">
                    <a:lumMod val="65000"/>
                  </a:schemeClr>
                </a:solidFill>
              </a:rPr>
              <a:t>.</a:t>
            </a:r>
          </a:p>
          <a:p>
            <a:pPr marL="914400" lvl="2" indent="0">
              <a:buNone/>
            </a:pPr>
            <a:endParaRPr lang="en-US" dirty="0" smtClean="0"/>
          </a:p>
          <a:p>
            <a:endParaRPr lang="en-US" dirty="0" smtClean="0"/>
          </a:p>
        </p:txBody>
      </p:sp>
    </p:spTree>
    <p:extLst>
      <p:ext uri="{BB962C8B-B14F-4D97-AF65-F5344CB8AC3E}">
        <p14:creationId xmlns:p14="http://schemas.microsoft.com/office/powerpoint/2010/main" val="232004215"/>
      </p:ext>
    </p:extLst>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138900"/>
            <a:ext cx="7543800" cy="1423685"/>
          </a:xfrm>
        </p:spPr>
        <p:txBody>
          <a:bodyPr>
            <a:normAutofit fontScale="90000"/>
          </a:bodyPr>
          <a:lstStyle/>
          <a:p>
            <a:r>
              <a:rPr lang="en-US" sz="4400" dirty="0" smtClean="0"/>
              <a:t>How do you identify an export controlled project?</a:t>
            </a:r>
            <a:endParaRPr lang="en-US" sz="4400" dirty="0"/>
          </a:p>
        </p:txBody>
      </p:sp>
      <p:sp>
        <p:nvSpPr>
          <p:cNvPr id="3" name="Content Placeholder 2"/>
          <p:cNvSpPr>
            <a:spLocks noGrp="1"/>
          </p:cNvSpPr>
          <p:nvPr>
            <p:ph idx="1"/>
          </p:nvPr>
        </p:nvSpPr>
        <p:spPr>
          <a:xfrm>
            <a:off x="822959" y="1737360"/>
            <a:ext cx="7771243" cy="4805108"/>
          </a:xfrm>
        </p:spPr>
        <p:txBody>
          <a:bodyPr>
            <a:normAutofit fontScale="92500" lnSpcReduction="10000"/>
          </a:bodyPr>
          <a:lstStyle/>
          <a:p>
            <a:r>
              <a:rPr lang="en-US" sz="2600" dirty="0" smtClean="0"/>
              <a:t>Your PI’s project may be “export controlled” when it is subject to a:  </a:t>
            </a:r>
          </a:p>
          <a:p>
            <a:pPr lvl="2"/>
            <a:r>
              <a:rPr lang="en-US" sz="2000" b="1" dirty="0" smtClean="0">
                <a:solidFill>
                  <a:schemeClr val="bg1">
                    <a:lumMod val="65000"/>
                  </a:schemeClr>
                </a:solidFill>
              </a:rPr>
              <a:t>Technology Control Plan</a:t>
            </a:r>
          </a:p>
          <a:p>
            <a:pPr lvl="2"/>
            <a:r>
              <a:rPr lang="en-US" sz="2000" b="1" i="1" dirty="0" smtClean="0">
                <a:solidFill>
                  <a:schemeClr val="bg1">
                    <a:lumMod val="65000"/>
                  </a:schemeClr>
                </a:solidFill>
              </a:rPr>
              <a:t>Bona Fide </a:t>
            </a:r>
            <a:r>
              <a:rPr lang="en-US" sz="2000" b="1" dirty="0" smtClean="0">
                <a:solidFill>
                  <a:schemeClr val="bg1">
                    <a:lumMod val="65000"/>
                  </a:schemeClr>
                </a:solidFill>
              </a:rPr>
              <a:t>Exception Memorandum</a:t>
            </a:r>
            <a:r>
              <a:rPr lang="en-US" sz="2000" dirty="0" smtClean="0">
                <a:solidFill>
                  <a:schemeClr val="bg1">
                    <a:lumMod val="65000"/>
                  </a:schemeClr>
                </a:solidFill>
              </a:rPr>
              <a:t> has been signed (authorized exception from licensing requirements under the ITAR </a:t>
            </a:r>
            <a:r>
              <a:rPr lang="en-US" sz="2000" u="sng" dirty="0" smtClean="0">
                <a:solidFill>
                  <a:schemeClr val="bg1">
                    <a:lumMod val="65000"/>
                  </a:schemeClr>
                </a:solidFill>
              </a:rPr>
              <a:t>to allow foreign persons access to controlled technical data</a:t>
            </a:r>
            <a:r>
              <a:rPr lang="en-US" sz="2000" dirty="0" smtClean="0">
                <a:solidFill>
                  <a:schemeClr val="bg1">
                    <a:lumMod val="65000"/>
                  </a:schemeClr>
                </a:solidFill>
              </a:rPr>
              <a:t>), subject to </a:t>
            </a:r>
            <a:r>
              <a:rPr lang="en-US" sz="2000" b="1" dirty="0" smtClean="0">
                <a:solidFill>
                  <a:schemeClr val="bg1">
                    <a:lumMod val="65000"/>
                  </a:schemeClr>
                </a:solidFill>
              </a:rPr>
              <a:t>recordkeeping requirements.</a:t>
            </a:r>
          </a:p>
          <a:p>
            <a:pPr lvl="2"/>
            <a:r>
              <a:rPr lang="en-US" sz="2000" dirty="0" smtClean="0">
                <a:solidFill>
                  <a:schemeClr val="bg1">
                    <a:lumMod val="65000"/>
                  </a:schemeClr>
                </a:solidFill>
              </a:rPr>
              <a:t>Rationale email sent from CEC to PI advising the PI that the project is “</a:t>
            </a:r>
            <a:r>
              <a:rPr lang="en-US" sz="2000" b="1" u="sng" dirty="0" smtClean="0">
                <a:solidFill>
                  <a:schemeClr val="bg1">
                    <a:lumMod val="65000"/>
                  </a:schemeClr>
                </a:solidFill>
              </a:rPr>
              <a:t>export controlled</a:t>
            </a:r>
            <a:r>
              <a:rPr lang="en-US" sz="2000" dirty="0" smtClean="0">
                <a:solidFill>
                  <a:schemeClr val="bg1">
                    <a:lumMod val="65000"/>
                  </a:schemeClr>
                </a:solidFill>
              </a:rPr>
              <a:t>.”</a:t>
            </a:r>
          </a:p>
          <a:p>
            <a:pPr lvl="2"/>
            <a:r>
              <a:rPr lang="en-US" sz="2600" b="1" dirty="0" smtClean="0">
                <a:solidFill>
                  <a:schemeClr val="accent5"/>
                </a:solidFill>
              </a:rPr>
              <a:t>IMSS IT Secure Data </a:t>
            </a:r>
            <a:r>
              <a:rPr lang="en-US" sz="2600" dirty="0" smtClean="0">
                <a:solidFill>
                  <a:schemeClr val="accent5"/>
                </a:solidFill>
              </a:rPr>
              <a:t>is required for the project’s technical data.</a:t>
            </a:r>
          </a:p>
          <a:p>
            <a:pPr lvl="2"/>
            <a:r>
              <a:rPr lang="en-US" sz="2000" b="1" dirty="0" smtClean="0">
                <a:solidFill>
                  <a:schemeClr val="bg1">
                    <a:lumMod val="65000"/>
                  </a:schemeClr>
                </a:solidFill>
              </a:rPr>
              <a:t>Vice Provost Approval </a:t>
            </a:r>
            <a:r>
              <a:rPr lang="en-US" sz="2000" dirty="0" smtClean="0">
                <a:solidFill>
                  <a:schemeClr val="bg1">
                    <a:lumMod val="65000"/>
                  </a:schemeClr>
                </a:solidFill>
              </a:rPr>
              <a:t>was obtained in order to receive export controlled items on campus.</a:t>
            </a:r>
          </a:p>
          <a:p>
            <a:pPr lvl="2"/>
            <a:r>
              <a:rPr lang="en-US" sz="2000" b="1" dirty="0">
                <a:solidFill>
                  <a:schemeClr val="bg1">
                    <a:lumMod val="65000"/>
                  </a:schemeClr>
                </a:solidFill>
              </a:rPr>
              <a:t>Export license </a:t>
            </a:r>
            <a:r>
              <a:rPr lang="en-US" sz="2000" dirty="0">
                <a:solidFill>
                  <a:schemeClr val="bg1">
                    <a:lumMod val="65000"/>
                  </a:schemeClr>
                </a:solidFill>
              </a:rPr>
              <a:t>filed for the PI’s project or foreign person working on the project’s activities</a:t>
            </a:r>
            <a:r>
              <a:rPr lang="en-US" sz="2000" dirty="0" smtClean="0">
                <a:solidFill>
                  <a:schemeClr val="bg1">
                    <a:lumMod val="65000"/>
                  </a:schemeClr>
                </a:solidFill>
              </a:rPr>
              <a:t>.</a:t>
            </a:r>
          </a:p>
          <a:p>
            <a:pPr marL="914400" lvl="2" indent="0">
              <a:buNone/>
            </a:pPr>
            <a:endParaRPr lang="en-US" dirty="0" smtClean="0"/>
          </a:p>
          <a:p>
            <a:endParaRPr lang="en-US" dirty="0" smtClean="0"/>
          </a:p>
        </p:txBody>
      </p:sp>
    </p:spTree>
    <p:extLst>
      <p:ext uri="{BB962C8B-B14F-4D97-AF65-F5344CB8AC3E}">
        <p14:creationId xmlns:p14="http://schemas.microsoft.com/office/powerpoint/2010/main" val="23200421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Uniform Guidance</a:t>
            </a:r>
            <a:endParaRPr lang="en-US" dirty="0"/>
          </a:p>
        </p:txBody>
      </p:sp>
      <p:sp>
        <p:nvSpPr>
          <p:cNvPr id="3" name="Subtitle 2"/>
          <p:cNvSpPr>
            <a:spLocks noGrp="1"/>
          </p:cNvSpPr>
          <p:nvPr>
            <p:ph type="subTitle" idx="1"/>
          </p:nvPr>
        </p:nvSpPr>
        <p:spPr>
          <a:xfrm>
            <a:off x="1143000" y="4316740"/>
            <a:ext cx="6858000" cy="1655762"/>
          </a:xfrm>
        </p:spPr>
        <p:txBody>
          <a:bodyPr/>
          <a:lstStyle/>
          <a:p>
            <a:r>
              <a:rPr lang="en-US" dirty="0" smtClean="0"/>
              <a:t>Dick Seligman</a:t>
            </a:r>
          </a:p>
          <a:p>
            <a:r>
              <a:rPr lang="en-US" dirty="0" smtClean="0"/>
              <a:t>Associate Vice President,</a:t>
            </a:r>
          </a:p>
          <a:p>
            <a:r>
              <a:rPr lang="en-US" dirty="0" smtClean="0"/>
              <a:t>Research Administration</a:t>
            </a:r>
            <a:endParaRPr lang="en-US" dirty="0"/>
          </a:p>
        </p:txBody>
      </p:sp>
    </p:spTree>
    <p:extLst>
      <p:ext uri="{BB962C8B-B14F-4D97-AF65-F5344CB8AC3E}">
        <p14:creationId xmlns:p14="http://schemas.microsoft.com/office/powerpoint/2010/main" val="1484895040"/>
      </p:ext>
    </p:extLst>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138900"/>
            <a:ext cx="7543800" cy="1423685"/>
          </a:xfrm>
        </p:spPr>
        <p:txBody>
          <a:bodyPr>
            <a:normAutofit fontScale="90000"/>
          </a:bodyPr>
          <a:lstStyle/>
          <a:p>
            <a:r>
              <a:rPr lang="en-US" sz="4400" dirty="0" smtClean="0"/>
              <a:t>How do you identify an export controlled project?</a:t>
            </a:r>
            <a:endParaRPr lang="en-US" sz="4400" dirty="0"/>
          </a:p>
        </p:txBody>
      </p:sp>
      <p:sp>
        <p:nvSpPr>
          <p:cNvPr id="3" name="Content Placeholder 2"/>
          <p:cNvSpPr>
            <a:spLocks noGrp="1"/>
          </p:cNvSpPr>
          <p:nvPr>
            <p:ph idx="1"/>
          </p:nvPr>
        </p:nvSpPr>
        <p:spPr>
          <a:xfrm>
            <a:off x="822959" y="1737360"/>
            <a:ext cx="7771243" cy="4805108"/>
          </a:xfrm>
        </p:spPr>
        <p:txBody>
          <a:bodyPr>
            <a:normAutofit fontScale="92500" lnSpcReduction="10000"/>
          </a:bodyPr>
          <a:lstStyle/>
          <a:p>
            <a:r>
              <a:rPr lang="en-US" sz="2600" dirty="0" smtClean="0"/>
              <a:t>Your PI’s project may be “export controlled” when it is subject to a:  </a:t>
            </a:r>
          </a:p>
          <a:p>
            <a:pPr lvl="2"/>
            <a:r>
              <a:rPr lang="en-US" sz="2000" b="1" dirty="0" smtClean="0">
                <a:solidFill>
                  <a:schemeClr val="bg1">
                    <a:lumMod val="65000"/>
                  </a:schemeClr>
                </a:solidFill>
              </a:rPr>
              <a:t>Technology Control Plan</a:t>
            </a:r>
          </a:p>
          <a:p>
            <a:pPr lvl="2"/>
            <a:r>
              <a:rPr lang="en-US" sz="2000" b="1" i="1" dirty="0" smtClean="0">
                <a:solidFill>
                  <a:schemeClr val="bg1">
                    <a:lumMod val="65000"/>
                  </a:schemeClr>
                </a:solidFill>
              </a:rPr>
              <a:t>Bona Fide </a:t>
            </a:r>
            <a:r>
              <a:rPr lang="en-US" sz="2000" b="1" dirty="0" smtClean="0">
                <a:solidFill>
                  <a:schemeClr val="bg1">
                    <a:lumMod val="65000"/>
                  </a:schemeClr>
                </a:solidFill>
              </a:rPr>
              <a:t>Exception Memorandum</a:t>
            </a:r>
            <a:r>
              <a:rPr lang="en-US" sz="2000" dirty="0" smtClean="0">
                <a:solidFill>
                  <a:schemeClr val="bg1">
                    <a:lumMod val="65000"/>
                  </a:schemeClr>
                </a:solidFill>
              </a:rPr>
              <a:t> has been signed (authorized exception from licensing requirements under the ITAR </a:t>
            </a:r>
            <a:r>
              <a:rPr lang="en-US" sz="2000" u="sng" dirty="0" smtClean="0">
                <a:solidFill>
                  <a:schemeClr val="bg1">
                    <a:lumMod val="65000"/>
                  </a:schemeClr>
                </a:solidFill>
              </a:rPr>
              <a:t>to allow foreign persons access to controlled technical data</a:t>
            </a:r>
            <a:r>
              <a:rPr lang="en-US" sz="2000" dirty="0" smtClean="0">
                <a:solidFill>
                  <a:schemeClr val="bg1">
                    <a:lumMod val="65000"/>
                  </a:schemeClr>
                </a:solidFill>
              </a:rPr>
              <a:t>), subject to </a:t>
            </a:r>
            <a:r>
              <a:rPr lang="en-US" sz="2000" b="1" dirty="0" smtClean="0">
                <a:solidFill>
                  <a:schemeClr val="bg1">
                    <a:lumMod val="65000"/>
                  </a:schemeClr>
                </a:solidFill>
              </a:rPr>
              <a:t>recordkeeping requirements.</a:t>
            </a:r>
          </a:p>
          <a:p>
            <a:pPr lvl="2"/>
            <a:r>
              <a:rPr lang="en-US" sz="2000" dirty="0" smtClean="0">
                <a:solidFill>
                  <a:schemeClr val="bg1">
                    <a:lumMod val="65000"/>
                  </a:schemeClr>
                </a:solidFill>
              </a:rPr>
              <a:t>Rationale email sent from CEC to PI advising the PI that the project is “</a:t>
            </a:r>
            <a:r>
              <a:rPr lang="en-US" sz="2000" b="1" u="sng" dirty="0" smtClean="0">
                <a:solidFill>
                  <a:schemeClr val="bg1">
                    <a:lumMod val="65000"/>
                  </a:schemeClr>
                </a:solidFill>
              </a:rPr>
              <a:t>export controlled</a:t>
            </a:r>
            <a:r>
              <a:rPr lang="en-US" sz="2000" dirty="0" smtClean="0">
                <a:solidFill>
                  <a:schemeClr val="bg1">
                    <a:lumMod val="65000"/>
                  </a:schemeClr>
                </a:solidFill>
              </a:rPr>
              <a:t>.”</a:t>
            </a:r>
          </a:p>
          <a:p>
            <a:pPr lvl="2"/>
            <a:r>
              <a:rPr lang="en-US" sz="2000" b="1" dirty="0" smtClean="0">
                <a:solidFill>
                  <a:schemeClr val="bg1">
                    <a:lumMod val="65000"/>
                  </a:schemeClr>
                </a:solidFill>
              </a:rPr>
              <a:t>IMSS IT Secure Data </a:t>
            </a:r>
            <a:r>
              <a:rPr lang="en-US" sz="2000" dirty="0" smtClean="0">
                <a:solidFill>
                  <a:schemeClr val="bg1">
                    <a:lumMod val="65000"/>
                  </a:schemeClr>
                </a:solidFill>
              </a:rPr>
              <a:t>is required for the project’s technical data.</a:t>
            </a:r>
          </a:p>
          <a:p>
            <a:pPr lvl="2"/>
            <a:r>
              <a:rPr lang="en-US" sz="2600" b="1" dirty="0" smtClean="0">
                <a:solidFill>
                  <a:schemeClr val="accent5"/>
                </a:solidFill>
              </a:rPr>
              <a:t>Vice Provost Approval </a:t>
            </a:r>
            <a:r>
              <a:rPr lang="en-US" sz="2600" dirty="0" smtClean="0">
                <a:solidFill>
                  <a:schemeClr val="accent5"/>
                </a:solidFill>
              </a:rPr>
              <a:t>was obtained in order to receive export controlled items on campus.</a:t>
            </a:r>
          </a:p>
          <a:p>
            <a:pPr lvl="2"/>
            <a:r>
              <a:rPr lang="en-US" sz="2000" b="1" dirty="0">
                <a:solidFill>
                  <a:schemeClr val="bg1">
                    <a:lumMod val="65000"/>
                  </a:schemeClr>
                </a:solidFill>
              </a:rPr>
              <a:t>Export license </a:t>
            </a:r>
            <a:r>
              <a:rPr lang="en-US" sz="2000" dirty="0">
                <a:solidFill>
                  <a:schemeClr val="bg1">
                    <a:lumMod val="65000"/>
                  </a:schemeClr>
                </a:solidFill>
              </a:rPr>
              <a:t>filed for the PI’s project or foreign person working on the project’s activities</a:t>
            </a:r>
            <a:r>
              <a:rPr lang="en-US" sz="2000" dirty="0" smtClean="0">
                <a:solidFill>
                  <a:schemeClr val="bg1">
                    <a:lumMod val="65000"/>
                  </a:schemeClr>
                </a:solidFill>
              </a:rPr>
              <a:t>.</a:t>
            </a:r>
          </a:p>
          <a:p>
            <a:pPr marL="914400" lvl="2" indent="0">
              <a:buNone/>
            </a:pPr>
            <a:endParaRPr lang="en-US" dirty="0" smtClean="0"/>
          </a:p>
          <a:p>
            <a:endParaRPr lang="en-US" dirty="0" smtClean="0"/>
          </a:p>
        </p:txBody>
      </p:sp>
    </p:spTree>
    <p:extLst>
      <p:ext uri="{BB962C8B-B14F-4D97-AF65-F5344CB8AC3E}">
        <p14:creationId xmlns:p14="http://schemas.microsoft.com/office/powerpoint/2010/main" val="2085793341"/>
      </p:ext>
    </p:extLst>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138900"/>
            <a:ext cx="7543800" cy="1423685"/>
          </a:xfrm>
        </p:spPr>
        <p:txBody>
          <a:bodyPr>
            <a:normAutofit fontScale="90000"/>
          </a:bodyPr>
          <a:lstStyle/>
          <a:p>
            <a:r>
              <a:rPr lang="en-US" sz="4400" dirty="0" smtClean="0"/>
              <a:t>How do you identify an export controlled project?</a:t>
            </a:r>
            <a:endParaRPr lang="en-US" sz="4400" dirty="0"/>
          </a:p>
        </p:txBody>
      </p:sp>
      <p:sp>
        <p:nvSpPr>
          <p:cNvPr id="3" name="Content Placeholder 2"/>
          <p:cNvSpPr>
            <a:spLocks noGrp="1"/>
          </p:cNvSpPr>
          <p:nvPr>
            <p:ph idx="1"/>
          </p:nvPr>
        </p:nvSpPr>
        <p:spPr>
          <a:xfrm>
            <a:off x="822959" y="1562585"/>
            <a:ext cx="7771243" cy="5121549"/>
          </a:xfrm>
        </p:spPr>
        <p:txBody>
          <a:bodyPr>
            <a:normAutofit fontScale="92500" lnSpcReduction="10000"/>
          </a:bodyPr>
          <a:lstStyle/>
          <a:p>
            <a:r>
              <a:rPr lang="en-US" sz="2600" dirty="0" smtClean="0"/>
              <a:t>Your PI’s project may be “export controlled” when it is subject to a:  </a:t>
            </a:r>
          </a:p>
          <a:p>
            <a:pPr lvl="2"/>
            <a:r>
              <a:rPr lang="en-US" sz="2000" b="1" dirty="0" smtClean="0">
                <a:solidFill>
                  <a:schemeClr val="bg1">
                    <a:lumMod val="65000"/>
                  </a:schemeClr>
                </a:solidFill>
              </a:rPr>
              <a:t>Technology Control Plan</a:t>
            </a:r>
          </a:p>
          <a:p>
            <a:pPr lvl="2"/>
            <a:r>
              <a:rPr lang="en-US" sz="2000" b="1" i="1" dirty="0" smtClean="0">
                <a:solidFill>
                  <a:schemeClr val="bg1">
                    <a:lumMod val="65000"/>
                  </a:schemeClr>
                </a:solidFill>
              </a:rPr>
              <a:t>Bona Fide </a:t>
            </a:r>
            <a:r>
              <a:rPr lang="en-US" sz="2000" b="1" dirty="0" smtClean="0">
                <a:solidFill>
                  <a:schemeClr val="bg1">
                    <a:lumMod val="65000"/>
                  </a:schemeClr>
                </a:solidFill>
              </a:rPr>
              <a:t>Exception Memorandum</a:t>
            </a:r>
            <a:r>
              <a:rPr lang="en-US" sz="2000" dirty="0" smtClean="0">
                <a:solidFill>
                  <a:schemeClr val="bg1">
                    <a:lumMod val="65000"/>
                  </a:schemeClr>
                </a:solidFill>
              </a:rPr>
              <a:t> has been signed (authorized exception from licensing requirements under the ITAR </a:t>
            </a:r>
            <a:r>
              <a:rPr lang="en-US" sz="2000" u="sng" dirty="0" smtClean="0">
                <a:solidFill>
                  <a:schemeClr val="bg1">
                    <a:lumMod val="65000"/>
                  </a:schemeClr>
                </a:solidFill>
              </a:rPr>
              <a:t>to allow foreign persons access to controlled technical data</a:t>
            </a:r>
            <a:r>
              <a:rPr lang="en-US" sz="2000" dirty="0" smtClean="0">
                <a:solidFill>
                  <a:schemeClr val="bg1">
                    <a:lumMod val="65000"/>
                  </a:schemeClr>
                </a:solidFill>
              </a:rPr>
              <a:t>), subject to </a:t>
            </a:r>
            <a:r>
              <a:rPr lang="en-US" sz="2000" b="1" dirty="0" smtClean="0">
                <a:solidFill>
                  <a:schemeClr val="bg1">
                    <a:lumMod val="65000"/>
                  </a:schemeClr>
                </a:solidFill>
              </a:rPr>
              <a:t>recordkeeping requirements.</a:t>
            </a:r>
          </a:p>
          <a:p>
            <a:pPr lvl="2"/>
            <a:r>
              <a:rPr lang="en-US" sz="2000" dirty="0" smtClean="0">
                <a:solidFill>
                  <a:schemeClr val="bg1">
                    <a:lumMod val="65000"/>
                  </a:schemeClr>
                </a:solidFill>
              </a:rPr>
              <a:t>Rationale email sent from CEC to PI advising the PI that the project is “</a:t>
            </a:r>
            <a:r>
              <a:rPr lang="en-US" sz="2000" b="1" u="sng" dirty="0" smtClean="0">
                <a:solidFill>
                  <a:schemeClr val="bg1">
                    <a:lumMod val="65000"/>
                  </a:schemeClr>
                </a:solidFill>
              </a:rPr>
              <a:t>export controlled</a:t>
            </a:r>
            <a:r>
              <a:rPr lang="en-US" sz="2000" dirty="0" smtClean="0">
                <a:solidFill>
                  <a:schemeClr val="bg1">
                    <a:lumMod val="65000"/>
                  </a:schemeClr>
                </a:solidFill>
              </a:rPr>
              <a:t>.”</a:t>
            </a:r>
          </a:p>
          <a:p>
            <a:pPr lvl="2"/>
            <a:r>
              <a:rPr lang="en-US" sz="2000" b="1" dirty="0" smtClean="0">
                <a:solidFill>
                  <a:schemeClr val="bg1">
                    <a:lumMod val="65000"/>
                  </a:schemeClr>
                </a:solidFill>
              </a:rPr>
              <a:t>IMSS IT Secure Data </a:t>
            </a:r>
            <a:r>
              <a:rPr lang="en-US" sz="2000" dirty="0" smtClean="0">
                <a:solidFill>
                  <a:schemeClr val="bg1">
                    <a:lumMod val="65000"/>
                  </a:schemeClr>
                </a:solidFill>
              </a:rPr>
              <a:t>is required for the project’s technical data.</a:t>
            </a:r>
          </a:p>
          <a:p>
            <a:pPr lvl="2"/>
            <a:r>
              <a:rPr lang="en-US" sz="2000" b="1" dirty="0" smtClean="0">
                <a:solidFill>
                  <a:schemeClr val="bg1">
                    <a:lumMod val="65000"/>
                  </a:schemeClr>
                </a:solidFill>
              </a:rPr>
              <a:t>Vice Provost Approval </a:t>
            </a:r>
            <a:r>
              <a:rPr lang="en-US" sz="2000" dirty="0" smtClean="0">
                <a:solidFill>
                  <a:schemeClr val="bg1">
                    <a:lumMod val="65000"/>
                  </a:schemeClr>
                </a:solidFill>
              </a:rPr>
              <a:t>was obtained in order to receive export controlled items on campus.</a:t>
            </a:r>
          </a:p>
          <a:p>
            <a:pPr lvl="2"/>
            <a:r>
              <a:rPr lang="en-US" sz="2600" b="1" dirty="0">
                <a:solidFill>
                  <a:schemeClr val="accent5"/>
                </a:solidFill>
              </a:rPr>
              <a:t>Export license </a:t>
            </a:r>
            <a:r>
              <a:rPr lang="en-US" sz="2600" dirty="0">
                <a:solidFill>
                  <a:schemeClr val="accent5"/>
                </a:solidFill>
              </a:rPr>
              <a:t>filed for the PI’s project or foreign person working on the project’s activities</a:t>
            </a:r>
            <a:r>
              <a:rPr lang="en-US" sz="2600" dirty="0" smtClean="0">
                <a:solidFill>
                  <a:schemeClr val="accent5"/>
                </a:solidFill>
              </a:rPr>
              <a:t>.</a:t>
            </a:r>
          </a:p>
          <a:p>
            <a:pPr marL="914400" lvl="2" indent="0">
              <a:buNone/>
            </a:pPr>
            <a:endParaRPr lang="en-US" dirty="0" smtClean="0"/>
          </a:p>
          <a:p>
            <a:endParaRPr lang="en-US" dirty="0" smtClean="0"/>
          </a:p>
        </p:txBody>
      </p:sp>
    </p:spTree>
    <p:extLst>
      <p:ext uri="{BB962C8B-B14F-4D97-AF65-F5344CB8AC3E}">
        <p14:creationId xmlns:p14="http://schemas.microsoft.com/office/powerpoint/2010/main" val="1414254910"/>
      </p:ext>
    </p:extLst>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138900"/>
            <a:ext cx="7543800" cy="1423685"/>
          </a:xfrm>
        </p:spPr>
        <p:txBody>
          <a:bodyPr>
            <a:normAutofit fontScale="90000"/>
          </a:bodyPr>
          <a:lstStyle/>
          <a:p>
            <a:r>
              <a:rPr lang="en-US" sz="4400" dirty="0" smtClean="0"/>
              <a:t>How do you identify an export controlled project?</a:t>
            </a:r>
            <a:endParaRPr lang="en-US" sz="4400" dirty="0"/>
          </a:p>
        </p:txBody>
      </p:sp>
      <p:sp>
        <p:nvSpPr>
          <p:cNvPr id="3" name="Content Placeholder 2"/>
          <p:cNvSpPr>
            <a:spLocks noGrp="1"/>
          </p:cNvSpPr>
          <p:nvPr>
            <p:ph idx="1"/>
          </p:nvPr>
        </p:nvSpPr>
        <p:spPr>
          <a:xfrm>
            <a:off x="822959" y="1779373"/>
            <a:ext cx="7771243" cy="4459381"/>
          </a:xfrm>
        </p:spPr>
        <p:txBody>
          <a:bodyPr>
            <a:normAutofit/>
          </a:bodyPr>
          <a:lstStyle/>
          <a:p>
            <a:pPr lvl="2"/>
            <a:endParaRPr lang="en-US" sz="2000" dirty="0"/>
          </a:p>
          <a:p>
            <a:r>
              <a:rPr lang="en-US" sz="2400" dirty="0" smtClean="0"/>
              <a:t>Other clues that may indicate export controls:</a:t>
            </a:r>
          </a:p>
          <a:p>
            <a:endParaRPr lang="en-US" sz="2400" dirty="0" smtClean="0"/>
          </a:p>
          <a:p>
            <a:pPr lvl="2"/>
            <a:r>
              <a:rPr lang="en-US" sz="2100" b="1" dirty="0" smtClean="0"/>
              <a:t>JPL </a:t>
            </a:r>
            <a:r>
              <a:rPr lang="en-US" sz="2100" dirty="0" smtClean="0"/>
              <a:t>or</a:t>
            </a:r>
            <a:r>
              <a:rPr lang="en-US" sz="2100" b="1" dirty="0" smtClean="0"/>
              <a:t> defense contractor </a:t>
            </a:r>
            <a:r>
              <a:rPr lang="en-US" sz="2100" dirty="0" smtClean="0"/>
              <a:t>involvement</a:t>
            </a:r>
            <a:r>
              <a:rPr lang="en-US" sz="2100" b="1" dirty="0" smtClean="0"/>
              <a:t> </a:t>
            </a:r>
            <a:r>
              <a:rPr lang="en-US" sz="2100" dirty="0" smtClean="0"/>
              <a:t>or funding.</a:t>
            </a:r>
          </a:p>
          <a:p>
            <a:pPr lvl="2"/>
            <a:r>
              <a:rPr lang="en-US" sz="2100" b="1" dirty="0" smtClean="0"/>
              <a:t>Department of Defense, NASA, Department of Energy</a:t>
            </a:r>
          </a:p>
          <a:p>
            <a:pPr lvl="2"/>
            <a:r>
              <a:rPr lang="en-US" sz="2100" dirty="0" smtClean="0"/>
              <a:t>Information contains </a:t>
            </a:r>
            <a:r>
              <a:rPr lang="en-US" sz="2100" b="1" dirty="0" smtClean="0"/>
              <a:t>restrictive marking language </a:t>
            </a:r>
            <a:r>
              <a:rPr lang="en-US" sz="2100" dirty="0" smtClean="0"/>
              <a:t>or</a:t>
            </a:r>
            <a:r>
              <a:rPr lang="en-US" sz="2100" b="1" dirty="0" smtClean="0"/>
              <a:t> PI has been notified </a:t>
            </a:r>
            <a:r>
              <a:rPr lang="en-US" sz="2100" dirty="0" smtClean="0"/>
              <a:t>that the information is “export or ITAR controlled.”</a:t>
            </a:r>
          </a:p>
          <a:p>
            <a:pPr lvl="2"/>
            <a:endParaRPr lang="en-US" dirty="0" smtClean="0"/>
          </a:p>
          <a:p>
            <a:endParaRPr lang="en-US" dirty="0" smtClean="0"/>
          </a:p>
        </p:txBody>
      </p:sp>
    </p:spTree>
    <p:extLst>
      <p:ext uri="{BB962C8B-B14F-4D97-AF65-F5344CB8AC3E}">
        <p14:creationId xmlns:p14="http://schemas.microsoft.com/office/powerpoint/2010/main" val="2672428004"/>
      </p:ext>
    </p:extLst>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90548"/>
            <a:ext cx="8229600" cy="1143000"/>
          </a:xfrm>
        </p:spPr>
        <p:txBody>
          <a:bodyPr>
            <a:noAutofit/>
          </a:bodyPr>
          <a:lstStyle/>
          <a:p>
            <a:r>
              <a:rPr lang="en-US" sz="3600" dirty="0" smtClean="0"/>
              <a:t>Institutional Safeguards:  Protection of Export Controlled Data</a:t>
            </a:r>
            <a:endParaRPr lang="en-US" sz="3600" dirty="0"/>
          </a:p>
        </p:txBody>
      </p:sp>
      <p:sp>
        <p:nvSpPr>
          <p:cNvPr id="3" name="Content Placeholder 2"/>
          <p:cNvSpPr>
            <a:spLocks noGrp="1"/>
          </p:cNvSpPr>
          <p:nvPr>
            <p:ph idx="1"/>
          </p:nvPr>
        </p:nvSpPr>
        <p:spPr>
          <a:xfrm>
            <a:off x="457200" y="1841680"/>
            <a:ext cx="8229600" cy="4761002"/>
          </a:xfrm>
        </p:spPr>
        <p:txBody>
          <a:bodyPr>
            <a:normAutofit fontScale="85000" lnSpcReduction="20000"/>
          </a:bodyPr>
          <a:lstStyle/>
          <a:p>
            <a:r>
              <a:rPr lang="en-US" dirty="0" smtClean="0"/>
              <a:t>Technology Control Plans </a:t>
            </a:r>
          </a:p>
          <a:p>
            <a:pPr lvl="1"/>
            <a:r>
              <a:rPr lang="en-US" dirty="0" smtClean="0"/>
              <a:t>A TCP is a document that explains the steps the PI and his/her research team must take to safeguard any controlled data that is received by the research team on campus.  Safeguards ensure that only authorized foreign persons have access to the export controlled information or items. </a:t>
            </a:r>
          </a:p>
          <a:p>
            <a:r>
              <a:rPr lang="en-US" dirty="0" smtClean="0"/>
              <a:t>IMSS Secure Server to store restricted data.</a:t>
            </a:r>
          </a:p>
          <a:p>
            <a:pPr lvl="1"/>
            <a:r>
              <a:rPr lang="en-US" dirty="0" smtClean="0"/>
              <a:t>All ITAR controlled information must be stored in a secure server with access controls.</a:t>
            </a:r>
          </a:p>
          <a:p>
            <a:pPr lvl="1"/>
            <a:r>
              <a:rPr lang="en-US" dirty="0" smtClean="0"/>
              <a:t>This allows data to be stored worry-free by the divisions. Go to this IMSS link to get more information or to get secure server implemented: </a:t>
            </a:r>
            <a:r>
              <a:rPr lang="en-US" sz="1500" dirty="0" smtClean="0"/>
              <a:t>[</a:t>
            </a:r>
            <a:r>
              <a:rPr lang="en-US" sz="1500" dirty="0" smtClean="0">
                <a:hlinkClick r:id="rId2"/>
              </a:rPr>
              <a:t>https://imss.caltech.edu/help/safeguarding-export-controlled-data</a:t>
            </a:r>
            <a:r>
              <a:rPr lang="en-US" sz="1500" dirty="0" smtClean="0"/>
              <a:t>]</a:t>
            </a:r>
          </a:p>
          <a:p>
            <a:endParaRPr lang="en-US" dirty="0" smtClean="0"/>
          </a:p>
        </p:txBody>
      </p:sp>
    </p:spTree>
    <p:extLst>
      <p:ext uri="{BB962C8B-B14F-4D97-AF65-F5344CB8AC3E}">
        <p14:creationId xmlns:p14="http://schemas.microsoft.com/office/powerpoint/2010/main" val="32209052"/>
      </p:ext>
    </p:extLst>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Institutional Safeguards:  Protection of Export Controlled Data</a:t>
            </a:r>
            <a:endParaRPr lang="en-US" sz="3600" dirty="0"/>
          </a:p>
        </p:txBody>
      </p:sp>
      <p:sp>
        <p:nvSpPr>
          <p:cNvPr id="3" name="Content Placeholder 2"/>
          <p:cNvSpPr>
            <a:spLocks noGrp="1"/>
          </p:cNvSpPr>
          <p:nvPr>
            <p:ph idx="1"/>
          </p:nvPr>
        </p:nvSpPr>
        <p:spPr>
          <a:xfrm>
            <a:off x="457200" y="2075935"/>
            <a:ext cx="8229600" cy="4050227"/>
          </a:xfrm>
        </p:spPr>
        <p:txBody>
          <a:bodyPr>
            <a:normAutofit/>
          </a:bodyPr>
          <a:lstStyle/>
          <a:p>
            <a:r>
              <a:rPr lang="en-US" sz="2800" dirty="0" smtClean="0"/>
              <a:t>Recordkeeping Requirements</a:t>
            </a:r>
          </a:p>
          <a:p>
            <a:pPr lvl="1"/>
            <a:r>
              <a:rPr lang="en-US" sz="2400" dirty="0" smtClean="0"/>
              <a:t>Transfers of controlled data must be recorded.  IMSS Secure Server helps you do that.</a:t>
            </a:r>
          </a:p>
          <a:p>
            <a:pPr lvl="1"/>
            <a:endParaRPr lang="en-US" sz="2400" dirty="0" smtClean="0"/>
          </a:p>
          <a:p>
            <a:r>
              <a:rPr lang="en-US" sz="2800" dirty="0" smtClean="0"/>
              <a:t>Authorization Requirement</a:t>
            </a:r>
          </a:p>
          <a:p>
            <a:pPr lvl="1"/>
            <a:r>
              <a:rPr lang="en-US" sz="2400" dirty="0" smtClean="0"/>
              <a:t>International Traffic In Arms Regulations (ITAR) requires that anyone using an ITAR exemption, must follow certain recordkeeping procedures.  Not doing so may result in a violation.</a:t>
            </a:r>
          </a:p>
          <a:p>
            <a:endParaRPr lang="en-US" dirty="0" smtClean="0"/>
          </a:p>
        </p:txBody>
      </p:sp>
    </p:spTree>
    <p:extLst>
      <p:ext uri="{BB962C8B-B14F-4D97-AF65-F5344CB8AC3E}">
        <p14:creationId xmlns:p14="http://schemas.microsoft.com/office/powerpoint/2010/main" val="1078007729"/>
      </p:ext>
    </p:extLst>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you help?</a:t>
            </a:r>
            <a:endParaRPr lang="en-US" dirty="0"/>
          </a:p>
        </p:txBody>
      </p:sp>
      <p:sp>
        <p:nvSpPr>
          <p:cNvPr id="3" name="Content Placeholder 2"/>
          <p:cNvSpPr>
            <a:spLocks noGrp="1"/>
          </p:cNvSpPr>
          <p:nvPr>
            <p:ph idx="1"/>
          </p:nvPr>
        </p:nvSpPr>
        <p:spPr>
          <a:xfrm>
            <a:off x="822960" y="1890584"/>
            <a:ext cx="7543800" cy="4081953"/>
          </a:xfrm>
        </p:spPr>
        <p:txBody>
          <a:bodyPr>
            <a:noAutofit/>
          </a:bodyPr>
          <a:lstStyle/>
          <a:p>
            <a:pPr>
              <a:buFont typeface="Wingdings" panose="05000000000000000000" pitchFamily="2" charset="2"/>
              <a:buChar char="§"/>
            </a:pPr>
            <a:r>
              <a:rPr lang="en-US" sz="2400" dirty="0" smtClean="0"/>
              <a:t>Help your researchers and PI comply with the recordkeeping requirements.</a:t>
            </a:r>
          </a:p>
          <a:p>
            <a:pPr>
              <a:buFont typeface="Wingdings" panose="05000000000000000000" pitchFamily="2" charset="2"/>
              <a:buChar char="§"/>
            </a:pPr>
            <a:endParaRPr lang="en-US" sz="2400" dirty="0" smtClean="0"/>
          </a:p>
          <a:p>
            <a:pPr>
              <a:buFont typeface="Wingdings" panose="05000000000000000000" pitchFamily="2" charset="2"/>
              <a:buChar char="§"/>
            </a:pPr>
            <a:r>
              <a:rPr lang="en-US" sz="2400" dirty="0" smtClean="0"/>
              <a:t>Make sure your faculty or researcher is placing all export controlled information in the IMSS Secure Server Folder.</a:t>
            </a:r>
          </a:p>
        </p:txBody>
      </p:sp>
    </p:spTree>
    <p:extLst>
      <p:ext uri="{BB962C8B-B14F-4D97-AF65-F5344CB8AC3E}">
        <p14:creationId xmlns:p14="http://schemas.microsoft.com/office/powerpoint/2010/main" val="3088701010"/>
      </p:ext>
    </p:extLst>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you help?</a:t>
            </a:r>
            <a:endParaRPr lang="en-US" dirty="0"/>
          </a:p>
        </p:txBody>
      </p:sp>
      <p:sp>
        <p:nvSpPr>
          <p:cNvPr id="3" name="Content Placeholder 2"/>
          <p:cNvSpPr>
            <a:spLocks noGrp="1"/>
          </p:cNvSpPr>
          <p:nvPr>
            <p:ph idx="1"/>
          </p:nvPr>
        </p:nvSpPr>
        <p:spPr>
          <a:xfrm>
            <a:off x="822960" y="1845734"/>
            <a:ext cx="7543800" cy="4555066"/>
          </a:xfrm>
        </p:spPr>
        <p:txBody>
          <a:bodyPr>
            <a:noAutofit/>
          </a:bodyPr>
          <a:lstStyle/>
          <a:p>
            <a:pPr>
              <a:buFont typeface="Wingdings" panose="05000000000000000000" pitchFamily="2" charset="2"/>
              <a:buChar char="§"/>
            </a:pPr>
            <a:r>
              <a:rPr lang="en-US" sz="2400" dirty="0" smtClean="0"/>
              <a:t>Contact CEC if:</a:t>
            </a:r>
          </a:p>
          <a:p>
            <a:pPr lvl="1"/>
            <a:r>
              <a:rPr lang="en-US" sz="2000" dirty="0" smtClean="0"/>
              <a:t>The </a:t>
            </a:r>
            <a:r>
              <a:rPr lang="en-US" sz="2000" dirty="0"/>
              <a:t>P</a:t>
            </a:r>
            <a:r>
              <a:rPr lang="en-US" sz="2000" dirty="0" smtClean="0"/>
              <a:t>roject Team anticipates a scope change.</a:t>
            </a:r>
          </a:p>
          <a:p>
            <a:pPr lvl="1"/>
            <a:r>
              <a:rPr lang="en-US" sz="2000" dirty="0" smtClean="0"/>
              <a:t>The project is export controlled and a foreign person will need to access controlled information or work on the project.</a:t>
            </a:r>
          </a:p>
          <a:p>
            <a:pPr lvl="1"/>
            <a:r>
              <a:rPr lang="en-US" sz="2000" dirty="0" smtClean="0"/>
              <a:t>Controlled information is inadvertently disclosed to a foreign person.</a:t>
            </a:r>
          </a:p>
          <a:p>
            <a:pPr lvl="1"/>
            <a:r>
              <a:rPr lang="en-US" sz="2000" dirty="0" smtClean="0"/>
              <a:t>Secure data is breached – hacking incident, stolen laptop or memory devices, etc.</a:t>
            </a:r>
          </a:p>
          <a:p>
            <a:pPr lvl="1"/>
            <a:r>
              <a:rPr lang="en-US" sz="2000" dirty="0" smtClean="0"/>
              <a:t>The foreign person’s status changes to US permanent residency, US citizenship or foreign person is no longer employed by Caltech.</a:t>
            </a:r>
          </a:p>
        </p:txBody>
      </p:sp>
    </p:spTree>
    <p:extLst>
      <p:ext uri="{BB962C8B-B14F-4D97-AF65-F5344CB8AC3E}">
        <p14:creationId xmlns:p14="http://schemas.microsoft.com/office/powerpoint/2010/main" val="3231434907"/>
      </p:ext>
    </p:extLst>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custDataLst>
              <p:tags r:id="rId2"/>
            </p:custDataLst>
            <p:extLst>
              <p:ext uri="{D42A27DB-BD31-4B8C-83A1-F6EECF244321}">
                <p14:modId xmlns:p14="http://schemas.microsoft.com/office/powerpoint/2010/main" val="3451008246"/>
              </p:ext>
            </p:extLst>
          </p:nvPr>
        </p:nvGraphicFramePr>
        <p:xfrm>
          <a:off x="535012" y="669701"/>
          <a:ext cx="8151788" cy="3329983"/>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graphicFrame>
        <p:nvGraphicFramePr>
          <p:cNvPr id="9" name="Diagram 8"/>
          <p:cNvGraphicFramePr/>
          <p:nvPr>
            <p:custDataLst>
              <p:tags r:id="rId3"/>
            </p:custDataLst>
            <p:extLst>
              <p:ext uri="{D42A27DB-BD31-4B8C-83A1-F6EECF244321}">
                <p14:modId xmlns:p14="http://schemas.microsoft.com/office/powerpoint/2010/main" val="3786573881"/>
              </p:ext>
            </p:extLst>
          </p:nvPr>
        </p:nvGraphicFramePr>
        <p:xfrm>
          <a:off x="560765" y="3909532"/>
          <a:ext cx="8126035" cy="1963838"/>
        </p:xfrm>
        <a:graphic>
          <a:graphicData uri="http://schemas.openxmlformats.org/drawingml/2006/diagram">
            <dgm:relIds xmlns:dgm="http://schemas.openxmlformats.org/drawingml/2006/diagram" xmlns:r="http://schemas.openxmlformats.org/officeDocument/2006/relationships" r:dm="rId11" r:lo="rId12" r:qs="rId13" r:cs="rId14"/>
          </a:graphicData>
        </a:graphic>
      </p:graphicFrame>
    </p:spTree>
    <p:custDataLst>
      <p:tags r:id="rId1"/>
    </p:custDataLst>
    <p:extLst>
      <p:ext uri="{BB962C8B-B14F-4D97-AF65-F5344CB8AC3E}">
        <p14:creationId xmlns:p14="http://schemas.microsoft.com/office/powerpoint/2010/main" val="3432158205"/>
      </p:ext>
    </p:extLst>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Conflict of Interest Disclosures</a:t>
            </a:r>
            <a:endParaRPr lang="en-US" dirty="0"/>
          </a:p>
        </p:txBody>
      </p:sp>
      <p:sp>
        <p:nvSpPr>
          <p:cNvPr id="3" name="Subtitle 2"/>
          <p:cNvSpPr>
            <a:spLocks noGrp="1"/>
          </p:cNvSpPr>
          <p:nvPr>
            <p:ph type="subTitle" idx="1"/>
          </p:nvPr>
        </p:nvSpPr>
        <p:spPr>
          <a:xfrm>
            <a:off x="1143000" y="4316740"/>
            <a:ext cx="6858000" cy="1655762"/>
          </a:xfrm>
        </p:spPr>
        <p:txBody>
          <a:bodyPr/>
          <a:lstStyle/>
          <a:p>
            <a:r>
              <a:rPr lang="en-US" dirty="0" smtClean="0"/>
              <a:t>Grace Fisher-Adams</a:t>
            </a:r>
          </a:p>
          <a:p>
            <a:r>
              <a:rPr lang="en-US" dirty="0" smtClean="0"/>
              <a:t>Director of Research Compliance</a:t>
            </a:r>
            <a:endParaRPr lang="en-US" dirty="0"/>
          </a:p>
        </p:txBody>
      </p:sp>
    </p:spTree>
    <p:extLst>
      <p:ext uri="{BB962C8B-B14F-4D97-AF65-F5344CB8AC3E}">
        <p14:creationId xmlns:p14="http://schemas.microsoft.com/office/powerpoint/2010/main" val="1484895040"/>
      </p:ext>
    </p:extLst>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bwMode="auto">
          <a:xfrm>
            <a:off x="457200" y="55245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Autofit/>
          </a:bodyPr>
          <a:lstStyle/>
          <a:p>
            <a:r>
              <a:rPr lang="en-US" sz="3600" b="1" dirty="0"/>
              <a:t>Conflict of Interest Disclosures</a:t>
            </a:r>
            <a:r>
              <a:rPr lang="en-US" sz="3600" dirty="0"/>
              <a:t/>
            </a:r>
            <a:br>
              <a:rPr lang="en-US" sz="3600" dirty="0"/>
            </a:br>
            <a:r>
              <a:rPr lang="en-US" sz="3600" b="1" dirty="0"/>
              <a:t>(Reporting Financial Interests)</a:t>
            </a:r>
            <a:endParaRPr lang="en-US" sz="3600" dirty="0">
              <a:latin typeface="Arial" charset="0"/>
              <a:cs typeface="Arial" charset="0"/>
            </a:endParaRPr>
          </a:p>
        </p:txBody>
      </p:sp>
      <p:pic>
        <p:nvPicPr>
          <p:cNvPr id="4" name="Content Placeholder 3"/>
          <p:cNvPicPr>
            <a:picLocks noGrp="1"/>
          </p:cNvPicPr>
          <p:nvPr>
            <p:ph idx="1"/>
          </p:nvPr>
        </p:nvPicPr>
        <p:blipFill rotWithShape="1">
          <a:blip r:embed="rId2">
            <a:extLst>
              <a:ext uri="{28A0092B-C50C-407E-A947-70E740481C1C}">
                <a14:useLocalDpi xmlns:a14="http://schemas.microsoft.com/office/drawing/2010/main" val="0"/>
              </a:ext>
            </a:extLst>
          </a:blip>
          <a:srcRect r="4961" b="15309"/>
          <a:stretch/>
        </p:blipFill>
        <p:spPr>
          <a:xfrm>
            <a:off x="1313645" y="1970469"/>
            <a:ext cx="6761409" cy="4417454"/>
          </a:xfrm>
          <a:prstGeom prst="rect">
            <a:avLst/>
          </a:prstGeom>
        </p:spPr>
      </p:pic>
    </p:spTree>
    <p:extLst>
      <p:ext uri="{BB962C8B-B14F-4D97-AF65-F5344CB8AC3E}">
        <p14:creationId xmlns:p14="http://schemas.microsoft.com/office/powerpoint/2010/main" val="1838026196"/>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bwMode="auto">
          <a:xfrm>
            <a:off x="457200" y="55245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a:bodyPr>
          <a:lstStyle/>
          <a:p>
            <a:pPr eaLnBrk="1" hangingPunct="1"/>
            <a:r>
              <a:rPr lang="en-US" dirty="0" smtClean="0">
                <a:latin typeface="Arial" charset="0"/>
                <a:cs typeface="Arial" charset="0"/>
              </a:rPr>
              <a:t>Uniform Guidance Update</a:t>
            </a:r>
            <a:endParaRPr lang="en-US" dirty="0">
              <a:latin typeface="Arial" charset="0"/>
              <a:cs typeface="Arial" charset="0"/>
            </a:endParaRPr>
          </a:p>
        </p:txBody>
      </p:sp>
      <p:sp>
        <p:nvSpPr>
          <p:cNvPr id="15363" name="Content Placeholder 5"/>
          <p:cNvSpPr>
            <a:spLocks noGrp="1"/>
          </p:cNvSpPr>
          <p:nvPr>
            <p:ph idx="1"/>
          </p:nvPr>
        </p:nvSpPr>
        <p:spPr bwMode="auto">
          <a:xfrm>
            <a:off x="457200" y="1846263"/>
            <a:ext cx="8229600" cy="400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eaLnBrk="1" hangingPunct="1"/>
            <a:r>
              <a:rPr lang="en-US" sz="2400" dirty="0" smtClean="0">
                <a:cs typeface="Arial" charset="0"/>
              </a:rPr>
              <a:t>“Uniform Administrative Requirements, Cost Principals, and Audit Requirements for Federal Awards”</a:t>
            </a:r>
          </a:p>
          <a:p>
            <a:pPr eaLnBrk="1" hangingPunct="1"/>
            <a:r>
              <a:rPr lang="en-US" sz="2400" dirty="0" smtClean="0">
                <a:cs typeface="Arial" charset="0"/>
              </a:rPr>
              <a:t>2 CFR 200</a:t>
            </a:r>
          </a:p>
          <a:p>
            <a:pPr eaLnBrk="1" hangingPunct="1"/>
            <a:r>
              <a:rPr lang="en-US" sz="2400" dirty="0" smtClean="0">
                <a:cs typeface="Arial" charset="0"/>
              </a:rPr>
              <a:t>Now known as the “Uniform Guidance” or the “UG”</a:t>
            </a:r>
          </a:p>
          <a:p>
            <a:pPr eaLnBrk="1" hangingPunct="1"/>
            <a:r>
              <a:rPr lang="en-US" sz="2400" dirty="0" smtClean="0">
                <a:cs typeface="Arial" charset="0"/>
              </a:rPr>
              <a:t>What is the UG?</a:t>
            </a:r>
          </a:p>
          <a:p>
            <a:pPr eaLnBrk="1" hangingPunct="1"/>
            <a:r>
              <a:rPr lang="en-US" sz="2400" dirty="0" smtClean="0">
                <a:cs typeface="Arial" charset="0"/>
              </a:rPr>
              <a:t>When was it issued?</a:t>
            </a:r>
          </a:p>
          <a:p>
            <a:pPr eaLnBrk="1" hangingPunct="1"/>
            <a:r>
              <a:rPr lang="en-US" sz="2400" dirty="0" smtClean="0">
                <a:cs typeface="Arial" charset="0"/>
              </a:rPr>
              <a:t>When does it apply to </a:t>
            </a:r>
            <a:r>
              <a:rPr lang="en-US" sz="2400" dirty="0">
                <a:cs typeface="Arial" charset="0"/>
              </a:rPr>
              <a:t>C</a:t>
            </a:r>
            <a:r>
              <a:rPr lang="en-US" sz="2400" dirty="0" smtClean="0">
                <a:cs typeface="Arial" charset="0"/>
              </a:rPr>
              <a:t>altech?</a:t>
            </a:r>
          </a:p>
          <a:p>
            <a:pPr eaLnBrk="1" hangingPunct="1"/>
            <a:r>
              <a:rPr lang="en-US" sz="2400" dirty="0" smtClean="0">
                <a:cs typeface="Arial" charset="0"/>
              </a:rPr>
              <a:t>To what will it apply?</a:t>
            </a:r>
          </a:p>
          <a:p>
            <a:pPr eaLnBrk="1" hangingPunct="1"/>
            <a:r>
              <a:rPr lang="en-US" sz="2400" dirty="0" smtClean="0">
                <a:cs typeface="Arial" charset="0"/>
              </a:rPr>
              <a:t>What don’t we know?</a:t>
            </a:r>
          </a:p>
          <a:p>
            <a:pPr eaLnBrk="1" hangingPunct="1"/>
            <a:endParaRPr lang="en-US" sz="2400" dirty="0" smtClean="0">
              <a:latin typeface="Arial" charset="0"/>
              <a:cs typeface="Arial" charset="0"/>
            </a:endParaRPr>
          </a:p>
          <a:p>
            <a:pPr eaLnBrk="1" hangingPunct="1"/>
            <a:endParaRPr lang="en-US" dirty="0">
              <a:latin typeface="Arial" charset="0"/>
              <a:cs typeface="Arial" charset="0"/>
            </a:endParaRPr>
          </a:p>
        </p:txBody>
      </p:sp>
    </p:spTree>
    <p:extLst>
      <p:ext uri="{BB962C8B-B14F-4D97-AF65-F5344CB8AC3E}">
        <p14:creationId xmlns:p14="http://schemas.microsoft.com/office/powerpoint/2010/main" val="2618216884"/>
      </p:ext>
    </p:extLst>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bwMode="auto">
          <a:xfrm>
            <a:off x="457200" y="55245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Autofit/>
          </a:bodyPr>
          <a:lstStyle/>
          <a:p>
            <a:r>
              <a:rPr lang="en-US" sz="3600" b="1" dirty="0"/>
              <a:t>Conflict of Interest Disclosures</a:t>
            </a:r>
            <a:r>
              <a:rPr lang="en-US" sz="3600" dirty="0"/>
              <a:t/>
            </a:r>
            <a:br>
              <a:rPr lang="en-US" sz="3600" dirty="0"/>
            </a:br>
            <a:r>
              <a:rPr lang="en-US" sz="3600" b="1" dirty="0"/>
              <a:t>(Reporting Financial Interests)</a:t>
            </a:r>
            <a:r>
              <a:rPr lang="en-US" sz="3600" dirty="0"/>
              <a:t/>
            </a:r>
            <a:br>
              <a:rPr lang="en-US" sz="3600" dirty="0"/>
            </a:br>
            <a:endParaRPr lang="en-US" sz="3600" dirty="0">
              <a:latin typeface="Arial" charset="0"/>
              <a:cs typeface="Arial" charset="0"/>
            </a:endParaRPr>
          </a:p>
        </p:txBody>
      </p:sp>
      <p:sp>
        <p:nvSpPr>
          <p:cNvPr id="15363" name="Content Placeholder 5"/>
          <p:cNvSpPr>
            <a:spLocks noGrp="1"/>
          </p:cNvSpPr>
          <p:nvPr>
            <p:ph idx="1"/>
          </p:nvPr>
        </p:nvSpPr>
        <p:spPr bwMode="auto">
          <a:xfrm>
            <a:off x="457200" y="1846263"/>
            <a:ext cx="8229600" cy="400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sz="2800" dirty="0"/>
              <a:t>Annual Financial Interest Disclosure</a:t>
            </a:r>
          </a:p>
          <a:p>
            <a:pPr lvl="0"/>
            <a:r>
              <a:rPr lang="en-US" sz="2800" dirty="0"/>
              <a:t>This Year/Status</a:t>
            </a:r>
          </a:p>
          <a:p>
            <a:pPr lvl="0"/>
            <a:r>
              <a:rPr lang="en-US" sz="2800" dirty="0"/>
              <a:t>Differences between sponsors?</a:t>
            </a:r>
          </a:p>
          <a:p>
            <a:pPr lvl="0"/>
            <a:r>
              <a:rPr lang="en-US" sz="2800" dirty="0"/>
              <a:t>What happens with a proposal when there is no disclosure?</a:t>
            </a:r>
          </a:p>
          <a:p>
            <a:pPr lvl="0"/>
            <a:r>
              <a:rPr lang="en-US" sz="2800" dirty="0"/>
              <a:t>What happens with a proposal when there is a positive (yes, financial interest) disclosure?</a:t>
            </a:r>
          </a:p>
          <a:p>
            <a:pPr lvl="0"/>
            <a:r>
              <a:rPr lang="en-US" sz="2800" dirty="0"/>
              <a:t>How do I keep proposals or, more importantly, </a:t>
            </a:r>
            <a:r>
              <a:rPr lang="en-US" sz="2800" b="1" dirty="0"/>
              <a:t>funding</a:t>
            </a:r>
            <a:r>
              <a:rPr lang="en-US" sz="2800" dirty="0"/>
              <a:t> from being delayed?</a:t>
            </a:r>
          </a:p>
          <a:p>
            <a:pPr lvl="0"/>
            <a:r>
              <a:rPr lang="en-US" sz="2800" dirty="0"/>
              <a:t>Does disclosure impact </a:t>
            </a:r>
            <a:r>
              <a:rPr lang="en-US" sz="2800" dirty="0" err="1"/>
              <a:t>subawards</a:t>
            </a:r>
            <a:r>
              <a:rPr lang="en-US" sz="2800" dirty="0"/>
              <a:t>?</a:t>
            </a:r>
          </a:p>
          <a:p>
            <a:pPr eaLnBrk="1" hangingPunct="1"/>
            <a:endParaRPr lang="en-US" sz="2800" dirty="0">
              <a:latin typeface="Arial" charset="0"/>
              <a:cs typeface="Arial" charset="0"/>
            </a:endParaRPr>
          </a:p>
        </p:txBody>
      </p:sp>
    </p:spTree>
    <p:extLst>
      <p:ext uri="{BB962C8B-B14F-4D97-AF65-F5344CB8AC3E}">
        <p14:creationId xmlns:p14="http://schemas.microsoft.com/office/powerpoint/2010/main" val="364950954"/>
      </p:ext>
    </p:extLst>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Audit Updates</a:t>
            </a:r>
            <a:endParaRPr lang="en-US" dirty="0"/>
          </a:p>
        </p:txBody>
      </p:sp>
      <p:sp>
        <p:nvSpPr>
          <p:cNvPr id="3" name="Subtitle 2"/>
          <p:cNvSpPr>
            <a:spLocks noGrp="1"/>
          </p:cNvSpPr>
          <p:nvPr>
            <p:ph type="subTitle" idx="1"/>
          </p:nvPr>
        </p:nvSpPr>
        <p:spPr>
          <a:xfrm>
            <a:off x="1143000" y="4316740"/>
            <a:ext cx="6858000" cy="1655762"/>
          </a:xfrm>
        </p:spPr>
        <p:txBody>
          <a:bodyPr/>
          <a:lstStyle/>
          <a:p>
            <a:r>
              <a:rPr lang="en-US" dirty="0" smtClean="0"/>
              <a:t>Estella Venegas</a:t>
            </a:r>
          </a:p>
          <a:p>
            <a:r>
              <a:rPr lang="en-US" dirty="0" smtClean="0"/>
              <a:t>Assistant Director</a:t>
            </a:r>
          </a:p>
          <a:p>
            <a:r>
              <a:rPr lang="en-US" dirty="0" smtClean="0"/>
              <a:t>Post-Award Administration</a:t>
            </a:r>
            <a:endParaRPr lang="en-US" dirty="0"/>
          </a:p>
        </p:txBody>
      </p:sp>
    </p:spTree>
    <p:extLst>
      <p:ext uri="{BB962C8B-B14F-4D97-AF65-F5344CB8AC3E}">
        <p14:creationId xmlns:p14="http://schemas.microsoft.com/office/powerpoint/2010/main" val="1484895040"/>
      </p:ext>
    </p:extLst>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bwMode="auto">
          <a:xfrm>
            <a:off x="457200" y="55245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eaLnBrk="1" hangingPunct="1"/>
            <a:r>
              <a:rPr lang="en-US" dirty="0" smtClean="0">
                <a:latin typeface="Arial" charset="0"/>
                <a:cs typeface="Arial" charset="0"/>
              </a:rPr>
              <a:t>Audit Update</a:t>
            </a:r>
            <a:endParaRPr lang="en-US" dirty="0">
              <a:latin typeface="Arial" charset="0"/>
              <a:cs typeface="Arial" charset="0"/>
            </a:endParaRPr>
          </a:p>
        </p:txBody>
      </p:sp>
      <p:sp>
        <p:nvSpPr>
          <p:cNvPr id="15363" name="Content Placeholder 5"/>
          <p:cNvSpPr>
            <a:spLocks noGrp="1"/>
          </p:cNvSpPr>
          <p:nvPr>
            <p:ph idx="1"/>
          </p:nvPr>
        </p:nvSpPr>
        <p:spPr bwMode="auto">
          <a:xfrm>
            <a:off x="2640167" y="2665927"/>
            <a:ext cx="6278451" cy="336114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eaLnBrk="1" hangingPunct="1"/>
            <a:r>
              <a:rPr lang="en-US" sz="2800" dirty="0" smtClean="0">
                <a:cs typeface="Arial" charset="0"/>
              </a:rPr>
              <a:t>DCAA Audits</a:t>
            </a:r>
          </a:p>
          <a:p>
            <a:pPr eaLnBrk="1" hangingPunct="1"/>
            <a:r>
              <a:rPr lang="en-US" sz="2800" dirty="0" smtClean="0">
                <a:cs typeface="Arial" charset="0"/>
              </a:rPr>
              <a:t>PwC Audits</a:t>
            </a:r>
          </a:p>
          <a:p>
            <a:pPr eaLnBrk="1" hangingPunct="1"/>
            <a:r>
              <a:rPr lang="en-US" sz="2800" dirty="0" smtClean="0">
                <a:cs typeface="Arial" charset="0"/>
              </a:rPr>
              <a:t>Agency Audits</a:t>
            </a:r>
          </a:p>
          <a:p>
            <a:pPr marL="0" indent="0" eaLnBrk="1" hangingPunct="1">
              <a:buNone/>
            </a:pPr>
            <a:endParaRPr lang="en-US" sz="2800" dirty="0">
              <a:latin typeface="Arial" charset="0"/>
              <a:cs typeface="Arial" charset="0"/>
            </a:endParaRPr>
          </a:p>
        </p:txBody>
      </p:sp>
    </p:spTree>
    <p:extLst>
      <p:ext uri="{BB962C8B-B14F-4D97-AF65-F5344CB8AC3E}">
        <p14:creationId xmlns:p14="http://schemas.microsoft.com/office/powerpoint/2010/main" val="1852055900"/>
      </p:ext>
    </p:extLst>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Technical Service &amp; Facilities Use Activities</a:t>
            </a:r>
            <a:endParaRPr lang="en-US" dirty="0"/>
          </a:p>
        </p:txBody>
      </p:sp>
      <p:sp>
        <p:nvSpPr>
          <p:cNvPr id="3" name="Subtitle 2"/>
          <p:cNvSpPr>
            <a:spLocks noGrp="1"/>
          </p:cNvSpPr>
          <p:nvPr>
            <p:ph type="subTitle" idx="1"/>
          </p:nvPr>
        </p:nvSpPr>
        <p:spPr>
          <a:xfrm>
            <a:off x="1143000" y="4316740"/>
            <a:ext cx="6858000" cy="1655762"/>
          </a:xfrm>
        </p:spPr>
        <p:txBody>
          <a:bodyPr/>
          <a:lstStyle/>
          <a:p>
            <a:r>
              <a:rPr lang="en-US" dirty="0" smtClean="0"/>
              <a:t>David Mayo</a:t>
            </a:r>
          </a:p>
          <a:p>
            <a:r>
              <a:rPr lang="en-US" dirty="0" smtClean="0"/>
              <a:t>Director of Sponsored Research</a:t>
            </a:r>
            <a:endParaRPr lang="en-US" dirty="0"/>
          </a:p>
        </p:txBody>
      </p:sp>
    </p:spTree>
    <p:extLst>
      <p:ext uri="{BB962C8B-B14F-4D97-AF65-F5344CB8AC3E}">
        <p14:creationId xmlns:p14="http://schemas.microsoft.com/office/powerpoint/2010/main" val="3054083383"/>
      </p:ext>
    </p:extLst>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Concepts</a:t>
            </a:r>
            <a:endParaRPr lang="en-US" dirty="0"/>
          </a:p>
        </p:txBody>
      </p:sp>
      <p:sp>
        <p:nvSpPr>
          <p:cNvPr id="3" name="Content Placeholder 2"/>
          <p:cNvSpPr>
            <a:spLocks noGrp="1"/>
          </p:cNvSpPr>
          <p:nvPr>
            <p:ph idx="1"/>
          </p:nvPr>
        </p:nvSpPr>
        <p:spPr>
          <a:xfrm>
            <a:off x="457200" y="2202287"/>
            <a:ext cx="8229600" cy="3923876"/>
          </a:xfrm>
        </p:spPr>
        <p:txBody>
          <a:bodyPr/>
          <a:lstStyle/>
          <a:p>
            <a:r>
              <a:rPr lang="en-US" sz="2400" u="sng" dirty="0" smtClean="0"/>
              <a:t>Facilities Use</a:t>
            </a:r>
            <a:r>
              <a:rPr lang="en-US" sz="2400" dirty="0" smtClean="0"/>
              <a:t>:  When a non-Caltech entity wishes to enter Caltech-owned facilities and will be paying for that access.</a:t>
            </a:r>
          </a:p>
          <a:p>
            <a:r>
              <a:rPr lang="en-US" sz="2400" u="sng" dirty="0" smtClean="0"/>
              <a:t>Technical Services</a:t>
            </a:r>
            <a:r>
              <a:rPr lang="en-US" sz="2400" dirty="0" smtClean="0"/>
              <a:t>:  When a non-Caltech entity wishes to engage the services of a Caltech person or facility and will be paying for those services, but the non-Caltech entity will not enter Caltech-owned facilities in relation to the provided services.</a:t>
            </a:r>
          </a:p>
        </p:txBody>
      </p:sp>
    </p:spTree>
    <p:extLst>
      <p:ext uri="{BB962C8B-B14F-4D97-AF65-F5344CB8AC3E}">
        <p14:creationId xmlns:p14="http://schemas.microsoft.com/office/powerpoint/2010/main" val="1117038685"/>
      </p:ext>
    </p:extLst>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Concepts</a:t>
            </a:r>
            <a:endParaRPr lang="en-US" dirty="0"/>
          </a:p>
        </p:txBody>
      </p:sp>
      <p:sp>
        <p:nvSpPr>
          <p:cNvPr id="3" name="Content Placeholder 2"/>
          <p:cNvSpPr>
            <a:spLocks noGrp="1"/>
          </p:cNvSpPr>
          <p:nvPr>
            <p:ph idx="1"/>
          </p:nvPr>
        </p:nvSpPr>
        <p:spPr>
          <a:xfrm>
            <a:off x="457200" y="2073499"/>
            <a:ext cx="8229600" cy="4052664"/>
          </a:xfrm>
        </p:spPr>
        <p:txBody>
          <a:bodyPr/>
          <a:lstStyle/>
          <a:p>
            <a:r>
              <a:rPr lang="en-US" sz="2400" u="sng" dirty="0" smtClean="0"/>
              <a:t>Sponsored Research</a:t>
            </a:r>
            <a:r>
              <a:rPr lang="en-US" sz="2400" dirty="0" smtClean="0"/>
              <a:t>: When a non-Caltech entity wishes to collaborate with Caltech researchers and will fund the work.</a:t>
            </a:r>
          </a:p>
          <a:p>
            <a:r>
              <a:rPr lang="en-US" sz="2400" u="sng" dirty="0" smtClean="0"/>
              <a:t>Independent Consulting </a:t>
            </a:r>
            <a:r>
              <a:rPr lang="en-US" sz="2400" dirty="0" smtClean="0"/>
              <a:t>–  When a non-Caltech entity wishes to engage directly with a Caltech employee outside the scope of their Caltech duties. Must be approved by Division Chair.</a:t>
            </a:r>
            <a:r>
              <a:rPr lang="en-US" sz="2400" b="1" dirty="0" smtClean="0"/>
              <a:t>  </a:t>
            </a:r>
            <a:r>
              <a:rPr lang="en-US" sz="2400" i="1" dirty="0" smtClean="0"/>
              <a:t>No other Caltech personnel, facilities or resources may be utilized.</a:t>
            </a:r>
            <a:endParaRPr lang="en-US" sz="2400" i="1" dirty="0"/>
          </a:p>
        </p:txBody>
      </p:sp>
    </p:spTree>
    <p:extLst>
      <p:ext uri="{BB962C8B-B14F-4D97-AF65-F5344CB8AC3E}">
        <p14:creationId xmlns:p14="http://schemas.microsoft.com/office/powerpoint/2010/main" val="299369895"/>
      </p:ext>
    </p:extLst>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Concepts</a:t>
            </a:r>
            <a:endParaRPr lang="en-US" dirty="0"/>
          </a:p>
        </p:txBody>
      </p:sp>
      <p:sp>
        <p:nvSpPr>
          <p:cNvPr id="3" name="Content Placeholder 2"/>
          <p:cNvSpPr>
            <a:spLocks noGrp="1"/>
          </p:cNvSpPr>
          <p:nvPr>
            <p:ph idx="1"/>
          </p:nvPr>
        </p:nvSpPr>
        <p:spPr>
          <a:xfrm>
            <a:off x="457200" y="1854558"/>
            <a:ext cx="8229600" cy="4271605"/>
          </a:xfrm>
        </p:spPr>
        <p:txBody>
          <a:bodyPr/>
          <a:lstStyle/>
          <a:p>
            <a:r>
              <a:rPr lang="en-US" sz="2400" dirty="0" smtClean="0"/>
              <a:t>Or, looked at another way, if money is coming in to Caltech in order to pay for Caltech to do something:</a:t>
            </a:r>
          </a:p>
          <a:p>
            <a:pPr lvl="1"/>
            <a:r>
              <a:rPr lang="en-US" sz="2400" dirty="0" smtClean="0"/>
              <a:t>Provide Access = </a:t>
            </a:r>
            <a:r>
              <a:rPr lang="en-US" sz="2400" b="1" dirty="0" smtClean="0"/>
              <a:t>Facilities Use</a:t>
            </a:r>
          </a:p>
          <a:p>
            <a:pPr lvl="1"/>
            <a:r>
              <a:rPr lang="en-US" sz="2400" dirty="0" smtClean="0"/>
              <a:t>Make something or do something = </a:t>
            </a:r>
            <a:r>
              <a:rPr lang="en-US" sz="2400" b="1" dirty="0" smtClean="0"/>
              <a:t>Technical Services</a:t>
            </a:r>
          </a:p>
          <a:p>
            <a:pPr lvl="1"/>
            <a:r>
              <a:rPr lang="en-US" sz="2400" dirty="0" smtClean="0"/>
              <a:t>Collaborate = </a:t>
            </a:r>
            <a:r>
              <a:rPr lang="en-US" sz="2400" b="1" dirty="0" smtClean="0"/>
              <a:t>Sponsored Research</a:t>
            </a:r>
            <a:endParaRPr lang="en-US" sz="2400" dirty="0" smtClean="0"/>
          </a:p>
          <a:p>
            <a:r>
              <a:rPr lang="en-US" sz="2400" dirty="0" smtClean="0"/>
              <a:t>If there will be </a:t>
            </a:r>
            <a:r>
              <a:rPr lang="en-US" sz="2400" i="1" dirty="0" smtClean="0"/>
              <a:t>any</a:t>
            </a:r>
            <a:r>
              <a:rPr lang="en-US" sz="2400" dirty="0" smtClean="0"/>
              <a:t> collaborative exchange between Caltech personnel and the non-Caltech entity, then the activity must be treated as Sponsored Research</a:t>
            </a:r>
            <a:r>
              <a:rPr lang="en-US" dirty="0" smtClean="0"/>
              <a:t>.</a:t>
            </a:r>
          </a:p>
        </p:txBody>
      </p:sp>
    </p:spTree>
    <p:extLst>
      <p:ext uri="{BB962C8B-B14F-4D97-AF65-F5344CB8AC3E}">
        <p14:creationId xmlns:p14="http://schemas.microsoft.com/office/powerpoint/2010/main" val="3131823867"/>
      </p:ext>
    </p:extLst>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Facilities Use/Technical Services</a:t>
            </a:r>
            <a:endParaRPr lang="en-US" dirty="0"/>
          </a:p>
        </p:txBody>
      </p:sp>
      <p:sp>
        <p:nvSpPr>
          <p:cNvPr id="3" name="Content Placeholder 2"/>
          <p:cNvSpPr>
            <a:spLocks noGrp="1"/>
          </p:cNvSpPr>
          <p:nvPr>
            <p:ph idx="1"/>
          </p:nvPr>
        </p:nvSpPr>
        <p:spPr>
          <a:xfrm>
            <a:off x="457200" y="1854558"/>
            <a:ext cx="8229600" cy="4271605"/>
          </a:xfrm>
        </p:spPr>
        <p:txBody>
          <a:bodyPr/>
          <a:lstStyle/>
          <a:p>
            <a:r>
              <a:rPr lang="en-US" sz="2400" u="sng" dirty="0" smtClean="0"/>
              <a:t>Technical Services/Facilities Use</a:t>
            </a:r>
            <a:r>
              <a:rPr lang="en-US" sz="2400" dirty="0" smtClean="0"/>
              <a:t> activities require completion of an Information Form (in lieu of a DAF) which asks specific questions to ensure compliance with Caltech policies (e.g., no collaboration, COI, etc.); </a:t>
            </a:r>
          </a:p>
          <a:p>
            <a:pPr lvl="1"/>
            <a:r>
              <a:rPr lang="en-US" sz="2400" dirty="0" smtClean="0"/>
              <a:t>PI eligibility rules do not apply</a:t>
            </a:r>
          </a:p>
          <a:p>
            <a:pPr lvl="1"/>
            <a:r>
              <a:rPr lang="en-US" sz="2400" dirty="0" smtClean="0"/>
              <a:t>There can be no gift made for Technical Services/Facilities Use</a:t>
            </a:r>
          </a:p>
          <a:p>
            <a:pPr lvl="1"/>
            <a:r>
              <a:rPr lang="en-US" sz="2400" dirty="0" smtClean="0"/>
              <a:t>All agreements are negotiated/approved/signed by OSR (David Mayo)</a:t>
            </a:r>
          </a:p>
          <a:p>
            <a:pPr marL="1371600" lvl="3" indent="0">
              <a:buNone/>
            </a:pPr>
            <a:endParaRPr lang="en-US" dirty="0" smtClean="0"/>
          </a:p>
        </p:txBody>
      </p:sp>
    </p:spTree>
    <p:extLst>
      <p:ext uri="{BB962C8B-B14F-4D97-AF65-F5344CB8AC3E}">
        <p14:creationId xmlns:p14="http://schemas.microsoft.com/office/powerpoint/2010/main" val="602301645"/>
      </p:ext>
    </p:extLst>
  </p:cSld>
  <p:clrMapOvr>
    <a:masterClrMapping/>
  </p:clrMapOvr>
  <p:transition>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Facilities Use/Technical Services</a:t>
            </a:r>
            <a:endParaRPr lang="en-US" sz="3600" dirty="0"/>
          </a:p>
        </p:txBody>
      </p:sp>
      <p:sp>
        <p:nvSpPr>
          <p:cNvPr id="3" name="Content Placeholder 2"/>
          <p:cNvSpPr>
            <a:spLocks noGrp="1"/>
          </p:cNvSpPr>
          <p:nvPr>
            <p:ph idx="1"/>
          </p:nvPr>
        </p:nvSpPr>
        <p:spPr>
          <a:xfrm>
            <a:off x="289775" y="1327486"/>
            <a:ext cx="8229600" cy="5440362"/>
          </a:xfrm>
        </p:spPr>
        <p:txBody>
          <a:bodyPr/>
          <a:lstStyle/>
          <a:p>
            <a:pPr lvl="2"/>
            <a:r>
              <a:rPr lang="en-US" dirty="0" smtClean="0"/>
              <a:t>Based upon Info Form, OSR will send agreement to “customer” and negotiate terms.</a:t>
            </a:r>
          </a:p>
          <a:p>
            <a:pPr lvl="2"/>
            <a:r>
              <a:rPr lang="en-US" dirty="0"/>
              <a:t>OSR will assign a control number (FUSE-TSA-FY??-???) to each approved agreement.</a:t>
            </a:r>
          </a:p>
          <a:p>
            <a:pPr lvl="2"/>
            <a:r>
              <a:rPr lang="en-US" dirty="0" smtClean="0"/>
              <a:t>If federally funded (even via </a:t>
            </a:r>
            <a:r>
              <a:rPr lang="en-US" dirty="0" err="1" smtClean="0"/>
              <a:t>subaward</a:t>
            </a:r>
            <a:r>
              <a:rPr lang="en-US" dirty="0" smtClean="0"/>
              <a:t>), financial piece will be distributed to and managed by Post Award Accounting (Award Summary will be issued).</a:t>
            </a:r>
          </a:p>
          <a:p>
            <a:pPr lvl="2"/>
            <a:r>
              <a:rPr lang="en-US" dirty="0" smtClean="0"/>
              <a:t>If privately funded, financial piece will be distributed to and managed by G&amp;E Accounting; once agreement is distributed, work with your regular G&amp;E Accounting contact for PTA setup. </a:t>
            </a:r>
            <a:r>
              <a:rPr lang="en-US" i="1" dirty="0" smtClean="0"/>
              <a:t>Note that a control number is required for deposit of funds to a G&amp;E Accounting-managed agreement.</a:t>
            </a:r>
          </a:p>
          <a:p>
            <a:pPr lvl="3"/>
            <a:endParaRPr lang="en-US" dirty="0" smtClean="0"/>
          </a:p>
        </p:txBody>
      </p:sp>
    </p:spTree>
    <p:extLst>
      <p:ext uri="{BB962C8B-B14F-4D97-AF65-F5344CB8AC3E}">
        <p14:creationId xmlns:p14="http://schemas.microsoft.com/office/powerpoint/2010/main" val="1552999135"/>
      </p:ext>
    </p:extLst>
  </p:cSld>
  <p:clrMapOvr>
    <a:masterClrMapping/>
  </p:clrMapOvr>
  <p:transition>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about Overhead?</a:t>
            </a:r>
            <a:endParaRPr lang="en-US" dirty="0"/>
          </a:p>
        </p:txBody>
      </p:sp>
      <p:sp>
        <p:nvSpPr>
          <p:cNvPr id="3" name="Content Placeholder 2"/>
          <p:cNvSpPr>
            <a:spLocks noGrp="1"/>
          </p:cNvSpPr>
          <p:nvPr>
            <p:ph idx="1"/>
          </p:nvPr>
        </p:nvSpPr>
        <p:spPr>
          <a:xfrm>
            <a:off x="457200" y="2550017"/>
            <a:ext cx="8229600" cy="3576146"/>
          </a:xfrm>
        </p:spPr>
        <p:txBody>
          <a:bodyPr/>
          <a:lstStyle/>
          <a:p>
            <a:r>
              <a:rPr lang="en-US" sz="2400" dirty="0" smtClean="0"/>
              <a:t>On- or </a:t>
            </a:r>
            <a:r>
              <a:rPr lang="en-US" sz="2400" dirty="0"/>
              <a:t>off-campus overhead will apply in all of these cases, </a:t>
            </a:r>
            <a:r>
              <a:rPr lang="en-US" sz="2400" b="1" i="1" dirty="0"/>
              <a:t>except</a:t>
            </a:r>
            <a:r>
              <a:rPr lang="en-US" sz="2400" dirty="0"/>
              <a:t> where the facilities to be used are not research facilities (e.g., conference space, electronics shop, etc</a:t>
            </a:r>
            <a:r>
              <a:rPr lang="en-US" sz="2400" dirty="0" smtClean="0"/>
              <a:t>.).</a:t>
            </a:r>
          </a:p>
          <a:p>
            <a:r>
              <a:rPr lang="en-US" sz="2400" dirty="0" smtClean="0"/>
              <a:t>Other than the above, any exception to the application of overhead must be approved by the Provost.</a:t>
            </a:r>
            <a:endParaRPr lang="en-US" sz="2400" dirty="0"/>
          </a:p>
          <a:p>
            <a:endParaRPr lang="en-US" dirty="0"/>
          </a:p>
        </p:txBody>
      </p:sp>
    </p:spTree>
    <p:extLst>
      <p:ext uri="{BB962C8B-B14F-4D97-AF65-F5344CB8AC3E}">
        <p14:creationId xmlns:p14="http://schemas.microsoft.com/office/powerpoint/2010/main" val="1111729643"/>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bwMode="auto">
          <a:xfrm>
            <a:off x="457200" y="55245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fontScale="90000"/>
          </a:bodyPr>
          <a:lstStyle/>
          <a:p>
            <a:pPr eaLnBrk="1" hangingPunct="1"/>
            <a:r>
              <a:rPr lang="en-US" dirty="0" smtClean="0">
                <a:latin typeface="Arial" charset="0"/>
                <a:cs typeface="Arial" charset="0"/>
              </a:rPr>
              <a:t>Selected UG Topics for Comment</a:t>
            </a:r>
            <a:endParaRPr lang="en-US" dirty="0">
              <a:latin typeface="Arial" charset="0"/>
              <a:cs typeface="Arial" charset="0"/>
            </a:endParaRPr>
          </a:p>
        </p:txBody>
      </p:sp>
      <p:sp>
        <p:nvSpPr>
          <p:cNvPr id="15363" name="Content Placeholder 5"/>
          <p:cNvSpPr>
            <a:spLocks noGrp="1"/>
          </p:cNvSpPr>
          <p:nvPr>
            <p:ph idx="1"/>
          </p:nvPr>
        </p:nvSpPr>
        <p:spPr bwMode="auto">
          <a:xfrm>
            <a:off x="457200" y="1846262"/>
            <a:ext cx="8229600" cy="449014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eaLnBrk="1" hangingPunct="1"/>
            <a:r>
              <a:rPr lang="en-US" sz="2400" dirty="0" smtClean="0">
                <a:cs typeface="Arial" charset="0"/>
              </a:rPr>
              <a:t>Direct Charging of Administrative and Clerical Costs</a:t>
            </a:r>
          </a:p>
          <a:p>
            <a:pPr eaLnBrk="1" hangingPunct="1"/>
            <a:r>
              <a:rPr lang="en-US" sz="2400" dirty="0" smtClean="0">
                <a:cs typeface="Arial" charset="0"/>
              </a:rPr>
              <a:t>Charging Computing Devices to Sponsored Projects</a:t>
            </a:r>
          </a:p>
          <a:p>
            <a:pPr eaLnBrk="1" hangingPunct="1"/>
            <a:r>
              <a:rPr lang="en-US" sz="2400" dirty="0" smtClean="0">
                <a:cs typeface="Arial" charset="0"/>
              </a:rPr>
              <a:t>Cost Sharing</a:t>
            </a:r>
          </a:p>
          <a:p>
            <a:pPr eaLnBrk="1" hangingPunct="1"/>
            <a:r>
              <a:rPr lang="en-US" sz="2400" dirty="0" smtClean="0">
                <a:cs typeface="Arial" charset="0"/>
              </a:rPr>
              <a:t>Documenting Salary and Wage Charges to Federal Awards</a:t>
            </a:r>
          </a:p>
          <a:p>
            <a:pPr eaLnBrk="1" hangingPunct="1"/>
            <a:r>
              <a:rPr lang="en-US" sz="2400" dirty="0" smtClean="0">
                <a:cs typeface="Arial" charset="0"/>
              </a:rPr>
              <a:t>Participant Support Costs</a:t>
            </a:r>
          </a:p>
          <a:p>
            <a:pPr eaLnBrk="1" hangingPunct="1"/>
            <a:r>
              <a:rPr lang="en-US" sz="2400" dirty="0" smtClean="0">
                <a:cs typeface="Arial" charset="0"/>
              </a:rPr>
              <a:t>Visa Costs</a:t>
            </a:r>
          </a:p>
          <a:p>
            <a:pPr eaLnBrk="1" hangingPunct="1"/>
            <a:r>
              <a:rPr lang="en-US" sz="2400" dirty="0" err="1" smtClean="0">
                <a:cs typeface="Arial" charset="0"/>
              </a:rPr>
              <a:t>Subrecipient</a:t>
            </a:r>
            <a:r>
              <a:rPr lang="en-US" sz="2400" dirty="0" smtClean="0">
                <a:cs typeface="Arial" charset="0"/>
              </a:rPr>
              <a:t> Indirect Cost Rates</a:t>
            </a:r>
          </a:p>
          <a:p>
            <a:pPr eaLnBrk="1" hangingPunct="1"/>
            <a:r>
              <a:rPr lang="en-US" sz="2400" dirty="0" smtClean="0">
                <a:cs typeface="Arial" charset="0"/>
              </a:rPr>
              <a:t>Payment of </a:t>
            </a:r>
            <a:r>
              <a:rPr lang="en-US" sz="2400" dirty="0" err="1" smtClean="0">
                <a:cs typeface="Arial" charset="0"/>
              </a:rPr>
              <a:t>Subrecipient</a:t>
            </a:r>
            <a:r>
              <a:rPr lang="en-US" sz="2400" dirty="0" smtClean="0">
                <a:cs typeface="Arial" charset="0"/>
              </a:rPr>
              <a:t> Invoices</a:t>
            </a:r>
          </a:p>
          <a:p>
            <a:pPr eaLnBrk="1" hangingPunct="1"/>
            <a:r>
              <a:rPr lang="en-US" sz="2400" dirty="0" smtClean="0">
                <a:cs typeface="Arial" charset="0"/>
              </a:rPr>
              <a:t>Closeouts</a:t>
            </a:r>
          </a:p>
          <a:p>
            <a:pPr eaLnBrk="1" hangingPunct="1"/>
            <a:endParaRPr lang="en-US" dirty="0">
              <a:latin typeface="Arial" charset="0"/>
              <a:cs typeface="Arial" charset="0"/>
            </a:endParaRPr>
          </a:p>
        </p:txBody>
      </p:sp>
    </p:spTree>
    <p:extLst>
      <p:ext uri="{BB962C8B-B14F-4D97-AF65-F5344CB8AC3E}">
        <p14:creationId xmlns:p14="http://schemas.microsoft.com/office/powerpoint/2010/main" val="3487454012"/>
      </p:ext>
    </p:extLst>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about JPL?</a:t>
            </a:r>
            <a:endParaRPr lang="en-US" dirty="0"/>
          </a:p>
        </p:txBody>
      </p:sp>
      <p:sp>
        <p:nvSpPr>
          <p:cNvPr id="3" name="Content Placeholder 2"/>
          <p:cNvSpPr>
            <a:spLocks noGrp="1"/>
          </p:cNvSpPr>
          <p:nvPr>
            <p:ph idx="1"/>
          </p:nvPr>
        </p:nvSpPr>
        <p:spPr>
          <a:xfrm>
            <a:off x="457200" y="2434106"/>
            <a:ext cx="8229600" cy="3318569"/>
          </a:xfrm>
        </p:spPr>
        <p:txBody>
          <a:bodyPr>
            <a:normAutofit/>
          </a:bodyPr>
          <a:lstStyle/>
          <a:p>
            <a:r>
              <a:rPr lang="en-US" sz="2400" dirty="0" smtClean="0"/>
              <a:t>If JPL will fund a collaboration (e.g., sponsored project or instrument development), then it is funded as a Research IA (overhead applies)</a:t>
            </a:r>
          </a:p>
          <a:p>
            <a:r>
              <a:rPr lang="en-US" sz="2400" dirty="0" smtClean="0"/>
              <a:t>If JPL desires Technical Services/Facilities Use, then it is funded as a Service IA</a:t>
            </a:r>
            <a:r>
              <a:rPr lang="en-US" sz="2400" dirty="0"/>
              <a:t> </a:t>
            </a:r>
            <a:r>
              <a:rPr lang="en-US" sz="2400" dirty="0" smtClean="0"/>
              <a:t>(overhead applies)</a:t>
            </a:r>
          </a:p>
          <a:p>
            <a:pPr marL="0" indent="0">
              <a:buNone/>
            </a:pPr>
            <a:endParaRPr lang="en-US" dirty="0"/>
          </a:p>
        </p:txBody>
      </p:sp>
    </p:spTree>
    <p:extLst>
      <p:ext uri="{BB962C8B-B14F-4D97-AF65-F5344CB8AC3E}">
        <p14:creationId xmlns:p14="http://schemas.microsoft.com/office/powerpoint/2010/main" val="158717815"/>
      </p:ext>
    </p:extLst>
  </p:cSld>
  <p:clrMapOvr>
    <a:masterClrMapping/>
  </p:clrMapOvr>
  <p:transition>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about JPL?</a:t>
            </a:r>
            <a:endParaRPr lang="en-US" dirty="0"/>
          </a:p>
        </p:txBody>
      </p:sp>
      <p:sp>
        <p:nvSpPr>
          <p:cNvPr id="3" name="Content Placeholder 2"/>
          <p:cNvSpPr>
            <a:spLocks noGrp="1"/>
          </p:cNvSpPr>
          <p:nvPr>
            <p:ph idx="1"/>
          </p:nvPr>
        </p:nvSpPr>
        <p:spPr>
          <a:xfrm>
            <a:off x="457200" y="1600200"/>
            <a:ext cx="8229600" cy="4852115"/>
          </a:xfrm>
        </p:spPr>
        <p:txBody>
          <a:bodyPr>
            <a:normAutofit fontScale="85000" lnSpcReduction="20000"/>
          </a:bodyPr>
          <a:lstStyle/>
          <a:p>
            <a:r>
              <a:rPr lang="en-US" sz="2800" u="sng" dirty="0" smtClean="0"/>
              <a:t>Research IAs</a:t>
            </a:r>
            <a:r>
              <a:rPr lang="en-US" sz="2800" dirty="0" smtClean="0"/>
              <a:t> are handled via IAMS, and they require the same forms/ approvals as for any other sponsored project (e.g., DAF, eligibility)</a:t>
            </a:r>
          </a:p>
          <a:p>
            <a:r>
              <a:rPr lang="en-US" sz="2800" u="sng" dirty="0"/>
              <a:t>Service IAs</a:t>
            </a:r>
            <a:r>
              <a:rPr lang="en-US" sz="2800" dirty="0"/>
              <a:t> are handled differently</a:t>
            </a:r>
          </a:p>
          <a:p>
            <a:pPr lvl="1"/>
            <a:r>
              <a:rPr lang="en-US" dirty="0"/>
              <a:t>They </a:t>
            </a:r>
            <a:r>
              <a:rPr lang="en-US" dirty="0" smtClean="0"/>
              <a:t>require </a:t>
            </a:r>
            <a:r>
              <a:rPr lang="en-US" dirty="0"/>
              <a:t>a JPL Interdivisional Authorization Request Form to be </a:t>
            </a:r>
            <a:r>
              <a:rPr lang="en-US" dirty="0" smtClean="0"/>
              <a:t>completed </a:t>
            </a:r>
            <a:r>
              <a:rPr lang="en-US" dirty="0"/>
              <a:t>(this is in lieu of a DAF)</a:t>
            </a:r>
          </a:p>
          <a:p>
            <a:pPr lvl="1"/>
            <a:r>
              <a:rPr lang="en-US" dirty="0"/>
              <a:t>They are </a:t>
            </a:r>
            <a:r>
              <a:rPr lang="en-US" dirty="0" smtClean="0"/>
              <a:t>handled </a:t>
            </a:r>
            <a:r>
              <a:rPr lang="en-US" dirty="0"/>
              <a:t>directly by Post Award </a:t>
            </a:r>
            <a:r>
              <a:rPr lang="en-US" dirty="0" smtClean="0"/>
              <a:t>Administration </a:t>
            </a:r>
            <a:r>
              <a:rPr lang="en-US" dirty="0"/>
              <a:t>(send all request forms to Stella Venegas (estella.venegas@caltech.edu))</a:t>
            </a:r>
          </a:p>
          <a:p>
            <a:pPr lvl="2"/>
            <a:r>
              <a:rPr lang="en-US" sz="2800" dirty="0"/>
              <a:t>PAA must verify Caltech salary and benefits rates (JPL will not pay unverified rates)</a:t>
            </a:r>
          </a:p>
          <a:p>
            <a:pPr lvl="2"/>
            <a:r>
              <a:rPr lang="en-US" sz="2800" dirty="0"/>
              <a:t>PAA will forward Request Form to JPL who will issue a Service IA </a:t>
            </a:r>
            <a:r>
              <a:rPr lang="en-US" sz="2800" dirty="0" smtClean="0"/>
              <a:t>Caltech’s </a:t>
            </a:r>
            <a:r>
              <a:rPr lang="en-US" sz="2800" dirty="0"/>
              <a:t>PI eligibility requirements do not </a:t>
            </a:r>
            <a:r>
              <a:rPr lang="en-US" sz="2800" dirty="0" smtClean="0"/>
              <a:t>apply</a:t>
            </a:r>
            <a:endParaRPr lang="en-US" sz="2800" dirty="0"/>
          </a:p>
          <a:p>
            <a:endParaRPr lang="en-US" dirty="0"/>
          </a:p>
        </p:txBody>
      </p:sp>
    </p:spTree>
    <p:extLst>
      <p:ext uri="{BB962C8B-B14F-4D97-AF65-F5344CB8AC3E}">
        <p14:creationId xmlns:p14="http://schemas.microsoft.com/office/powerpoint/2010/main" val="1645314138"/>
      </p:ext>
    </p:extLst>
  </p:cSld>
  <p:clrMapOvr>
    <a:masterClrMapping/>
  </p:clrMapOvr>
  <p:transition>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Questions??</a:t>
            </a:r>
            <a:endParaRPr lang="en-US"/>
          </a:p>
        </p:txBody>
      </p:sp>
    </p:spTree>
    <p:extLst>
      <p:ext uri="{BB962C8B-B14F-4D97-AF65-F5344CB8AC3E}">
        <p14:creationId xmlns:p14="http://schemas.microsoft.com/office/powerpoint/2010/main" val="3022136960"/>
      </p:ext>
    </p:extLst>
  </p:cSld>
  <p:clrMapOvr>
    <a:masterClrMapping/>
  </p:clrMapOvr>
  <p:transition>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bwMode="auto">
          <a:xfrm>
            <a:off x="457200" y="55245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eaLnBrk="1" hangingPunct="1"/>
            <a:r>
              <a:rPr lang="en-US" dirty="0" smtClean="0">
                <a:latin typeface="Arial" charset="0"/>
                <a:cs typeface="Arial" charset="0"/>
              </a:rPr>
              <a:t>Thank you for coming!</a:t>
            </a:r>
            <a:endParaRPr lang="en-US" dirty="0">
              <a:latin typeface="Arial" charset="0"/>
              <a:cs typeface="Arial" charset="0"/>
            </a:endParaRPr>
          </a:p>
        </p:txBody>
      </p:sp>
      <p:sp>
        <p:nvSpPr>
          <p:cNvPr id="15363" name="Content Placeholder 5"/>
          <p:cNvSpPr>
            <a:spLocks noGrp="1"/>
          </p:cNvSpPr>
          <p:nvPr>
            <p:ph idx="1"/>
          </p:nvPr>
        </p:nvSpPr>
        <p:spPr bwMode="auto">
          <a:xfrm>
            <a:off x="457200" y="2794715"/>
            <a:ext cx="8229600" cy="305204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marL="0" indent="0" algn="ctr" eaLnBrk="1" hangingPunct="1">
              <a:buNone/>
            </a:pPr>
            <a:r>
              <a:rPr lang="en-US" sz="2800" dirty="0" smtClean="0">
                <a:latin typeface="Arial" charset="0"/>
                <a:cs typeface="Arial" charset="0"/>
              </a:rPr>
              <a:t>Today’s slides will be available at our website:</a:t>
            </a:r>
            <a:endParaRPr lang="en-US" sz="2800" dirty="0">
              <a:latin typeface="Arial" charset="0"/>
              <a:cs typeface="Arial" charset="0"/>
            </a:endParaRPr>
          </a:p>
          <a:p>
            <a:pPr marL="0" indent="0" algn="ctr" eaLnBrk="1" hangingPunct="1">
              <a:buNone/>
            </a:pPr>
            <a:endParaRPr lang="en-US" sz="2800" dirty="0" smtClean="0">
              <a:latin typeface="Arial" charset="0"/>
              <a:cs typeface="Arial" charset="0"/>
            </a:endParaRPr>
          </a:p>
          <a:p>
            <a:pPr marL="0" indent="0" algn="ctr">
              <a:buNone/>
            </a:pPr>
            <a:r>
              <a:rPr lang="en-US" sz="2800" dirty="0">
                <a:latin typeface="Arial" charset="0"/>
                <a:cs typeface="Arial" charset="0"/>
                <a:hlinkClick r:id="rId2"/>
              </a:rPr>
              <a:t>http://</a:t>
            </a:r>
            <a:r>
              <a:rPr lang="en-US" sz="2800" dirty="0" smtClean="0">
                <a:latin typeface="Arial" charset="0"/>
                <a:cs typeface="Arial" charset="0"/>
                <a:hlinkClick r:id="rId2"/>
              </a:rPr>
              <a:t>researchadministration.caltech.edu/training</a:t>
            </a:r>
            <a:endParaRPr lang="en-US" sz="2800" dirty="0" smtClean="0">
              <a:latin typeface="Arial" charset="0"/>
              <a:cs typeface="Arial" charset="0"/>
            </a:endParaRPr>
          </a:p>
          <a:p>
            <a:pPr marL="0" indent="0" algn="ctr">
              <a:buNone/>
            </a:pPr>
            <a:endParaRPr lang="en-US" sz="2800" dirty="0">
              <a:latin typeface="Arial" charset="0"/>
              <a:cs typeface="Arial" charset="0"/>
            </a:endParaRPr>
          </a:p>
        </p:txBody>
      </p:sp>
    </p:spTree>
    <p:extLst>
      <p:ext uri="{BB962C8B-B14F-4D97-AF65-F5344CB8AC3E}">
        <p14:creationId xmlns:p14="http://schemas.microsoft.com/office/powerpoint/2010/main" val="47385215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bwMode="auto">
          <a:xfrm>
            <a:off x="457200" y="55245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fontScale="90000"/>
          </a:bodyPr>
          <a:lstStyle/>
          <a:p>
            <a:pPr eaLnBrk="1" hangingPunct="1"/>
            <a:r>
              <a:rPr lang="en-US" dirty="0" smtClean="0">
                <a:latin typeface="Arial" charset="0"/>
                <a:cs typeface="Arial" charset="0"/>
              </a:rPr>
              <a:t>Direct Charging of Administrative and Clerical Costs</a:t>
            </a:r>
            <a:endParaRPr lang="en-US" dirty="0">
              <a:latin typeface="Arial" charset="0"/>
              <a:cs typeface="Arial" charset="0"/>
            </a:endParaRPr>
          </a:p>
        </p:txBody>
      </p:sp>
      <p:sp>
        <p:nvSpPr>
          <p:cNvPr id="15363" name="Content Placeholder 5"/>
          <p:cNvSpPr>
            <a:spLocks noGrp="1"/>
          </p:cNvSpPr>
          <p:nvPr>
            <p:ph idx="1"/>
          </p:nvPr>
        </p:nvSpPr>
        <p:spPr bwMode="auto">
          <a:xfrm>
            <a:off x="457200" y="2446986"/>
            <a:ext cx="8229600" cy="339977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marL="0" indent="0">
              <a:buNone/>
            </a:pPr>
            <a:r>
              <a:rPr lang="en-US" sz="2400" dirty="0"/>
              <a:t>Old Rule (OMB Circular A-21):  </a:t>
            </a:r>
            <a:endParaRPr lang="en-US" sz="2400" dirty="0" smtClean="0"/>
          </a:p>
          <a:p>
            <a:pPr marL="0" indent="0">
              <a:buNone/>
            </a:pPr>
            <a:r>
              <a:rPr lang="en-US" sz="2400" dirty="0" smtClean="0"/>
              <a:t/>
            </a:r>
            <a:br>
              <a:rPr lang="en-US" sz="2400" dirty="0" smtClean="0"/>
            </a:br>
            <a:r>
              <a:rPr lang="en-US" sz="2400" dirty="0" smtClean="0"/>
              <a:t>	Normally </a:t>
            </a:r>
            <a:r>
              <a:rPr lang="en-US" sz="2400" dirty="0"/>
              <a:t>treated as indirect </a:t>
            </a:r>
            <a:r>
              <a:rPr lang="en-US" sz="2400" dirty="0" smtClean="0"/>
              <a:t>costs</a:t>
            </a:r>
            <a:endParaRPr lang="en-US" sz="2400" dirty="0"/>
          </a:p>
          <a:p>
            <a:pPr marL="0" indent="0">
              <a:buNone/>
            </a:pPr>
            <a:r>
              <a:rPr lang="en-US" sz="2400" dirty="0" smtClean="0"/>
              <a:t>	</a:t>
            </a:r>
          </a:p>
          <a:p>
            <a:pPr marL="0" indent="0">
              <a:buNone/>
            </a:pPr>
            <a:r>
              <a:rPr lang="en-US" sz="2400" dirty="0"/>
              <a:t>	</a:t>
            </a:r>
            <a:r>
              <a:rPr lang="en-US" sz="2400" dirty="0" smtClean="0"/>
              <a:t>Exceptions </a:t>
            </a:r>
            <a:r>
              <a:rPr lang="en-US" sz="2400" dirty="0"/>
              <a:t>for “Major Projects</a:t>
            </a:r>
            <a:r>
              <a:rPr lang="en-US" sz="2400" dirty="0" smtClean="0"/>
              <a:t>”</a:t>
            </a:r>
          </a:p>
          <a:p>
            <a:pPr marL="0" indent="0">
              <a:buNone/>
            </a:pPr>
            <a:r>
              <a:rPr lang="en-US" sz="2400" dirty="0"/>
              <a:t>	</a:t>
            </a:r>
            <a:endParaRPr lang="en-US" sz="2400" dirty="0" smtClean="0"/>
          </a:p>
          <a:p>
            <a:pPr marL="0" indent="0">
              <a:buNone/>
            </a:pPr>
            <a:r>
              <a:rPr lang="en-US" sz="2400" dirty="0"/>
              <a:t>	</a:t>
            </a:r>
            <a:r>
              <a:rPr lang="en-US" sz="2400" dirty="0" smtClean="0"/>
              <a:t>Lots of debate about what constitutes a “major project”</a:t>
            </a:r>
            <a:endParaRPr lang="en-US" sz="2400" dirty="0"/>
          </a:p>
          <a:p>
            <a:pPr marL="0" indent="0">
              <a:buNone/>
            </a:pPr>
            <a:endParaRPr lang="en-US" sz="1400" dirty="0" smtClean="0"/>
          </a:p>
        </p:txBody>
      </p:sp>
    </p:spTree>
    <p:extLst>
      <p:ext uri="{BB962C8B-B14F-4D97-AF65-F5344CB8AC3E}">
        <p14:creationId xmlns:p14="http://schemas.microsoft.com/office/powerpoint/2010/main" val="3487454012"/>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bwMode="auto">
          <a:xfrm>
            <a:off x="457200" y="55245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fontScale="90000"/>
          </a:bodyPr>
          <a:lstStyle/>
          <a:p>
            <a:r>
              <a:rPr lang="en-US" dirty="0">
                <a:latin typeface="Arial" charset="0"/>
                <a:cs typeface="Arial" charset="0"/>
              </a:rPr>
              <a:t>Direct Charging of Administrative and Clerical </a:t>
            </a:r>
            <a:r>
              <a:rPr lang="en-US" dirty="0" smtClean="0">
                <a:latin typeface="Arial" charset="0"/>
                <a:cs typeface="Arial" charset="0"/>
              </a:rPr>
              <a:t>Costs</a:t>
            </a:r>
            <a:endParaRPr lang="en-US" dirty="0">
              <a:latin typeface="Arial" charset="0"/>
              <a:cs typeface="Arial" charset="0"/>
            </a:endParaRPr>
          </a:p>
        </p:txBody>
      </p:sp>
      <p:sp>
        <p:nvSpPr>
          <p:cNvPr id="15363" name="Content Placeholder 5"/>
          <p:cNvSpPr>
            <a:spLocks noGrp="1"/>
          </p:cNvSpPr>
          <p:nvPr>
            <p:ph idx="1"/>
          </p:nvPr>
        </p:nvSpPr>
        <p:spPr bwMode="auto">
          <a:xfrm>
            <a:off x="457200" y="2343954"/>
            <a:ext cx="8229600" cy="41083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marL="0" indent="0">
              <a:buNone/>
            </a:pPr>
            <a:r>
              <a:rPr lang="en-US" sz="2400" dirty="0"/>
              <a:t>New Rule (UG):  </a:t>
            </a:r>
            <a:endParaRPr lang="en-US" sz="2400" dirty="0" smtClean="0"/>
          </a:p>
          <a:p>
            <a:pPr marL="0" indent="0">
              <a:buNone/>
            </a:pPr>
            <a:r>
              <a:rPr lang="en-US" sz="2400" dirty="0"/>
              <a:t/>
            </a:r>
            <a:br>
              <a:rPr lang="en-US" sz="2400" dirty="0"/>
            </a:br>
            <a:r>
              <a:rPr lang="en-US" sz="2400" dirty="0"/>
              <a:t>	Normally treated as indirect costs</a:t>
            </a:r>
            <a:r>
              <a:rPr lang="en-US" sz="2400" dirty="0" smtClean="0"/>
              <a:t>.</a:t>
            </a:r>
          </a:p>
          <a:p>
            <a:pPr marL="0" indent="0">
              <a:buNone/>
            </a:pPr>
            <a:endParaRPr lang="en-US" sz="2400" dirty="0"/>
          </a:p>
          <a:p>
            <a:pPr marL="0" indent="0">
              <a:buNone/>
            </a:pPr>
            <a:r>
              <a:rPr lang="en-US" sz="2400" dirty="0"/>
              <a:t>	BUT, administrative and clerical costs </a:t>
            </a:r>
            <a:r>
              <a:rPr lang="en-US" sz="2400" b="1" dirty="0"/>
              <a:t>can be charged </a:t>
            </a:r>
            <a:r>
              <a:rPr lang="en-US" sz="2400" b="1" dirty="0" smtClean="0"/>
              <a:t>	as </a:t>
            </a:r>
            <a:r>
              <a:rPr lang="en-US" sz="2400" b="1" dirty="0"/>
              <a:t>a direct </a:t>
            </a:r>
            <a:r>
              <a:rPr lang="en-US" sz="2400" b="1" dirty="0" smtClean="0"/>
              <a:t>cost </a:t>
            </a:r>
            <a:r>
              <a:rPr lang="en-US" sz="2400" dirty="0"/>
              <a:t>on a grant </a:t>
            </a:r>
          </a:p>
          <a:p>
            <a:pPr marL="0" indent="0">
              <a:buNone/>
            </a:pPr>
            <a:r>
              <a:rPr lang="en-US" sz="2400" dirty="0"/>
              <a:t>	</a:t>
            </a:r>
            <a:endParaRPr lang="en-US" sz="2400" dirty="0" smtClean="0"/>
          </a:p>
          <a:p>
            <a:pPr marL="0" indent="0">
              <a:buNone/>
            </a:pPr>
            <a:r>
              <a:rPr lang="en-US" sz="2400" dirty="0"/>
              <a:t>	</a:t>
            </a:r>
            <a:r>
              <a:rPr lang="en-US" sz="2400" dirty="0" smtClean="0"/>
              <a:t>IF </a:t>
            </a:r>
            <a:r>
              <a:rPr lang="en-US" sz="2400" dirty="0"/>
              <a:t>the administrative and clerical staff are </a:t>
            </a:r>
            <a:r>
              <a:rPr lang="en-US" sz="2400" b="1" u="sng" dirty="0"/>
              <a:t>integral </a:t>
            </a:r>
            <a:r>
              <a:rPr lang="en-US" sz="2400" dirty="0"/>
              <a:t>to </a:t>
            </a:r>
            <a:r>
              <a:rPr lang="en-US" sz="2400" dirty="0" smtClean="0"/>
              <a:t>	the project</a:t>
            </a:r>
            <a:r>
              <a:rPr lang="en-US" sz="2400" dirty="0"/>
              <a:t>;</a:t>
            </a:r>
          </a:p>
          <a:p>
            <a:pPr marL="0" indent="0">
              <a:buNone/>
            </a:pPr>
            <a:r>
              <a:rPr lang="en-US" sz="2400" dirty="0"/>
              <a:t>	</a:t>
            </a:r>
            <a:endParaRPr lang="en-US" sz="2000" dirty="0">
              <a:latin typeface="Arial" charset="0"/>
              <a:cs typeface="Arial" charset="0"/>
            </a:endParaRPr>
          </a:p>
        </p:txBody>
      </p:sp>
    </p:spTree>
    <p:extLst>
      <p:ext uri="{BB962C8B-B14F-4D97-AF65-F5344CB8AC3E}">
        <p14:creationId xmlns:p14="http://schemas.microsoft.com/office/powerpoint/2010/main" val="1351006764"/>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bwMode="auto">
          <a:xfrm>
            <a:off x="457200" y="55245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fontScale="90000"/>
          </a:bodyPr>
          <a:lstStyle/>
          <a:p>
            <a:r>
              <a:rPr lang="en-US" dirty="0">
                <a:latin typeface="Arial" charset="0"/>
                <a:cs typeface="Arial" charset="0"/>
              </a:rPr>
              <a:t>Direct Charging of Administrative and Clerical </a:t>
            </a:r>
            <a:r>
              <a:rPr lang="en-US" dirty="0" smtClean="0">
                <a:latin typeface="Arial" charset="0"/>
                <a:cs typeface="Arial" charset="0"/>
              </a:rPr>
              <a:t>Costs</a:t>
            </a:r>
            <a:endParaRPr lang="en-US" dirty="0">
              <a:latin typeface="Arial" charset="0"/>
              <a:cs typeface="Arial" charset="0"/>
            </a:endParaRPr>
          </a:p>
        </p:txBody>
      </p:sp>
      <p:sp>
        <p:nvSpPr>
          <p:cNvPr id="15363" name="Content Placeholder 5"/>
          <p:cNvSpPr>
            <a:spLocks noGrp="1"/>
          </p:cNvSpPr>
          <p:nvPr>
            <p:ph idx="1"/>
          </p:nvPr>
        </p:nvSpPr>
        <p:spPr bwMode="auto">
          <a:xfrm>
            <a:off x="457200" y="2112135"/>
            <a:ext cx="8229600" cy="440457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marL="0" indent="0">
              <a:buNone/>
            </a:pPr>
            <a:r>
              <a:rPr lang="en-US" sz="2400" dirty="0"/>
              <a:t>New Rule (UG</a:t>
            </a:r>
            <a:r>
              <a:rPr lang="en-US" sz="2400" dirty="0" smtClean="0"/>
              <a:t>) (cont.):  	</a:t>
            </a:r>
          </a:p>
          <a:p>
            <a:pPr marL="0" indent="0">
              <a:buNone/>
            </a:pPr>
            <a:endParaRPr lang="en-US" sz="2400" dirty="0"/>
          </a:p>
          <a:p>
            <a:pPr marL="0" indent="0">
              <a:buNone/>
            </a:pPr>
            <a:r>
              <a:rPr lang="en-US" sz="2400" dirty="0" smtClean="0">
                <a:latin typeface="Book Antiqua" panose="02040602050305030304" pitchFamily="18" charset="0"/>
                <a:cs typeface="Arial" charset="0"/>
              </a:rPr>
              <a:t>	IF </a:t>
            </a:r>
            <a:r>
              <a:rPr lang="en-US" sz="2400" dirty="0">
                <a:latin typeface="Book Antiqua" panose="02040602050305030304" pitchFamily="18" charset="0"/>
                <a:cs typeface="Arial" charset="0"/>
              </a:rPr>
              <a:t>the individual(s) involved can be specifically </a:t>
            </a:r>
            <a:r>
              <a:rPr lang="en-US" sz="2400" dirty="0" smtClean="0">
                <a:latin typeface="Book Antiqua" panose="02040602050305030304" pitchFamily="18" charset="0"/>
                <a:cs typeface="Arial" charset="0"/>
              </a:rPr>
              <a:t>	identified </a:t>
            </a:r>
            <a:r>
              <a:rPr lang="en-US" sz="2400" dirty="0">
                <a:latin typeface="Book Antiqua" panose="02040602050305030304" pitchFamily="18" charset="0"/>
                <a:cs typeface="Arial" charset="0"/>
              </a:rPr>
              <a:t>with the project</a:t>
            </a:r>
            <a:r>
              <a:rPr lang="en-US" sz="2400" dirty="0" smtClean="0">
                <a:latin typeface="Book Antiqua" panose="02040602050305030304" pitchFamily="18" charset="0"/>
                <a:cs typeface="Arial" charset="0"/>
              </a:rPr>
              <a:t>;</a:t>
            </a:r>
            <a:endParaRPr lang="en-US" sz="2400" dirty="0"/>
          </a:p>
          <a:p>
            <a:pPr marL="0" indent="0">
              <a:buNone/>
            </a:pPr>
            <a:endParaRPr lang="en-US" sz="2400" dirty="0" smtClean="0"/>
          </a:p>
          <a:p>
            <a:pPr marL="0" indent="0">
              <a:buNone/>
            </a:pPr>
            <a:r>
              <a:rPr lang="en-US" sz="2400" dirty="0" smtClean="0"/>
              <a:t>	IF </a:t>
            </a:r>
            <a:r>
              <a:rPr lang="en-US" sz="2400" dirty="0"/>
              <a:t>the </a:t>
            </a:r>
            <a:r>
              <a:rPr lang="en-US" sz="2400" dirty="0" smtClean="0"/>
              <a:t>administrative </a:t>
            </a:r>
            <a:r>
              <a:rPr lang="en-US" sz="2400" dirty="0"/>
              <a:t>and clerical costs are identified in </a:t>
            </a:r>
            <a:r>
              <a:rPr lang="en-US" sz="2400" dirty="0" smtClean="0"/>
              <a:t>	the </a:t>
            </a:r>
            <a:r>
              <a:rPr lang="en-US" sz="2400" dirty="0"/>
              <a:t>budget </a:t>
            </a:r>
            <a:r>
              <a:rPr lang="en-US" sz="2400" dirty="0" smtClean="0"/>
              <a:t>and </a:t>
            </a:r>
            <a:r>
              <a:rPr lang="en-US" sz="2400" dirty="0"/>
              <a:t>described in the budget justification </a:t>
            </a:r>
            <a:r>
              <a:rPr lang="en-US" sz="2400" dirty="0" smtClean="0"/>
              <a:t>	section </a:t>
            </a:r>
            <a:r>
              <a:rPr lang="en-US" sz="2400" dirty="0"/>
              <a:t>of the proposal; </a:t>
            </a:r>
            <a:r>
              <a:rPr lang="en-US" sz="2400" dirty="0" smtClean="0"/>
              <a:t>and</a:t>
            </a:r>
          </a:p>
          <a:p>
            <a:pPr marL="0" indent="0" eaLnBrk="1" hangingPunct="1">
              <a:buNone/>
            </a:pPr>
            <a:endParaRPr lang="en-US" sz="2800" dirty="0">
              <a:latin typeface="Arial" charset="0"/>
              <a:cs typeface="Arial" charset="0"/>
            </a:endParaRPr>
          </a:p>
        </p:txBody>
      </p:sp>
    </p:spTree>
    <p:extLst>
      <p:ext uri="{BB962C8B-B14F-4D97-AF65-F5344CB8AC3E}">
        <p14:creationId xmlns:p14="http://schemas.microsoft.com/office/powerpoint/2010/main" val="3284752561"/>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bwMode="auto">
          <a:xfrm>
            <a:off x="457200" y="55245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fontScale="90000"/>
          </a:bodyPr>
          <a:lstStyle/>
          <a:p>
            <a:r>
              <a:rPr lang="en-US" dirty="0">
                <a:latin typeface="Arial" charset="0"/>
                <a:cs typeface="Arial" charset="0"/>
              </a:rPr>
              <a:t>Direct Charging of Administrative and Clerical </a:t>
            </a:r>
            <a:r>
              <a:rPr lang="en-US" dirty="0" smtClean="0">
                <a:latin typeface="Arial" charset="0"/>
                <a:cs typeface="Arial" charset="0"/>
              </a:rPr>
              <a:t>Costs</a:t>
            </a:r>
            <a:endParaRPr lang="en-US" dirty="0">
              <a:latin typeface="Arial" charset="0"/>
              <a:cs typeface="Arial" charset="0"/>
            </a:endParaRPr>
          </a:p>
        </p:txBody>
      </p:sp>
      <p:sp>
        <p:nvSpPr>
          <p:cNvPr id="15363" name="Content Placeholder 5"/>
          <p:cNvSpPr>
            <a:spLocks noGrp="1"/>
          </p:cNvSpPr>
          <p:nvPr>
            <p:ph idx="1"/>
          </p:nvPr>
        </p:nvSpPr>
        <p:spPr bwMode="auto">
          <a:xfrm>
            <a:off x="457200" y="2112135"/>
            <a:ext cx="8229600" cy="440457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marL="0" indent="0">
              <a:buNone/>
            </a:pPr>
            <a:r>
              <a:rPr lang="en-US" sz="2400" dirty="0"/>
              <a:t>New Rule (UG</a:t>
            </a:r>
            <a:r>
              <a:rPr lang="en-US" sz="2400" dirty="0" smtClean="0"/>
              <a:t>) (cont.):  </a:t>
            </a:r>
          </a:p>
          <a:p>
            <a:pPr marL="0" indent="0">
              <a:buNone/>
            </a:pPr>
            <a:endParaRPr lang="en-US" sz="2400" dirty="0"/>
          </a:p>
          <a:p>
            <a:pPr marL="0" indent="0">
              <a:buNone/>
            </a:pPr>
            <a:r>
              <a:rPr lang="en-US" sz="2400" dirty="0" smtClean="0"/>
              <a:t>	IF </a:t>
            </a:r>
            <a:r>
              <a:rPr lang="en-US" sz="2400" dirty="0"/>
              <a:t>the administrative and clerical costs were not </a:t>
            </a:r>
            <a:r>
              <a:rPr lang="en-US" sz="2400" dirty="0" smtClean="0"/>
              <a:t>	included </a:t>
            </a:r>
            <a:r>
              <a:rPr lang="en-US" sz="2400" dirty="0"/>
              <a:t>in the proposal budget, the PI obtains prior </a:t>
            </a:r>
            <a:r>
              <a:rPr lang="en-US" sz="2400" dirty="0" smtClean="0"/>
              <a:t>	written </a:t>
            </a:r>
            <a:r>
              <a:rPr lang="en-US" sz="2400" dirty="0"/>
              <a:t>approval from the sponsor. </a:t>
            </a:r>
          </a:p>
          <a:p>
            <a:pPr marL="0" indent="0">
              <a:buNone/>
            </a:pPr>
            <a:r>
              <a:rPr lang="en-US" sz="2400" dirty="0"/>
              <a:t>	</a:t>
            </a:r>
            <a:endParaRPr lang="en-US" sz="2400" dirty="0" smtClean="0"/>
          </a:p>
          <a:p>
            <a:pPr marL="0" indent="0">
              <a:buNone/>
            </a:pPr>
            <a:r>
              <a:rPr lang="en-US" sz="2400" dirty="0" smtClean="0"/>
              <a:t>	Note</a:t>
            </a:r>
            <a:r>
              <a:rPr lang="en-US" sz="2400" dirty="0"/>
              <a:t>:  The PI should justify these costs on the basis of </a:t>
            </a:r>
            <a:r>
              <a:rPr lang="en-US" sz="2400" dirty="0" smtClean="0"/>
              <a:t>	the </a:t>
            </a:r>
            <a:r>
              <a:rPr lang="en-US" sz="2400" dirty="0"/>
              <a:t>administrative and clerical costs being integral to </a:t>
            </a:r>
            <a:r>
              <a:rPr lang="en-US" sz="2400" dirty="0" smtClean="0"/>
              <a:t>	the project</a:t>
            </a:r>
            <a:r>
              <a:rPr lang="en-US" sz="2400" dirty="0"/>
              <a:t>.</a:t>
            </a:r>
          </a:p>
          <a:p>
            <a:pPr marL="0" indent="0" eaLnBrk="1" hangingPunct="1">
              <a:buNone/>
            </a:pPr>
            <a:endParaRPr lang="en-US" sz="2800" dirty="0">
              <a:latin typeface="Arial" charset="0"/>
              <a:cs typeface="Arial" charset="0"/>
            </a:endParaRPr>
          </a:p>
        </p:txBody>
      </p:sp>
    </p:spTree>
    <p:extLst>
      <p:ext uri="{BB962C8B-B14F-4D97-AF65-F5344CB8AC3E}">
        <p14:creationId xmlns:p14="http://schemas.microsoft.com/office/powerpoint/2010/main" val="4267131402"/>
      </p:ext>
    </p:extLst>
  </p:cSld>
  <p:clrMapOvr>
    <a:masterClrMapping/>
  </p:clrMapOvr>
  <p:transition>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ARTICULATE_PROJECT_OPEN" val="0"/>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Research Administration Forum&amp;#x0D;&amp;#x0A;November 18, 2014&amp;quot;&quot;/&gt;&lt;property id=&quot;20307&quot; value=&quot;257&quot;/&gt;&lt;/object&gt;&lt;object type=&quot;3&quot; unique_id=&quot;10005&quot;&gt;&lt;property id=&quot;20148&quot; value=&quot;5&quot;/&gt;&lt;property id=&quot;20300&quot; value=&quot;Slide 2 - &amp;quot;Agenda&amp;quot;&quot;/&gt;&lt;property id=&quot;20307&quot; value=&quot;258&quot;/&gt;&lt;/object&gt;&lt;object type=&quot;3&quot; unique_id=&quot;10006&quot;&gt;&lt;property id=&quot;20148&quot; value=&quot;5&quot;/&gt;&lt;property id=&quot;20300&quot; value=&quot;Slide 4 - &amp;quot;Uniform Guidance Update&amp;quot;&quot;/&gt;&lt;property id=&quot;20307&quot; value=&quot;259&quot;/&gt;&lt;/object&gt;&lt;object type=&quot;3&quot; unique_id=&quot;10057&quot;&gt;&lt;property id=&quot;20148&quot; value=&quot;5&quot;/&gt;&lt;property id=&quot;20300&quot; value=&quot;Slide 5 - &amp;quot;Selected UG Topics for Comment&amp;quot;&quot;/&gt;&lt;property id=&quot;20307&quot; value=&quot;260&quot;/&gt;&lt;/object&gt;&lt;object type=&quot;3&quot; unique_id=&quot;10058&quot;&gt;&lt;property id=&quot;20148&quot; value=&quot;5&quot;/&gt;&lt;property id=&quot;20300&quot; value=&quot;Slide 6 - &amp;quot;Direct Charging of Administrative and Clerical Costs&amp;quot;&quot;/&gt;&lt;property id=&quot;20307&quot; value=&quot;261&quot;/&gt;&lt;/object&gt;&lt;object type=&quot;3&quot; unique_id=&quot;10059&quot;&gt;&lt;property id=&quot;20148&quot; value=&quot;5&quot;/&gt;&lt;property id=&quot;20300&quot; value=&quot;Slide 7 - &amp;quot;Direct Charging of Administrative and Clerical Costs&amp;quot;&quot;/&gt;&lt;property id=&quot;20307&quot; value=&quot;262&quot;/&gt;&lt;/object&gt;&lt;object type=&quot;3&quot; unique_id=&quot;10060&quot;&gt;&lt;property id=&quot;20148&quot; value=&quot;5&quot;/&gt;&lt;property id=&quot;20300&quot; value=&quot;Slide 8 - &amp;quot;Direct Charging of Administrative and Clerical Costs&amp;quot;&quot;/&gt;&lt;property id=&quot;20307&quot; value=&quot;263&quot;/&gt;&lt;/object&gt;&lt;object type=&quot;3&quot; unique_id=&quot;10061&quot;&gt;&lt;property id=&quot;20148&quot; value=&quot;5&quot;/&gt;&lt;property id=&quot;20300&quot; value=&quot;Slide 10 - &amp;quot;What is “integral”?&amp;quot;&quot;/&gt;&lt;property id=&quot;20307&quot; value=&quot;264&quot;/&gt;&lt;/object&gt;&lt;object type=&quot;3&quot; unique_id=&quot;10132&quot;&gt;&lt;property id=&quot;20148&quot; value=&quot;5&quot;/&gt;&lt;property id=&quot;20300&quot; value=&quot;Slide 11 - &amp;quot;Charging Computing Devices to Sponsored Projects&amp;quot;&quot;/&gt;&lt;property id=&quot;20307&quot; value=&quot;265&quot;/&gt;&lt;/object&gt;&lt;object type=&quot;3&quot; unique_id=&quot;10133&quot;&gt;&lt;property id=&quot;20148&quot; value=&quot;5&quot;/&gt;&lt;property id=&quot;20300&quot; value=&quot;Slide 12 - &amp;quot;Cost Sharing&amp;quot;&quot;/&gt;&lt;property id=&quot;20307&quot; value=&quot;266&quot;/&gt;&lt;/object&gt;&lt;object type=&quot;3&quot; unique_id=&quot;10134&quot;&gt;&lt;property id=&quot;20148&quot; value=&quot;5&quot;/&gt;&lt;property id=&quot;20300&quot; value=&quot;Slide 13 - &amp;quot;Cost Sharing&amp;quot;&quot;/&gt;&lt;property id=&quot;20307&quot; value=&quot;267&quot;/&gt;&lt;/object&gt;&lt;object type=&quot;3&quot; unique_id=&quot;10135&quot;&gt;&lt;property id=&quot;20148&quot; value=&quot;5&quot;/&gt;&lt;property id=&quot;20300&quot; value=&quot;Slide 14 - &amp;quot;Documenting Salaries and Wages Charged to Federal Awards&amp;#x0D;&amp;#x0A;&amp;quot;&quot;/&gt;&lt;property id=&quot;20307&quot; value=&quot;268&quot;/&gt;&lt;/object&gt;&lt;object type=&quot;3&quot; unique_id=&quot;10136&quot;&gt;&lt;property id=&quot;20148&quot; value=&quot;5&quot;/&gt;&lt;property id=&quot;20300&quot; value=&quot;Slide 15 - &amp;quot;Participant Support Costs&amp;quot;&quot;/&gt;&lt;property id=&quot;20307&quot; value=&quot;269&quot;/&gt;&lt;/object&gt;&lt;object type=&quot;3&quot; unique_id=&quot;10272&quot;&gt;&lt;property id=&quot;20148&quot; value=&quot;5&quot;/&gt;&lt;property id=&quot;20300&quot; value=&quot;Slide 16 - &amp;quot;Participant Support Costs&amp;quot;&quot;/&gt;&lt;property id=&quot;20307&quot; value=&quot;270&quot;/&gt;&lt;/object&gt;&lt;object type=&quot;3&quot; unique_id=&quot;10273&quot;&gt;&lt;property id=&quot;20148&quot; value=&quot;5&quot;/&gt;&lt;property id=&quot;20300&quot; value=&quot;Slide 17 - &amp;quot;Visa Costs&amp;quot;&quot;/&gt;&lt;property id=&quot;20307&quot; value=&quot;271&quot;/&gt;&lt;/object&gt;&lt;object type=&quot;3&quot; unique_id=&quot;10274&quot;&gt;&lt;property id=&quot;20148&quot; value=&quot;5&quot;/&gt;&lt;property id=&quot;20300&quot; value=&quot;Slide 18 - &amp;quot;Subrecipient Indirect Costs Rates&amp;quot;&quot;/&gt;&lt;property id=&quot;20307&quot; value=&quot;272&quot;/&gt;&lt;/object&gt;&lt;object type=&quot;3&quot; unique_id=&quot;10275&quot;&gt;&lt;property id=&quot;20148&quot; value=&quot;5&quot;/&gt;&lt;property id=&quot;20300&quot; value=&quot;Slide 19 - &amp;quot;Payment of Subrecipient Invoices&amp;quot;&quot;/&gt;&lt;property id=&quot;20307&quot; value=&quot;273&quot;/&gt;&lt;/object&gt;&lt;object type=&quot;3&quot; unique_id=&quot;10276&quot;&gt;&lt;property id=&quot;20148&quot; value=&quot;5&quot;/&gt;&lt;property id=&quot;20300&quot; value=&quot;Slide 20 - &amp;quot;Award Closeout&amp;quot;&quot;/&gt;&lt;property id=&quot;20307&quot; value=&quot;274&quot;/&gt;&lt;/object&gt;&lt;object type=&quot;3&quot; unique_id=&quot;10277&quot;&gt;&lt;property id=&quot;20148&quot; value=&quot;5&quot;/&gt;&lt;property id=&quot;20300&quot; value=&quot;Slide 21 - &amp;quot;Award Closeout&amp;quot;&quot;/&gt;&lt;property id=&quot;20307&quot; value=&quot;275&quot;/&gt;&lt;/object&gt;&lt;object type=&quot;3&quot; unique_id=&quot;10278&quot;&gt;&lt;property id=&quot;20148&quot; value=&quot;5&quot;/&gt;&lt;property id=&quot;20300&quot; value=&quot;Slide 22&quot;/&gt;&lt;property id=&quot;20307&quot; value=&quot;276&quot;/&gt;&lt;/object&gt;&lt;object type=&quot;3&quot; unique_id=&quot;10301&quot;&gt;&lt;property id=&quot;20148&quot; value=&quot;5&quot;/&gt;&lt;property id=&quot;20300&quot; value=&quot;Slide 9 - &amp;quot;Direct Charging of Administrative and Clerical Costs&amp;quot;&quot;/&gt;&lt;property id=&quot;20307&quot; value=&quot;277&quot;/&gt;&lt;/object&gt;&lt;object type=&quot;3&quot; unique_id=&quot;10394&quot;&gt;&lt;property id=&quot;20148&quot; value=&quot;5&quot;/&gt;&lt;property id=&quot;20300&quot; value=&quot;Slide 40 - &amp;quot;Conflict of Interest Disclosures&amp;#x0D;&amp;#x0A;(Reporting Financial Interests)&amp;#x0D;&amp;#x0A;&amp;quot;&quot;/&gt;&lt;property id=&quot;20307&quot; value=&quot;278&quot;/&gt;&lt;/object&gt;&lt;object type=&quot;3&quot; unique_id=&quot;11163&quot;&gt;&lt;property id=&quot;20148&quot; value=&quot;5&quot;/&gt;&lt;property id=&quot;20300&quot; value=&quot;Slide 3 - &amp;quot;Uniform Guidance&amp;quot;&quot;/&gt;&lt;property id=&quot;20307&quot; value=&quot;311&quot;/&gt;&lt;/object&gt;&lt;object type=&quot;3&quot; unique_id=&quot;11164&quot;&gt;&lt;property id=&quot;20148&quot; value=&quot;5&quot;/&gt;&lt;property id=&quot;20300&quot; value=&quot;Slide 23 - &amp;quot;Responsibilities for Safeguarding ITAR – Export Controlled Information&amp;quot;&quot;/&gt;&lt;property id=&quot;20307&quot; value=&quot;279&quot;/&gt;&lt;/object&gt;&lt;object type=&quot;3&quot; unique_id=&quot;11165&quot;&gt;&lt;property id=&quot;20148&quot; value=&quot;5&quot;/&gt;&lt;property id=&quot;20300&quot; value=&quot;Slide 24 - &amp;quot;Export Control Restrictions on &amp;#x0D;&amp;#x0A;Technical Data&amp;quot;&quot;/&gt;&lt;property id=&quot;20307&quot; value=&quot;280&quot;/&gt;&lt;/object&gt;&lt;object type=&quot;3&quot; unique_id=&quot;11166&quot;&gt;&lt;property id=&quot;20148&quot; value=&quot;5&quot;/&gt;&lt;property id=&quot;20300&quot; value=&quot;Slide 25 - &amp;quot;Export Control Restrictions on &amp;#x0D;&amp;#x0A;Technical Data&amp;quot;&quot;/&gt;&lt;property id=&quot;20307&quot; value=&quot;285&quot;/&gt;&lt;/object&gt;&lt;object type=&quot;3&quot; unique_id=&quot;11167&quot;&gt;&lt;property id=&quot;20148&quot; value=&quot;5&quot;/&gt;&lt;property id=&quot;20300&quot; value=&quot;Slide 26 - &amp;quot;How do you identify an export controlled project?&amp;quot;&quot;/&gt;&lt;property id=&quot;20307&quot; value=&quot;281&quot;/&gt;&lt;/object&gt;&lt;object type=&quot;3&quot; unique_id=&quot;11168&quot;&gt;&lt;property id=&quot;20148&quot; value=&quot;5&quot;/&gt;&lt;property id=&quot;20300&quot; value=&quot;Slide 27 - &amp;quot;How do you identify an export controlled project?&amp;quot;&quot;/&gt;&lt;property id=&quot;20307&quot; value=&quot;296&quot;/&gt;&lt;/object&gt;&lt;object type=&quot;3&quot; unique_id=&quot;11169&quot;&gt;&lt;property id=&quot;20148&quot; value=&quot;5&quot;/&gt;&lt;property id=&quot;20300&quot; value=&quot;Slide 28 - &amp;quot;How do you identify an export controlled project?&amp;quot;&quot;/&gt;&lt;property id=&quot;20307&quot; value=&quot;292&quot;/&gt;&lt;/object&gt;&lt;object type=&quot;3&quot; unique_id=&quot;11170&quot;&gt;&lt;property id=&quot;20148&quot; value=&quot;5&quot;/&gt;&lt;property id=&quot;20300&quot; value=&quot;Slide 29 - &amp;quot;How do you identify an export controlled project?&amp;quot;&quot;/&gt;&lt;property id=&quot;20307&quot; value=&quot;293&quot;/&gt;&lt;/object&gt;&lt;object type=&quot;3&quot; unique_id=&quot;11171&quot;&gt;&lt;property id=&quot;20148&quot; value=&quot;5&quot;/&gt;&lt;property id=&quot;20300&quot; value=&quot;Slide 30 - &amp;quot;How do you identify an export controlled project?&amp;quot;&quot;/&gt;&lt;property id=&quot;20307&quot; value=&quot;294&quot;/&gt;&lt;/object&gt;&lt;object type=&quot;3&quot; unique_id=&quot;11172&quot;&gt;&lt;property id=&quot;20148&quot; value=&quot;5&quot;/&gt;&lt;property id=&quot;20300&quot; value=&quot;Slide 31 - &amp;quot;How do you identify an export controlled project?&amp;quot;&quot;/&gt;&lt;property id=&quot;20307&quot; value=&quot;295&quot;/&gt;&lt;/object&gt;&lt;object type=&quot;3&quot; unique_id=&quot;11173&quot;&gt;&lt;property id=&quot;20148&quot; value=&quot;5&quot;/&gt;&lt;property id=&quot;20300&quot; value=&quot;Slide 32 - &amp;quot;How do you identify an export controlled project?&amp;quot;&quot;/&gt;&lt;property id=&quot;20307&quot; value=&quot;287&quot;/&gt;&lt;/object&gt;&lt;object type=&quot;3&quot; unique_id=&quot;11174&quot;&gt;&lt;property id=&quot;20148&quot; value=&quot;5&quot;/&gt;&lt;property id=&quot;20300&quot; value=&quot;Slide 33 - &amp;quot;Institutional Safeguards:  Protection of Export Controlled Data&amp;quot;&quot;/&gt;&lt;property id=&quot;20307&quot; value=&quot;282&quot;/&gt;&lt;/object&gt;&lt;object type=&quot;3&quot; unique_id=&quot;11175&quot;&gt;&lt;property id=&quot;20148&quot; value=&quot;5&quot;/&gt;&lt;property id=&quot;20300&quot; value=&quot;Slide 34 - &amp;quot;Institutional Safeguards:  Protection of Export Controlled Data&amp;quot;&quot;/&gt;&lt;property id=&quot;20307&quot; value=&quot;288&quot;/&gt;&lt;/object&gt;&lt;object type=&quot;3&quot; unique_id=&quot;11176&quot;&gt;&lt;property id=&quot;20148&quot; value=&quot;5&quot;/&gt;&lt;property id=&quot;20300&quot; value=&quot;Slide 35 - &amp;quot;How can you help?&amp;quot;&quot;/&gt;&lt;property id=&quot;20307&quot; value=&quot;283&quot;/&gt;&lt;/object&gt;&lt;object type=&quot;3&quot; unique_id=&quot;11177&quot;&gt;&lt;property id=&quot;20148&quot; value=&quot;5&quot;/&gt;&lt;property id=&quot;20300&quot; value=&quot;Slide 36 - &amp;quot;How can you help?&amp;quot;&quot;/&gt;&lt;property id=&quot;20307&quot; value=&quot;289&quot;/&gt;&lt;/object&gt;&lt;object type=&quot;3&quot; unique_id=&quot;11178&quot;&gt;&lt;property id=&quot;20148&quot; value=&quot;5&quot;/&gt;&lt;property id=&quot;20300&quot; value=&quot;Slide 37&quot;/&gt;&lt;property id=&quot;20307&quot; value=&quot;284&quot;/&gt;&lt;/object&gt;&lt;object type=&quot;3&quot; unique_id=&quot;11179&quot;&gt;&lt;property id=&quot;20148&quot; value=&quot;5&quot;/&gt;&lt;property id=&quot;20300&quot; value=&quot;Slide 38 - &amp;quot;Conflict of Interest Disclosures&amp;quot;&quot;/&gt;&lt;property id=&quot;20307&quot; value=&quot;310&quot;/&gt;&lt;/object&gt;&lt;object type=&quot;3&quot; unique_id=&quot;11180&quot;&gt;&lt;property id=&quot;20148&quot; value=&quot;5&quot;/&gt;&lt;property id=&quot;20300&quot; value=&quot;Slide 39 - &amp;quot;Conflict of Interest Disclosures&amp;#x0D;&amp;#x0A;(Reporting Financial Interests)&amp;quot;&quot;/&gt;&lt;property id=&quot;20307&quot; value=&quot;299&quot;/&gt;&lt;/object&gt;&lt;object type=&quot;3&quot; unique_id=&quot;11181&quot;&gt;&lt;property id=&quot;20148&quot; value=&quot;5&quot;/&gt;&lt;property id=&quot;20300&quot; value=&quot;Slide 42 - &amp;quot;Audit Update&amp;quot;&quot;/&gt;&lt;property id=&quot;20307&quot; value=&quot;297&quot;/&gt;&lt;/object&gt;&lt;object type=&quot;3&quot; unique_id=&quot;11182&quot;&gt;&lt;property id=&quot;20148&quot; value=&quot;5&quot;/&gt;&lt;property id=&quot;20300&quot; value=&quot;Slide 43 - &amp;quot;Technical Service &amp;amp; Facilities Use Activities&amp;quot;&quot;/&gt;&lt;property id=&quot;20307&quot; value=&quot;300&quot;/&gt;&lt;/object&gt;&lt;object type=&quot;3&quot; unique_id=&quot;11183&quot;&gt;&lt;property id=&quot;20148&quot; value=&quot;5&quot;/&gt;&lt;property id=&quot;20300&quot; value=&quot;Slide 44 - &amp;quot;Concepts&amp;quot;&quot;/&gt;&lt;property id=&quot;20307&quot; value=&quot;301&quot;/&gt;&lt;/object&gt;&lt;object type=&quot;3&quot; unique_id=&quot;11184&quot;&gt;&lt;property id=&quot;20148&quot; value=&quot;5&quot;/&gt;&lt;property id=&quot;20300&quot; value=&quot;Slide 45 - &amp;quot;Concepts&amp;quot;&quot;/&gt;&lt;property id=&quot;20307&quot; value=&quot;307&quot;/&gt;&lt;/object&gt;&lt;object type=&quot;3&quot; unique_id=&quot;11185&quot;&gt;&lt;property id=&quot;20148&quot; value=&quot;5&quot;/&gt;&lt;property id=&quot;20300&quot; value=&quot;Slide 46 - &amp;quot;Concepts&amp;quot;&quot;/&gt;&lt;property id=&quot;20307&quot; value=&quot;302&quot;/&gt;&lt;/object&gt;&lt;object type=&quot;3&quot; unique_id=&quot;11186&quot;&gt;&lt;property id=&quot;20148&quot; value=&quot;5&quot;/&gt;&lt;property id=&quot;20300&quot; value=&quot;Slide 47 - &amp;quot;Facilities Use/Technical Services&amp;quot;&quot;/&gt;&lt;property id=&quot;20307&quot; value=&quot;303&quot;/&gt;&lt;/object&gt;&lt;object type=&quot;3&quot; unique_id=&quot;11187&quot;&gt;&lt;property id=&quot;20148&quot; value=&quot;5&quot;/&gt;&lt;property id=&quot;20300&quot; value=&quot;Slide 48 - &amp;quot;Facilities Use/Technical Services&amp;quot;&quot;/&gt;&lt;property id=&quot;20307&quot; value=&quot;308&quot;/&gt;&lt;/object&gt;&lt;object type=&quot;3&quot; unique_id=&quot;11188&quot;&gt;&lt;property id=&quot;20148&quot; value=&quot;5&quot;/&gt;&lt;property id=&quot;20300&quot; value=&quot;Slide 49 - &amp;quot;What about Overhead?&amp;quot;&quot;/&gt;&lt;property id=&quot;20307&quot; value=&quot;304&quot;/&gt;&lt;/object&gt;&lt;object type=&quot;3&quot; unique_id=&quot;11189&quot;&gt;&lt;property id=&quot;20148&quot; value=&quot;5&quot;/&gt;&lt;property id=&quot;20300&quot; value=&quot;Slide 50 - &amp;quot;What about JPL?&amp;quot;&quot;/&gt;&lt;property id=&quot;20307&quot; value=&quot;305&quot;/&gt;&lt;/object&gt;&lt;object type=&quot;3&quot; unique_id=&quot;11190&quot;&gt;&lt;property id=&quot;20148&quot; value=&quot;5&quot;/&gt;&lt;property id=&quot;20300&quot; value=&quot;Slide 51 - &amp;quot;What about JPL?&amp;quot;&quot;/&gt;&lt;property id=&quot;20307&quot; value=&quot;309&quot;/&gt;&lt;/object&gt;&lt;object type=&quot;3&quot; unique_id=&quot;11191&quot;&gt;&lt;property id=&quot;20148&quot; value=&quot;5&quot;/&gt;&lt;property id=&quot;20300&quot; value=&quot;Slide 52 - &amp;quot;Questions??&amp;quot;&quot;/&gt;&lt;property id=&quot;20307&quot; value=&quot;306&quot;/&gt;&lt;/object&gt;&lt;object type=&quot;3&quot; unique_id=&quot;11192&quot;&gt;&lt;property id=&quot;20148&quot; value=&quot;5&quot;/&gt;&lt;property id=&quot;20300&quot; value=&quot;Slide 53 - &amp;quot;Thank you for coming!&amp;quot;&quot;/&gt;&lt;property id=&quot;20307&quot; value=&quot;298&quot;/&gt;&lt;/object&gt;&lt;object type=&quot;3&quot; unique_id=&quot;11409&quot;&gt;&lt;property id=&quot;20148&quot; value=&quot;5&quot;/&gt;&lt;property id=&quot;20300&quot; value=&quot;Slide 41 - &amp;quot;Audit Updates&amp;quot;&quot;/&gt;&lt;property id=&quot;20307&quot; value=&quot;312&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ARTICULATE_SLIDE_GUID" val="e241d362-f58b-437d-ab95-02ee0fb3dcc7"/>
  <p:tag name="ELAPSEDTIME" val="7.0"/>
  <p:tag name="ARTICULATE_SLIDE_PAUSE" val="1"/>
  <p:tag name="ARTICULATE_NAV_LEVEL" val="1"/>
  <p:tag name="ARTICULATE_PLAYLIST_ID" val="-1"/>
  <p:tag name="ARTICULATE_LOCK_SLIDE" val="0"/>
  <p:tag name="ARTICULATE_SLIDE_NAV" val="44"/>
</p:tagLst>
</file>

<file path=ppt/tags/tag3.xml><?xml version="1.0" encoding="utf-8"?>
<p:tagLst xmlns:a="http://schemas.openxmlformats.org/drawingml/2006/main" xmlns:r="http://schemas.openxmlformats.org/officeDocument/2006/relationships" xmlns:p="http://schemas.openxmlformats.org/presentationml/2006/main">
  <p:tag name="ANIM_SPRITE_COUNT" val=" 9"/>
</p:tagLst>
</file>

<file path=ppt/tags/tag4.xml><?xml version="1.0" encoding="utf-8"?>
<p:tagLst xmlns:a="http://schemas.openxmlformats.org/drawingml/2006/main" xmlns:r="http://schemas.openxmlformats.org/officeDocument/2006/relationships" xmlns:p="http://schemas.openxmlformats.org/presentationml/2006/main">
  <p:tag name="ANIM_SPRITE_COUNT" val=" 7"/>
</p:tagLst>
</file>

<file path=ppt/theme/theme1.xml><?xml version="1.0" encoding="utf-8"?>
<a:theme xmlns:a="http://schemas.openxmlformats.org/drawingml/2006/main" name="caltech-ppt-template-option_b">
  <a:themeElements>
    <a:clrScheme name="Caltech Identity Color Palette">
      <a:dk1>
        <a:sysClr val="windowText" lastClr="000000"/>
      </a:dk1>
      <a:lt1>
        <a:sysClr val="window" lastClr="FFFFFF"/>
      </a:lt1>
      <a:dk2>
        <a:srgbClr val="76777B"/>
      </a:dk2>
      <a:lt2>
        <a:srgbClr val="EEECE1"/>
      </a:lt2>
      <a:accent1>
        <a:srgbClr val="FF6E1E"/>
      </a:accent1>
      <a:accent2>
        <a:srgbClr val="C8C8C8"/>
      </a:accent2>
      <a:accent3>
        <a:srgbClr val="AAA99F"/>
      </a:accent3>
      <a:accent4>
        <a:srgbClr val="7A303F"/>
      </a:accent4>
      <a:accent5>
        <a:srgbClr val="00AFAB"/>
      </a:accent5>
      <a:accent6>
        <a:srgbClr val="849895"/>
      </a:accent6>
      <a:hlink>
        <a:srgbClr val="FF6E1E"/>
      </a:hlink>
      <a:folHlink>
        <a:srgbClr val="00A8E2"/>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caltech-ppt-template-option_b</Template>
  <TotalTime>5872</TotalTime>
  <Words>2617</Words>
  <Application>Microsoft Office PowerPoint</Application>
  <PresentationFormat>On-screen Show (4:3)</PresentationFormat>
  <Paragraphs>300</Paragraphs>
  <Slides>53</Slides>
  <Notes>1</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caltech-ppt-template-option_b</vt:lpstr>
      <vt:lpstr>Research Administration Forum November 18, 2014</vt:lpstr>
      <vt:lpstr>Agenda</vt:lpstr>
      <vt:lpstr>Uniform Guidance</vt:lpstr>
      <vt:lpstr>Uniform Guidance Update</vt:lpstr>
      <vt:lpstr>Selected UG Topics for Comment</vt:lpstr>
      <vt:lpstr>Direct Charging of Administrative and Clerical Costs</vt:lpstr>
      <vt:lpstr>Direct Charging of Administrative and Clerical Costs</vt:lpstr>
      <vt:lpstr>Direct Charging of Administrative and Clerical Costs</vt:lpstr>
      <vt:lpstr>Direct Charging of Administrative and Clerical Costs</vt:lpstr>
      <vt:lpstr>What is “integral”?</vt:lpstr>
      <vt:lpstr>Charging Computing Devices to Sponsored Projects</vt:lpstr>
      <vt:lpstr>Cost Sharing</vt:lpstr>
      <vt:lpstr>Cost Sharing</vt:lpstr>
      <vt:lpstr>Documenting Salaries and Wages Charged to Federal Awards </vt:lpstr>
      <vt:lpstr>Participant Support Costs</vt:lpstr>
      <vt:lpstr>Participant Support Costs</vt:lpstr>
      <vt:lpstr>Visa Costs</vt:lpstr>
      <vt:lpstr>Subrecipient Indirect Costs Rates</vt:lpstr>
      <vt:lpstr>Payment of Subrecipient Invoices</vt:lpstr>
      <vt:lpstr>Award Closeout</vt:lpstr>
      <vt:lpstr>Award Closeout</vt:lpstr>
      <vt:lpstr>PowerPoint Presentation</vt:lpstr>
      <vt:lpstr>Responsibilities for Safeguarding ITAR – Export Controlled Information</vt:lpstr>
      <vt:lpstr>Export Control Restrictions on  Technical Data</vt:lpstr>
      <vt:lpstr>Export Control Restrictions on  Technical Data</vt:lpstr>
      <vt:lpstr>How do you identify an export controlled project?</vt:lpstr>
      <vt:lpstr>How do you identify an export controlled project?</vt:lpstr>
      <vt:lpstr>How do you identify an export controlled project?</vt:lpstr>
      <vt:lpstr>How do you identify an export controlled project?</vt:lpstr>
      <vt:lpstr>How do you identify an export controlled project?</vt:lpstr>
      <vt:lpstr>How do you identify an export controlled project?</vt:lpstr>
      <vt:lpstr>How do you identify an export controlled project?</vt:lpstr>
      <vt:lpstr>Institutional Safeguards:  Protection of Export Controlled Data</vt:lpstr>
      <vt:lpstr>Institutional Safeguards:  Protection of Export Controlled Data</vt:lpstr>
      <vt:lpstr>How can you help?</vt:lpstr>
      <vt:lpstr>How can you help?</vt:lpstr>
      <vt:lpstr>PowerPoint Presentation</vt:lpstr>
      <vt:lpstr>Conflict of Interest Disclosures</vt:lpstr>
      <vt:lpstr>Conflict of Interest Disclosures (Reporting Financial Interests)</vt:lpstr>
      <vt:lpstr>Conflict of Interest Disclosures (Reporting Financial Interests) </vt:lpstr>
      <vt:lpstr>Audit Updates</vt:lpstr>
      <vt:lpstr>Audit Update</vt:lpstr>
      <vt:lpstr>Technical Service &amp; Facilities Use Activities</vt:lpstr>
      <vt:lpstr>Concepts</vt:lpstr>
      <vt:lpstr>Concepts</vt:lpstr>
      <vt:lpstr>Concepts</vt:lpstr>
      <vt:lpstr>Facilities Use/Technical Services</vt:lpstr>
      <vt:lpstr>Facilities Use/Technical Services</vt:lpstr>
      <vt:lpstr>What about Overhead?</vt:lpstr>
      <vt:lpstr>What about JPL?</vt:lpstr>
      <vt:lpstr>What about JPL?</vt:lpstr>
      <vt:lpstr>Questions??</vt:lpstr>
      <vt:lpstr>Thank you for coming!</vt:lpstr>
    </vt:vector>
  </TitlesOfParts>
  <Company>Caltech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 Walton</dc:creator>
  <cp:lastModifiedBy>M Walton</cp:lastModifiedBy>
  <cp:revision>47</cp:revision>
  <cp:lastPrinted>2014-11-17T23:34:39Z</cp:lastPrinted>
  <dcterms:created xsi:type="dcterms:W3CDTF">2014-11-12T23:08:12Z</dcterms:created>
  <dcterms:modified xsi:type="dcterms:W3CDTF">2014-11-18T22:00:54Z</dcterms:modified>
</cp:coreProperties>
</file>