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2" r:id="rId3"/>
    <p:sldMasterId id="2147483716" r:id="rId4"/>
    <p:sldMasterId id="2147483758" r:id="rId5"/>
    <p:sldMasterId id="2147483772" r:id="rId6"/>
  </p:sldMasterIdLst>
  <p:notesMasterIdLst>
    <p:notesMasterId r:id="rId45"/>
  </p:notesMasterIdLst>
  <p:handoutMasterIdLst>
    <p:handoutMasterId r:id="rId46"/>
  </p:handoutMasterIdLst>
  <p:sldIdLst>
    <p:sldId id="265" r:id="rId7"/>
    <p:sldId id="266" r:id="rId8"/>
    <p:sldId id="282" r:id="rId9"/>
    <p:sldId id="301" r:id="rId10"/>
    <p:sldId id="302" r:id="rId11"/>
    <p:sldId id="303" r:id="rId12"/>
    <p:sldId id="307" r:id="rId13"/>
    <p:sldId id="304" r:id="rId14"/>
    <p:sldId id="305" r:id="rId15"/>
    <p:sldId id="306" r:id="rId16"/>
    <p:sldId id="280" r:id="rId17"/>
    <p:sldId id="281" r:id="rId18"/>
    <p:sldId id="269" r:id="rId19"/>
    <p:sldId id="276" r:id="rId20"/>
    <p:sldId id="277" r:id="rId21"/>
    <p:sldId id="278" r:id="rId22"/>
    <p:sldId id="279" r:id="rId23"/>
    <p:sldId id="283" r:id="rId24"/>
    <p:sldId id="284" r:id="rId25"/>
    <p:sldId id="285" r:id="rId26"/>
    <p:sldId id="286" r:id="rId27"/>
    <p:sldId id="287" r:id="rId28"/>
    <p:sldId id="268" r:id="rId29"/>
    <p:sldId id="288" r:id="rId30"/>
    <p:sldId id="289" r:id="rId31"/>
    <p:sldId id="290" r:id="rId32"/>
    <p:sldId id="291" r:id="rId33"/>
    <p:sldId id="292" r:id="rId34"/>
    <p:sldId id="293" r:id="rId35"/>
    <p:sldId id="27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8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 varScale="1">
        <p:scale>
          <a:sx n="69" d="100"/>
          <a:sy n="69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8DBAB2BD-BE11-457D-A76E-ABEC5A82276F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3EA93B40-6DB8-41C6-847A-B10AD9685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1974C7F9-1481-4B6A-9D3F-6CE473467EE5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B1000C59-F349-469A-89BB-F6C046F92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0C59-F349-469A-89BB-F6C046F927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6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5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0BF7A75-E081-A741-9399-AF4FB21797B8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3D88EA-BBD9-3D42-A4C6-1761164ABA9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60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2EE4B9-933F-D845-97E5-E9A2AC5DD205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AF0491-2AB4-2547-8270-FE3A17C86A8A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06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04E9BB-D32C-114F-BA74-C17AABA4DE7B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D4FE9E-26DF-EE49-9C31-2BFFE3BBAC1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43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B3A4EA-CC3A-BA4A-A461-84110DFBED2F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603765-4662-AC4D-9390-548D28260DAE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47241-D5F6-A340-A580-0E4E651A00D0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B472A1-61BF-854B-B0E8-9A82B507DF5D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63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29C1B0-899D-2B43-87E3-A5401548605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0408B-4598-5C40-B356-1B848D4335F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50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815217-E814-5D41-9299-23121EB0347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B4C4685-64FD-5043-A1C8-5C2E4BC92C5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84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845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90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BF20C6-AE79-DF46-AED7-365EC7D7E03E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0D26A1-8CA0-F24D-833D-11A63EBD3F1C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22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C44D00-F0E3-0D4E-B105-6FDB5ABFEC5A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A51C07-DEB1-E646-B6D6-6B39CD914323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15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A04BDA-1856-1146-97AC-618C3D41983D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3F752F-B1DB-5741-986E-EEDE0A0D6277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5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DFD547-CB2D-AD45-B141-36FF1A29AF16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00B918-949C-AF45-8A4C-1D96BB48920F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BA0D5-4D3B-6D42-95A9-2D43D6178A02}" type="datetimeFigureOut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4A25-5E31-204E-99C1-2A4E499E2C29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0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2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7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609600" y="2286000"/>
            <a:ext cx="7924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Research Administration Forum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Arial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+mn-lt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  <a:cs typeface="Arial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+mn-lt"/>
                <a:cs typeface="Arial" charset="0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  <a:cs typeface="Arial" charset="0"/>
              </a:rPr>
              <a:t>February 17, 2015</a:t>
            </a:r>
            <a:endParaRPr lang="en-US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Agency Implementations of the UG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16764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NIH (cont.)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Fixed amount </a:t>
            </a:r>
            <a:r>
              <a:rPr lang="en-US" sz="2000" dirty="0" err="1"/>
              <a:t>subawards</a:t>
            </a:r>
            <a:r>
              <a:rPr lang="en-US" sz="2000" dirty="0"/>
              <a:t> up to $150,000 may be issued without prior </a:t>
            </a:r>
            <a:r>
              <a:rPr lang="en-US" sz="2000" dirty="0" smtClean="0"/>
              <a:t>approval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Direct charging of administrative and clerical salaries described in the </a:t>
            </a:r>
            <a:r>
              <a:rPr lang="en-US" sz="2000" dirty="0" smtClean="0"/>
              <a:t>proposal does not require further approval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Final reports—financial, technical, invention—are due within 120 days of the end date of the </a:t>
            </a:r>
            <a:r>
              <a:rPr lang="en-US" sz="2000" dirty="0" smtClean="0"/>
              <a:t>award</a:t>
            </a:r>
            <a:endParaRPr lang="en-US" sz="2000" dirty="0"/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1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Caltech Implementation of UG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667000"/>
            <a:ext cx="8229600" cy="304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OSR will flag all UG-covered awards in financial system</a:t>
            </a:r>
          </a:p>
          <a:p>
            <a:pPr lvl="1"/>
            <a:r>
              <a:rPr lang="en-US" sz="2000" dirty="0"/>
              <a:t>Lookup under Award/References link within PTA query screen – if there is a value “Uniform Guidance – Yes”, that is award is under the </a:t>
            </a:r>
            <a:r>
              <a:rPr lang="en-US" sz="2000" dirty="0" smtClean="0"/>
              <a:t>UG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98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Caltech Implementation of UG (cont.)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1905000"/>
            <a:ext cx="8229600" cy="380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If </a:t>
            </a:r>
            <a:r>
              <a:rPr lang="en-US" sz="2000" dirty="0"/>
              <a:t>a PI will be on leave for more than 90 consecutive days and will continue to meet original project commitments, no sponsor approval is necessary, provided:</a:t>
            </a:r>
          </a:p>
          <a:p>
            <a:pPr lvl="1"/>
            <a:r>
              <a:rPr lang="en-US" sz="2000" dirty="0"/>
              <a:t>The award is under the Uniform Guidance;</a:t>
            </a:r>
          </a:p>
          <a:p>
            <a:pPr lvl="1"/>
            <a:r>
              <a:rPr lang="en-US" sz="2000" dirty="0"/>
              <a:t>Leave begins after effective date on which award falls under the UG (date is available under references link of PTA Query screen);</a:t>
            </a:r>
          </a:p>
          <a:p>
            <a:pPr lvl="1"/>
            <a:r>
              <a:rPr lang="en-US" sz="2000" dirty="0"/>
              <a:t>Application for Leave of Absence form indicates that PI will remain “engaged” during absence (Part 2, Section D).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3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Miscellaneous Federal Topics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David Mayo 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(in absentia)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2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Grants.gov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362200"/>
            <a:ext cx="8229600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Will be down Sat., 2/14/15 to Tue., 2/17/15 AM; see NIH revised deadlines announcement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Use of </a:t>
            </a:r>
            <a:r>
              <a:rPr lang="en-US" sz="2400" dirty="0" err="1"/>
              <a:t>unicode</a:t>
            </a:r>
            <a:r>
              <a:rPr lang="en-US" sz="2400" dirty="0"/>
              <a:t> characters in open text fields will be accepted beginning 2/17/2015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46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National Science Foundation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1676400"/>
            <a:ext cx="8229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Format validations - </a:t>
            </a:r>
            <a:r>
              <a:rPr lang="en-US" sz="2000" dirty="0" err="1"/>
              <a:t>FastLane</a:t>
            </a:r>
            <a:r>
              <a:rPr lang="en-US" sz="2000" dirty="0"/>
              <a:t> will not allow submission if format is incorrect: page counts, budget thresholds, and proposal components.</a:t>
            </a:r>
          </a:p>
          <a:p>
            <a:r>
              <a:rPr lang="en-US" sz="2000" dirty="0" err="1"/>
              <a:t>FastLane</a:t>
            </a:r>
            <a:r>
              <a:rPr lang="en-US" sz="2000" dirty="0"/>
              <a:t> Notifications and Requests – migrating to Research.gov in March 2015</a:t>
            </a:r>
          </a:p>
          <a:p>
            <a:r>
              <a:rPr lang="en-US" sz="2000" dirty="0"/>
              <a:t>Clarification of 2-month rule - solely a proposal limitation; PIs may be paid more than 2 months provided funds are available and there is no change in scope</a:t>
            </a:r>
          </a:p>
          <a:p>
            <a:r>
              <a:rPr lang="en-US" sz="2000" dirty="0"/>
              <a:t>NSF Proposals</a:t>
            </a:r>
          </a:p>
          <a:p>
            <a:pPr lvl="1"/>
            <a:r>
              <a:rPr lang="en-US" sz="2000" dirty="0"/>
              <a:t>Project Description must now include a section called “Broader Impacts of the Proposed Work”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1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NSF (cont.)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228600" y="1752600"/>
            <a:ext cx="82296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Biosketch</a:t>
            </a:r>
            <a:r>
              <a:rPr lang="en-US" sz="2000" dirty="0"/>
              <a:t> now requires information on individual’s undergraduate, graduate and postdoctoral institutions</a:t>
            </a:r>
          </a:p>
          <a:p>
            <a:pPr lvl="1"/>
            <a:r>
              <a:rPr lang="en-US" sz="2000" dirty="0"/>
              <a:t>All travel must now be justified, not just foreign.</a:t>
            </a:r>
          </a:p>
          <a:p>
            <a:pPr lvl="1"/>
            <a:r>
              <a:rPr lang="en-US" sz="2000" dirty="0"/>
              <a:t>May add 3 pages of budget justification for each </a:t>
            </a:r>
            <a:r>
              <a:rPr lang="en-US" sz="2000" dirty="0" err="1"/>
              <a:t>subaward</a:t>
            </a:r>
            <a:endParaRPr lang="en-US" sz="2000" dirty="0"/>
          </a:p>
          <a:p>
            <a:pPr lvl="1"/>
            <a:r>
              <a:rPr lang="en-US" sz="2000" dirty="0"/>
              <a:t>Costs for meals/coffee breaks not allowable for intramural meetings</a:t>
            </a:r>
          </a:p>
          <a:p>
            <a:pPr lvl="1"/>
            <a:r>
              <a:rPr lang="en-US" sz="2000" dirty="0"/>
              <a:t>Reminder that NSF does not permit cost sharing unless program announcement specifically allows it.  This includes PI effort and overhead waivers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7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National Institutes of Health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209800"/>
            <a:ext cx="8229600" cy="349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New Biographical Sketch format for </a:t>
            </a:r>
            <a:r>
              <a:rPr lang="en-US" sz="2000" dirty="0" smtClean="0"/>
              <a:t>applications </a:t>
            </a:r>
            <a:r>
              <a:rPr lang="en-US" sz="2000" dirty="0"/>
              <a:t>due on or after 5/25/2015 (NOT-OD-15-032)</a:t>
            </a:r>
          </a:p>
          <a:p>
            <a:r>
              <a:rPr lang="en-US" sz="2000" dirty="0"/>
              <a:t>Salary Cap has increased from 181,500 to $183,300 effective 1/11/2015 (NOT-OD-15-049)</a:t>
            </a:r>
          </a:p>
          <a:p>
            <a:r>
              <a:rPr lang="en-US" sz="2000" dirty="0"/>
              <a:t>NRSA zero level stipend for FY2015 increases from $42,000 to $42,840 (NOT-OD-15-048)</a:t>
            </a:r>
          </a:p>
          <a:p>
            <a:r>
              <a:rPr lang="en-US" sz="2000" dirty="0"/>
              <a:t>NIH deadline adjustments for Grants.gov outage (NOT-OD-15-057)</a:t>
            </a:r>
          </a:p>
          <a:p>
            <a:r>
              <a:rPr lang="en-US" sz="2000" dirty="0"/>
              <a:t>Interim grant conditions issued for UG compliance</a:t>
            </a: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7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Division Approval Form Revisions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/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Dick Seligman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15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Division Approval Form Revisions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1752600"/>
            <a:ext cx="8229600" cy="395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 smtClean="0"/>
              <a:t>Current edition of the DAF is 3-2013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Several Revisions are in Process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Section F. Financial Interests</a:t>
            </a:r>
          </a:p>
          <a:p>
            <a:pPr lvl="1"/>
            <a:r>
              <a:rPr lang="en-US" sz="2000" dirty="0"/>
              <a:t>Additional Item:  I, the PI, certify that I have completed my annual Conflict of Interest Disclosure for this year, and have updated it as necessary.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138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133600"/>
            <a:ext cx="8229600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Uniform Guidance Update – Dick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Miscellaneous Federal Topics – David (in absentia)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Division Approval Form Revisions - Dick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Property Management Presentation Series – 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charset="0"/>
                <a:cs typeface="Arial" charset="0"/>
              </a:rPr>
              <a:t>CardQuest</a:t>
            </a:r>
            <a:r>
              <a:rPr lang="en-US" sz="2400" dirty="0" smtClean="0">
                <a:latin typeface="Arial" charset="0"/>
                <a:cs typeface="Arial" charset="0"/>
              </a:rPr>
              <a:t> Update - Muriel</a:t>
            </a: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11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Division Approval Form Revisions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228600" y="1828800"/>
            <a:ext cx="8229600" cy="364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Section G. Research Compliance</a:t>
            </a:r>
          </a:p>
          <a:p>
            <a:pPr lvl="1"/>
            <a:r>
              <a:rPr lang="en-US" sz="2000" dirty="0"/>
              <a:t>Revision of item 3:  Does the proposed research involve recombinant </a:t>
            </a:r>
            <a:r>
              <a:rPr lang="en-US" sz="2000" b="1" u="sng" dirty="0"/>
              <a:t>or synthetic nucleic acids</a:t>
            </a:r>
            <a:r>
              <a:rPr lang="en-US" sz="2000" dirty="0"/>
              <a:t>, infections agents, viral vectors, </a:t>
            </a:r>
            <a:r>
              <a:rPr lang="en-US" sz="2000" dirty="0" err="1"/>
              <a:t>transgenics</a:t>
            </a:r>
            <a:r>
              <a:rPr lang="en-US" sz="2000" dirty="0"/>
              <a:t>, CDC/USDA select agents, or toxins</a:t>
            </a:r>
            <a:r>
              <a:rPr lang="en-US" sz="2000" dirty="0" smtClean="0"/>
              <a:t>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0"/>
            <a:r>
              <a:rPr lang="en-US" sz="2400" dirty="0"/>
              <a:t>Addition of item 4:  Does the proposed research involve human stem cells?  If yes:  The stem cells are derived from [ ] stem cell lines or [ ] primary cells.</a:t>
            </a:r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0910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Division Approval Form Revisions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228600" y="1828800"/>
            <a:ext cx="8229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dirty="0"/>
              <a:t>Section H.  Certification, Approvals, an </a:t>
            </a:r>
            <a:r>
              <a:rPr lang="en-US" sz="2400" dirty="0" smtClean="0"/>
              <a:t>Signatures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r>
              <a:rPr lang="en-US" sz="1800" dirty="0" smtClean="0"/>
              <a:t>I</a:t>
            </a:r>
            <a:r>
              <a:rPr lang="en-US" sz="1800" dirty="0"/>
              <a:t>, </a:t>
            </a:r>
            <a:r>
              <a:rPr lang="en-US" sz="1800" b="1" u="sng" dirty="0"/>
              <a:t>a Principal or co-Principal Investigator on the described proposal,</a:t>
            </a:r>
            <a:r>
              <a:rPr lang="en-US" sz="1800" dirty="0"/>
              <a:t> hereby certify: (1) that the information submitted within the application is true, complete and accurate to the best of my knowledge; (2) that any false, fictitious, or fraudulent statements or claims may subject me to criminal, civil, or administrative penalties; and (3) that I agree to accept responsibility for the programmatic conduct of the project, to provide the required progress reports if an award is made as a result of the application, </a:t>
            </a:r>
            <a:r>
              <a:rPr lang="en-US" sz="1800" b="1" u="sng" dirty="0"/>
              <a:t>and to otherwise abide by my obligations under the relevant award, including those relating to confidential information.</a:t>
            </a:r>
            <a:endParaRPr lang="en-US" sz="1800" dirty="0"/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16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Division Approval Form Revisions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91412" y="2514600"/>
            <a:ext cx="82296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en-US" sz="2400" dirty="0"/>
              <a:t>When the next edition of the DAF is ready for use, we will notify the Grant Managers and Division Administrators.  In the meantime, please continue to use the 3-2013 edition.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8520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 bwMode="auto">
          <a:xfrm>
            <a:off x="533400" y="1752600"/>
            <a:ext cx="8229600" cy="345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Property Management 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Presentation Series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FY2015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>
                <a:latin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Ted Lieu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85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Management- Presentation Series: 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533400" y="1676400"/>
            <a:ext cx="8229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2400" b="1" dirty="0">
                <a:latin typeface="Arial" charset="0"/>
                <a:cs typeface="Arial" charset="0"/>
              </a:rPr>
              <a:t>1-The Equipment Inventory Process</a:t>
            </a:r>
          </a:p>
          <a:p>
            <a:pPr marL="401637" lvl="1" indent="0">
              <a:buFont typeface="Georgia" panose="02040502050405020303" pitchFamily="18" charset="0"/>
              <a:buNone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  	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March 18, 2015; 1:30 pm to 2:30 pm; </a:t>
            </a:r>
            <a:r>
              <a:rPr lang="en-US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Crellin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151</a:t>
            </a:r>
          </a:p>
          <a:p>
            <a:pPr>
              <a:defRPr/>
            </a:pPr>
            <a:r>
              <a:rPr lang="en-US" altLang="en-US" sz="2400" b="1" dirty="0">
                <a:latin typeface="Arial" charset="0"/>
                <a:cs typeface="Arial" charset="0"/>
              </a:rPr>
              <a:t>2-Equipment Fabrications &amp; Deliverables: </a:t>
            </a:r>
            <a:br>
              <a:rPr lang="en-US" altLang="en-US" sz="2400" b="1" dirty="0">
                <a:latin typeface="Arial" charset="0"/>
                <a:cs typeface="Arial" charset="0"/>
              </a:rPr>
            </a:br>
            <a:r>
              <a:rPr lang="en-US" altLang="en-US" sz="2400" b="1" dirty="0">
                <a:latin typeface="Arial" charset="0"/>
                <a:cs typeface="Arial" charset="0"/>
              </a:rPr>
              <a:t>Part 1-General Information</a:t>
            </a:r>
            <a:endParaRPr lang="en-US" altLang="en-US" sz="2400" b="1" dirty="0"/>
          </a:p>
          <a:p>
            <a:pPr marL="401637" lvl="1" indent="0">
              <a:buFont typeface="Georgia" panose="02040502050405020303" pitchFamily="18" charset="0"/>
              <a:buNone/>
              <a:defRPr/>
            </a:pPr>
            <a:r>
              <a:rPr lang="en-US" altLang="en-US" sz="2300" dirty="0">
                <a:solidFill>
                  <a:srgbClr val="FF0000"/>
                </a:solidFill>
                <a:latin typeface="Arial" charset="0"/>
                <a:cs typeface="Arial" charset="0"/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April 14, 2015; 1:30 pm to 2:30 pm; </a:t>
            </a:r>
            <a:r>
              <a:rPr lang="en-US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Crellin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151</a:t>
            </a:r>
          </a:p>
          <a:p>
            <a:pPr>
              <a:defRPr/>
            </a:pPr>
            <a:r>
              <a:rPr lang="en-US" altLang="en-US" sz="2400" b="1" dirty="0">
                <a:latin typeface="Arial" charset="0"/>
                <a:cs typeface="Arial" charset="0"/>
              </a:rPr>
              <a:t>3-Equipment Fabrications &amp; Deliverables: </a:t>
            </a:r>
            <a:br>
              <a:rPr lang="en-US" altLang="en-US" sz="2400" b="1" dirty="0">
                <a:latin typeface="Arial" charset="0"/>
                <a:cs typeface="Arial" charset="0"/>
              </a:rPr>
            </a:br>
            <a:r>
              <a:rPr lang="en-US" altLang="en-US" sz="2400" b="1" dirty="0">
                <a:latin typeface="Arial" charset="0"/>
                <a:cs typeface="Arial" charset="0"/>
              </a:rPr>
              <a:t>Part 2-Government Owned</a:t>
            </a:r>
          </a:p>
          <a:p>
            <a:pPr marL="401637" lvl="1" indent="0">
              <a:buFont typeface="Georgia" panose="02040502050405020303" pitchFamily="18" charset="0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May 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2015 ; Day, Time &amp; Location TBD</a:t>
            </a:r>
          </a:p>
          <a:p>
            <a:pPr>
              <a:defRPr/>
            </a:pPr>
            <a:r>
              <a:rPr lang="en-US" altLang="en-US" sz="2400" b="1" dirty="0">
                <a:latin typeface="Arial" charset="0"/>
                <a:cs typeface="Arial" charset="0"/>
              </a:rPr>
              <a:t>4-General Caltech Policies and Practices</a:t>
            </a:r>
            <a:r>
              <a:rPr lang="en-US" altLang="en-US" b="1" dirty="0">
                <a:latin typeface="Arial" charset="0"/>
                <a:cs typeface="Arial" charset="0"/>
              </a:rPr>
              <a:t/>
            </a:r>
            <a:br>
              <a:rPr lang="en-US" altLang="en-US" b="1" dirty="0">
                <a:latin typeface="Arial" charset="0"/>
                <a:cs typeface="Arial" charset="0"/>
              </a:rPr>
            </a:br>
            <a:r>
              <a:rPr lang="en-US" altLang="en-US" b="1" dirty="0">
                <a:latin typeface="Arial" charset="0"/>
                <a:cs typeface="Arial" charset="0"/>
              </a:rPr>
              <a:t>	</a:t>
            </a:r>
            <a:r>
              <a:rPr lang="en-US" altLang="en-US" b="1" dirty="0" smtClean="0">
                <a:latin typeface="Arial" charset="0"/>
                <a:cs typeface="Arial" charset="0"/>
              </a:rPr>
              <a:t>	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June 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2015;  Day, Time &amp; Location TBD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84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 Presentation 1-</a:t>
            </a:r>
            <a:b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Inventory Process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1066800" y="1905000"/>
            <a:ext cx="73152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Purpose</a:t>
            </a:r>
          </a:p>
          <a:p>
            <a:r>
              <a:rPr lang="en-US" altLang="en-US" sz="2400" dirty="0"/>
              <a:t>Inventory process</a:t>
            </a:r>
          </a:p>
          <a:p>
            <a:r>
              <a:rPr lang="en-US" altLang="en-US" sz="2400" dirty="0"/>
              <a:t>Final Inventory Report</a:t>
            </a:r>
          </a:p>
          <a:p>
            <a:r>
              <a:rPr lang="en-US" altLang="en-US" sz="2400" dirty="0"/>
              <a:t>Special considerations </a:t>
            </a:r>
          </a:p>
          <a:p>
            <a:r>
              <a:rPr lang="en-US" altLang="en-US" sz="2400" dirty="0"/>
              <a:t>Areas of </a:t>
            </a:r>
            <a:r>
              <a:rPr lang="en-US" altLang="en-US" sz="2400" dirty="0" smtClean="0"/>
              <a:t>concerns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 March 18, 2015; 1:30 pm to 2:30 pm</a:t>
            </a: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Crellin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151 </a:t>
            </a:r>
          </a:p>
          <a:p>
            <a:pPr marL="457200" lvl="1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776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 Presentation 2-</a:t>
            </a:r>
            <a:b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Fabrications &amp; Deliverables: </a:t>
            </a:r>
            <a:b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1 - General Information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838200" y="1676400"/>
            <a:ext cx="7620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Definition</a:t>
            </a:r>
          </a:p>
          <a:p>
            <a:r>
              <a:rPr lang="en-US" altLang="en-US" sz="2400" dirty="0"/>
              <a:t>Chargeable costs </a:t>
            </a:r>
          </a:p>
          <a:p>
            <a:r>
              <a:rPr lang="en-US" altLang="en-US" sz="2400" dirty="0"/>
              <a:t>Fiscal implications </a:t>
            </a:r>
          </a:p>
          <a:p>
            <a:r>
              <a:rPr lang="en-US" altLang="en-US" sz="2400" dirty="0"/>
              <a:t>Life cycle and process</a:t>
            </a:r>
          </a:p>
          <a:p>
            <a:r>
              <a:rPr lang="en-US" altLang="en-US" sz="2400" dirty="0"/>
              <a:t>Special considerations </a:t>
            </a:r>
          </a:p>
          <a:p>
            <a:r>
              <a:rPr lang="en-US" altLang="en-US" sz="2400" dirty="0"/>
              <a:t>Problem areas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 April 14, 2015; 1:30 pm to 2:30 pm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Crellin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151 </a:t>
            </a:r>
          </a:p>
          <a:p>
            <a:pPr marL="457200" lvl="1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934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 Presentation 3-</a:t>
            </a:r>
            <a:b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Fabrications &amp; Deliverables: </a:t>
            </a:r>
            <a:b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 – Government Owned</a:t>
            </a: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533400" y="18288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en-US" altLang="en-US" sz="2400" dirty="0"/>
              <a:t>Regulatory compliance </a:t>
            </a:r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en-US" altLang="en-US" sz="2400" dirty="0"/>
              <a:t>Life cycle and process</a:t>
            </a:r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en-US" altLang="en-US" sz="2400" dirty="0"/>
              <a:t>Self-Assessment requirements</a:t>
            </a:r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en-US" altLang="en-US" sz="2400" dirty="0"/>
              <a:t>Implications of non-compliance</a:t>
            </a:r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en-US" altLang="en-US" sz="2400" dirty="0"/>
              <a:t>Areas of concern at Caltech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 May 2015; Date &amp; Time TBD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TBD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193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 Presentation 4-</a:t>
            </a:r>
            <a:b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Caltech Policies and Practices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533400" y="18288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New Property Services Manual</a:t>
            </a:r>
          </a:p>
          <a:p>
            <a:r>
              <a:rPr lang="en-US" altLang="en-US" sz="2400" dirty="0"/>
              <a:t>Property Management Cycle</a:t>
            </a:r>
          </a:p>
          <a:p>
            <a:r>
              <a:rPr lang="en-US" altLang="en-US" sz="2400" dirty="0"/>
              <a:t>Roles, Responsibilities, and Expectations</a:t>
            </a:r>
          </a:p>
          <a:p>
            <a:r>
              <a:rPr lang="en-US" altLang="en-US" sz="2400" dirty="0"/>
              <a:t>Self-Assessment Requirements</a:t>
            </a:r>
          </a:p>
          <a:p>
            <a:r>
              <a:rPr lang="en-US" altLang="en-US" sz="2400" dirty="0"/>
              <a:t>Documentations</a:t>
            </a:r>
          </a:p>
          <a:p>
            <a:r>
              <a:rPr lang="en-US" altLang="en-US" sz="2400" dirty="0" smtClean="0"/>
              <a:t>Audits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 June 2015; Date &amp; Time TBD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TBD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5443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Management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Series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533400" y="2362200"/>
            <a:ext cx="8229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dirty="0" smtClean="0"/>
              <a:t>If you would like to attend any of the presentations in this series, please RSVP via email to: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Lorianne.Bowers@caltech.edu</a:t>
            </a:r>
            <a:endParaRPr lang="en-US" sz="2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907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 bwMode="auto">
          <a:xfrm>
            <a:off x="457200" y="2057400"/>
            <a:ext cx="8229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Uniform Guidance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Dick Seligman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 bwMode="auto">
          <a:xfrm>
            <a:off x="457200" y="1371600"/>
            <a:ext cx="82296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04" y="2209800"/>
            <a:ext cx="4062992" cy="606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622" y="3654553"/>
            <a:ext cx="406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Muriel Marroquin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7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Traveler’s Name Field List of Values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9809"/>
              </p:ext>
            </p:extLst>
          </p:nvPr>
        </p:nvGraphicFramePr>
        <p:xfrm>
          <a:off x="842168" y="2957383"/>
          <a:ext cx="7459663" cy="282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222"/>
                <a:gridCol w="3330870"/>
                <a:gridCol w="896594"/>
                <a:gridCol w="953977"/>
              </a:tblGrid>
              <a:tr h="689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Format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Description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P-Card</a:t>
                      </a:r>
                      <a:endParaRPr lang="en-US" dirty="0"/>
                    </a:p>
                  </a:txBody>
                  <a:tcPr anchor="ctr"/>
                </a:tc>
              </a:tr>
              <a:tr h="931267">
                <a:tc>
                  <a:txBody>
                    <a:bodyPr/>
                    <a:lstStyle/>
                    <a:p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Name, First 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Traveler </a:t>
                      </a: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with 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 </a:t>
                      </a: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CardQuest 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Profile and NO P-Card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(i.e</a:t>
                      </a: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non-Caltech employees and some students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478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zxLast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Name, First 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Traveler with a CardQuest Profile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P-Card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412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zzLast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 First 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Traveler with a P-Card and a CardQuest Profile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563" y="3858329"/>
            <a:ext cx="458401" cy="404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0081" y="4695289"/>
            <a:ext cx="458401" cy="404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563" y="5319754"/>
            <a:ext cx="458401" cy="404014"/>
          </a:xfrm>
          <a:prstGeom prst="rect">
            <a:avLst/>
          </a:prstGeom>
        </p:spPr>
      </p:pic>
      <p:sp>
        <p:nvSpPr>
          <p:cNvPr id="11" name="&quot;No&quot; Symbol 10"/>
          <p:cNvSpPr/>
          <p:nvPr/>
        </p:nvSpPr>
        <p:spPr>
          <a:xfrm>
            <a:off x="6667690" y="3855219"/>
            <a:ext cx="463185" cy="378280"/>
          </a:xfrm>
          <a:prstGeom prst="noSmoking">
            <a:avLst>
              <a:gd name="adj" fmla="val 487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3" descr="C:\Users\dshimabu\AppData\Local\Temp\SNAGHTML31bff6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71" y="3875270"/>
            <a:ext cx="719047" cy="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shimabu\AppData\Local\Temp\SNAGHTML31bff6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70" y="4713391"/>
            <a:ext cx="719047" cy="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shimabu\AppData\Local\Temp\SNAGHTML31bff6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46" y="5319753"/>
            <a:ext cx="719047" cy="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&quot;No&quot; Symbol 14"/>
          <p:cNvSpPr/>
          <p:nvPr/>
        </p:nvSpPr>
        <p:spPr>
          <a:xfrm>
            <a:off x="7581603" y="3881063"/>
            <a:ext cx="463185" cy="378280"/>
          </a:xfrm>
          <a:prstGeom prst="noSmoking">
            <a:avLst>
              <a:gd name="adj" fmla="val 487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7572078" y="4721023"/>
            <a:ext cx="463185" cy="378280"/>
          </a:xfrm>
          <a:prstGeom prst="noSmoking">
            <a:avLst>
              <a:gd name="adj" fmla="val 487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/>
          <a:srcRect l="-1" t="21772" r="50756" b="50648"/>
          <a:stretch/>
        </p:blipFill>
        <p:spPr>
          <a:xfrm>
            <a:off x="442960" y="1524000"/>
            <a:ext cx="8472440" cy="13345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05400" y="2213864"/>
            <a:ext cx="913977" cy="465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 Types</a:t>
            </a:r>
            <a:endParaRPr 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1600200"/>
            <a:ext cx="8229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Expense Types identify a commodity type by grouping them into parent/child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Audit rules and policies within </a:t>
            </a:r>
            <a:r>
              <a:rPr lang="en-US" sz="2400" dirty="0" err="1"/>
              <a:t>CardQuest</a:t>
            </a:r>
            <a:r>
              <a:rPr lang="en-US" sz="2400" dirty="0"/>
              <a:t> are driven by these Expense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Example: Other-Gifts/Awards; 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select the most appropriate Expense Type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Examples: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64744" t="39930" r="19757" b="48443"/>
          <a:stretch/>
        </p:blipFill>
        <p:spPr>
          <a:xfrm>
            <a:off x="1848637" y="4267200"/>
            <a:ext cx="7006491" cy="14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a Traveler’s Signature Required?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1676400"/>
            <a:ext cx="8229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 Traveler’s signature is required when you are preparing a Travel Report in YOUR profile for someone else</a:t>
            </a:r>
          </a:p>
          <a:p>
            <a:r>
              <a:rPr lang="en-US" sz="2400" dirty="0"/>
              <a:t>If you are </a:t>
            </a:r>
            <a:r>
              <a:rPr lang="en-US" sz="2400" i="1" dirty="0"/>
              <a:t>submitting</a:t>
            </a:r>
            <a:r>
              <a:rPr lang="en-US" sz="2400" dirty="0"/>
              <a:t> on behalf of someone else, you do NOT have to have the Traveler sign </a:t>
            </a:r>
          </a:p>
          <a:p>
            <a:pPr lvl="1"/>
            <a:r>
              <a:rPr lang="en-US" sz="2000" dirty="0"/>
              <a:t>To qualify, your Traveler must fill out the </a:t>
            </a:r>
            <a:r>
              <a:rPr lang="en-US" sz="2000" i="1" dirty="0"/>
              <a:t>Certification of Delegation of Expense Report Submission</a:t>
            </a:r>
          </a:p>
          <a:p>
            <a:pPr lvl="1"/>
            <a:r>
              <a:rPr lang="en-US" sz="2000" dirty="0"/>
              <a:t>This form is only applicable to Faculty</a:t>
            </a:r>
          </a:p>
          <a:p>
            <a:r>
              <a:rPr lang="en-US" sz="2400" dirty="0"/>
              <a:t>Attach the signed Report to the first Expense line of the Travel Report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333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 &amp; Receipts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40094" y="4191000"/>
            <a:ext cx="82296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1400" b="1" dirty="0"/>
              <a:t>*FAR Regulation 4.703 Policy  </a:t>
            </a:r>
          </a:p>
          <a:p>
            <a:pPr marL="0" indent="0">
              <a:buNone/>
            </a:pPr>
            <a:r>
              <a:rPr lang="en-US" sz="1400" i="1" dirty="0"/>
              <a:t>(3) The contractor or subcontractor retains the original records for a </a:t>
            </a:r>
            <a:r>
              <a:rPr lang="en-US" sz="1400" i="1" u="sng" dirty="0"/>
              <a:t>minimum of one year after imaging </a:t>
            </a:r>
            <a:r>
              <a:rPr lang="en-US" sz="1400" i="1" dirty="0"/>
              <a:t>to permit periodic validation of the imaging systems.</a:t>
            </a:r>
          </a:p>
          <a:p>
            <a:pPr marL="0" indent="0">
              <a:buNone/>
            </a:pPr>
            <a:r>
              <a:rPr lang="en-US" altLang="en-US" sz="1400" b="1" dirty="0"/>
              <a:t>FAR Regulation 4.704 Calculation of retention periods</a:t>
            </a:r>
          </a:p>
          <a:p>
            <a:pPr marL="0" indent="0">
              <a:buNone/>
            </a:pPr>
            <a:r>
              <a:rPr lang="en-US" sz="1400" i="1" dirty="0"/>
              <a:t>(a) The retention periods in 4.705 are calculated from the </a:t>
            </a:r>
            <a:r>
              <a:rPr lang="en-US" sz="1400" i="1" u="sng" dirty="0"/>
              <a:t>end of the contractor’s fiscal year in which an entry is made </a:t>
            </a:r>
            <a:r>
              <a:rPr lang="en-US" sz="1400" i="1" dirty="0"/>
              <a:t>charging or allocating a cost to a Government contract or subcontract</a:t>
            </a:r>
            <a:endParaRPr lang="en-US" altLang="en-US" sz="1400" i="1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98576"/>
              </p:ext>
            </p:extLst>
          </p:nvPr>
        </p:nvGraphicFramePr>
        <p:xfrm>
          <a:off x="304799" y="1524000"/>
          <a:ext cx="853440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74"/>
                <a:gridCol w="1966920"/>
                <a:gridCol w="3047168"/>
                <a:gridCol w="1888240"/>
              </a:tblGrid>
              <a:tr h="488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to Submit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*Receipts</a:t>
                      </a:r>
                      <a:endParaRPr lang="en-US" dirty="0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Goods &amp;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Report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per month on Reconciliation Day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Month, Year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(i.e.</a:t>
                      </a:r>
                      <a:r>
                        <a:rPr lang="en-US" sz="1600" baseline="0" dirty="0" smtClean="0"/>
                        <a:t> February 2015)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innerShdw blurRad="63500" dist="50800" dir="54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White</a:t>
                      </a:r>
                      <a:r>
                        <a:rPr lang="en-US" sz="1600" baseline="0" dirty="0" smtClean="0"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600" baseline="0" dirty="0" smtClean="0"/>
                        <a:t>Envelope – up to 3 months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per Envelope</a:t>
                      </a:r>
                      <a:endParaRPr lang="en-US" sz="16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Report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at the </a:t>
                      </a:r>
                      <a:b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nd of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the trip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Travelers</a:t>
                      </a:r>
                      <a:r>
                        <a:rPr lang="en-US" sz="1600" baseline="0" dirty="0" smtClean="0"/>
                        <a:t> Last Name; Trip Start and End Date; Destination City</a:t>
                      </a:r>
                    </a:p>
                    <a:p>
                      <a:r>
                        <a:rPr lang="en-US" sz="1200" baseline="0" dirty="0" smtClean="0"/>
                        <a:t>(i.e. Marquez 1/1/15-1/5/15 San Diego)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Blue</a:t>
                      </a:r>
                      <a:r>
                        <a:rPr lang="en-US" sz="1600" dirty="0" smtClean="0"/>
                        <a:t> Envelope –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trip per Envelope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347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Updates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0" y="1524000"/>
            <a:ext cx="9067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Personal Information – Verify Work Phone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Expense Information – Verify Default PTAs &amp; Department Code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4915" t="42278" r="59421" b="31485"/>
          <a:stretch/>
        </p:blipFill>
        <p:spPr>
          <a:xfrm>
            <a:off x="609600" y="1905000"/>
            <a:ext cx="6172200" cy="1774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4553" t="26062" r="59431" b="59627"/>
          <a:stretch/>
        </p:blipFill>
        <p:spPr>
          <a:xfrm>
            <a:off x="381000" y="4267200"/>
            <a:ext cx="8499625" cy="13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97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P-Card Commitments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057400"/>
            <a:ext cx="8229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Available in the </a:t>
            </a:r>
            <a:r>
              <a:rPr lang="en-US" sz="2400" b="1" i="1" dirty="0" err="1"/>
              <a:t>Cognos</a:t>
            </a:r>
            <a:r>
              <a:rPr lang="en-US" sz="2400" b="1" i="1" dirty="0">
                <a:solidFill>
                  <a:srgbClr val="0070C0"/>
                </a:solidFill>
              </a:rPr>
              <a:t> PTA Cost Details – Export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/>
              <a:t>CardQuest</a:t>
            </a:r>
            <a:r>
              <a:rPr lang="en-US" sz="2400" dirty="0"/>
              <a:t> expenses commitments are expenses allocated to PTA(s), but </a:t>
            </a:r>
            <a:r>
              <a:rPr lang="en-US" sz="2400" b="1" i="1" dirty="0"/>
              <a:t>not yet interfaced and reflected as actual expenses</a:t>
            </a:r>
            <a:r>
              <a:rPr lang="en-US" sz="2400" dirty="0"/>
              <a:t> in Oracle</a:t>
            </a:r>
          </a:p>
          <a:p>
            <a:r>
              <a:rPr lang="en-US" sz="2400" dirty="0"/>
              <a:t>Commitments appear in </a:t>
            </a:r>
            <a:r>
              <a:rPr lang="en-US" sz="2400" dirty="0" err="1"/>
              <a:t>Cognos</a:t>
            </a:r>
            <a:r>
              <a:rPr lang="en-US" sz="2400" dirty="0"/>
              <a:t> </a:t>
            </a:r>
            <a:r>
              <a:rPr lang="en-US" sz="2400" b="1" dirty="0"/>
              <a:t>2 days after allocation</a:t>
            </a:r>
            <a:r>
              <a:rPr lang="en-US" sz="2400" dirty="0"/>
              <a:t> is made: 1 overnight to </a:t>
            </a:r>
            <a:r>
              <a:rPr lang="en-US" sz="2400" dirty="0" err="1"/>
              <a:t>CardQuest’s</a:t>
            </a:r>
            <a:r>
              <a:rPr lang="en-US" sz="2400" dirty="0"/>
              <a:t> </a:t>
            </a:r>
            <a:r>
              <a:rPr lang="en-US" sz="2400" i="1" dirty="0"/>
              <a:t>Business Intelligence </a:t>
            </a:r>
            <a:r>
              <a:rPr lang="en-US" sz="2400" dirty="0"/>
              <a:t>plus 1 overnight to </a:t>
            </a:r>
            <a:r>
              <a:rPr lang="en-US" sz="2400" dirty="0" err="1"/>
              <a:t>Cognos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599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Relocation Reminder</a:t>
            </a:r>
            <a:endParaRPr lang="en-US" sz="3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457200" y="2057400"/>
            <a:ext cx="8229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Do </a:t>
            </a:r>
            <a:r>
              <a:rPr lang="en-US" sz="2400" u="sng" dirty="0"/>
              <a:t>not</a:t>
            </a:r>
            <a:r>
              <a:rPr lang="en-US" sz="2400" dirty="0"/>
              <a:t> use a P-Card to pay for Relocation expenses</a:t>
            </a:r>
          </a:p>
          <a:p>
            <a:r>
              <a:rPr lang="en-US" sz="2400" dirty="0" err="1"/>
              <a:t>CardQuest</a:t>
            </a:r>
            <a:r>
              <a:rPr lang="en-US" sz="2400" dirty="0"/>
              <a:t> cannot accommodate Relocation reimbursements</a:t>
            </a:r>
          </a:p>
          <a:p>
            <a:r>
              <a:rPr lang="en-US" sz="2400" dirty="0"/>
              <a:t>Questions? Contact the following for Relocation assistance: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Jennifer Palmer – Faculty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Tara </a:t>
            </a:r>
            <a:r>
              <a:rPr lang="en-US" dirty="0" err="1"/>
              <a:t>Kruckeberg</a:t>
            </a:r>
            <a:r>
              <a:rPr lang="en-US" dirty="0"/>
              <a:t> – Staff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3583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will be available at our website: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err="1" smtClean="0">
                <a:ln w="0"/>
                <a:solidFill>
                  <a:schemeClr val="accent1"/>
                </a:solidFill>
              </a:rPr>
              <a:t>ResearchAdministration</a:t>
            </a:r>
            <a:r>
              <a:rPr lang="en-US" sz="2800" b="1" dirty="0" smtClean="0">
                <a:ln w="0"/>
                <a:solidFill>
                  <a:schemeClr val="accent1"/>
                </a:solidFill>
              </a:rPr>
              <a:t>.</a:t>
            </a:r>
            <a:endParaRPr lang="en-US" sz="28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5257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abriola" panose="04040605051002020D02" pitchFamily="82" charset="0"/>
              </a:rPr>
              <a:t>Thank you for attending!</a:t>
            </a:r>
            <a:endParaRPr lang="en-US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UG Update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81000" y="18288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b="1" u="sng" dirty="0"/>
              <a:t>December 19, 2014.</a:t>
            </a:r>
            <a:r>
              <a:rPr lang="en-US" sz="2000" dirty="0"/>
              <a:t>  OMB issues UG as an “Interim Final Rule.”  Includes implementing regulations of all of the federal grant-making agencies.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OMB has only approved exceptions that were based on statutes or long-standing agency policy.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Examples:  UG says that cost sharing is not anticipated.  DOE requires 20% cost sharing on most research projects.  This is required by DOE legislation.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Applicability of the Uniform Guidance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81000" y="1981200"/>
            <a:ext cx="8229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/>
              <a:t>Some agencies, e.g., NSF and NIH, apply the UG to new awards and to funding increments on existing awards.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DOD (including the Army Research Office, the Air Force Office of Scientific Research, and the Office of Naval Research) will apply the UG to </a:t>
            </a:r>
            <a:r>
              <a:rPr lang="en-US" sz="2000" b="1" dirty="0"/>
              <a:t>new awards only</a:t>
            </a:r>
            <a:r>
              <a:rPr lang="en-US" sz="2000" dirty="0"/>
              <a:t>.  Existing awards, whether modified or not, remain subject to the “old” OMB Circulars.</a:t>
            </a: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19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 Guidance Requirements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2209800"/>
            <a:ext cx="82296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 err="1"/>
              <a:t>Subawards</a:t>
            </a:r>
            <a:r>
              <a:rPr lang="en-US" sz="2000" dirty="0"/>
              <a:t> always require prior approval; additional approval is required to issue </a:t>
            </a:r>
            <a:r>
              <a:rPr lang="en-US" sz="2000" b="1" u="sng" dirty="0"/>
              <a:t>fixed-price </a:t>
            </a:r>
            <a:r>
              <a:rPr lang="en-US" sz="2000" b="1" u="sng" dirty="0" err="1"/>
              <a:t>subawards</a:t>
            </a:r>
            <a:r>
              <a:rPr lang="en-US" sz="2000" dirty="0"/>
              <a:t>.  FP </a:t>
            </a:r>
            <a:r>
              <a:rPr lang="en-US" sz="2000" dirty="0" err="1"/>
              <a:t>subawards</a:t>
            </a:r>
            <a:r>
              <a:rPr lang="en-US" sz="2000" dirty="0"/>
              <a:t> cannot exceed $150,000.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Long-term visa costs are not allowable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Participant support costs now recognized across all agencies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 Guidance Requirements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1981200"/>
            <a:ext cx="8229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Prior sponsor approval is required if PI will be </a:t>
            </a:r>
            <a:r>
              <a:rPr lang="en-US" sz="2000" b="1" u="sng" dirty="0"/>
              <a:t>disengaged</a:t>
            </a:r>
            <a:r>
              <a:rPr lang="en-US" sz="2000" dirty="0"/>
              <a:t> from the project for more than 90 consecutive days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Cost sharing is not expected on research </a:t>
            </a:r>
            <a:r>
              <a:rPr lang="en-US" sz="2000" dirty="0" smtClean="0"/>
              <a:t>projects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Administrative and clerical </a:t>
            </a:r>
            <a:r>
              <a:rPr lang="en-US" sz="2000" dirty="0"/>
              <a:t>c</a:t>
            </a:r>
            <a:r>
              <a:rPr lang="en-US" sz="2000" dirty="0" smtClean="0"/>
              <a:t>osts may be charged as direct costs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smtClean="0"/>
              <a:t>4 specific requirements must be met)</a:t>
            </a:r>
            <a:endParaRPr lang="en-US" sz="2000" dirty="0"/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56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Agency Implementations of the UG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16764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NSF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u="sng" dirty="0"/>
              <a:t>Grant General Conditions</a:t>
            </a:r>
            <a:r>
              <a:rPr lang="en-US" sz="2000" dirty="0"/>
              <a:t> (GC-1) Effective December 26, 2014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 err="1"/>
              <a:t>Subawards</a:t>
            </a:r>
            <a:r>
              <a:rPr lang="en-US" sz="2000" dirty="0"/>
              <a:t>, including fixed price </a:t>
            </a:r>
            <a:r>
              <a:rPr lang="en-US" sz="2000" dirty="0" err="1"/>
              <a:t>subawards</a:t>
            </a:r>
            <a:r>
              <a:rPr lang="en-US" sz="2000" dirty="0"/>
              <a:t>, identified in the proposal do not require further approval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Financial closure of awards must be completed within 120 days after the award end date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47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Agency Implementations of the UG (cont.)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Content Placeholder 8"/>
          <p:cNvSpPr>
            <a:spLocks noGrp="1"/>
          </p:cNvSpPr>
          <p:nvPr>
            <p:ph sz="half" idx="2"/>
          </p:nvPr>
        </p:nvSpPr>
        <p:spPr bwMode="auto">
          <a:xfrm>
            <a:off x="304800" y="1676400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NIH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u="sng" dirty="0"/>
              <a:t>Interim Grant General Conditions</a:t>
            </a:r>
            <a:r>
              <a:rPr lang="en-US" sz="2000" dirty="0"/>
              <a:t> Effective December 26, 2014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Participant Support costs are allowable </a:t>
            </a:r>
            <a:r>
              <a:rPr lang="en-US" sz="2000" b="1" u="sng" dirty="0"/>
              <a:t>only</a:t>
            </a:r>
            <a:r>
              <a:rPr lang="en-US" sz="2000" dirty="0"/>
              <a:t> when identified in the funding opportunity announcement.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NIH will continue to use the terms trainees, trainee-expenses, and trainee travel.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25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altech THEME 01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1367</Words>
  <Application>Microsoft Office PowerPoint</Application>
  <PresentationFormat>On-screen Show (4:3)</PresentationFormat>
  <Paragraphs>240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Caltech THEME 01</vt:lpstr>
      <vt:lpstr>1_Caltech THEME 01</vt:lpstr>
      <vt:lpstr>3_Caltech THEME 01</vt:lpstr>
      <vt:lpstr>2_Caltech THEME 01</vt:lpstr>
      <vt:lpstr>6_Caltech THEME 01</vt:lpstr>
      <vt:lpstr>4_Caltech THEME 01</vt:lpstr>
      <vt:lpstr>Research Administration Forum  February 17, 2015</vt:lpstr>
      <vt:lpstr>Agenda</vt:lpstr>
      <vt:lpstr>Uniform Guidance  Dick Seligman</vt:lpstr>
      <vt:lpstr>UG Update</vt:lpstr>
      <vt:lpstr>Applicability of the Uniform Guidance</vt:lpstr>
      <vt:lpstr>Uniform Guidance Requirements</vt:lpstr>
      <vt:lpstr>Uniform Guidance Requirements (cont.)</vt:lpstr>
      <vt:lpstr>Agency Implementations of the UG</vt:lpstr>
      <vt:lpstr>Agency Implementations of the UG (cont.)</vt:lpstr>
      <vt:lpstr>Agency Implementations of the UG (cont.)</vt:lpstr>
      <vt:lpstr>Caltech Implementation of UG</vt:lpstr>
      <vt:lpstr>Caltech Implementation of UG (cont.)</vt:lpstr>
      <vt:lpstr>Miscellaneous Federal Topics  David Mayo (in absentia)</vt:lpstr>
      <vt:lpstr>Grants.gov</vt:lpstr>
      <vt:lpstr>National Science Foundation</vt:lpstr>
      <vt:lpstr>NSF (cont.)</vt:lpstr>
      <vt:lpstr>National Institutes of Health</vt:lpstr>
      <vt:lpstr>Division Approval Form Revisions  Dick Seligman</vt:lpstr>
      <vt:lpstr>Division Approval Form Revisions</vt:lpstr>
      <vt:lpstr>Division Approval Form Revisions (cont.)</vt:lpstr>
      <vt:lpstr>Division Approval Form Revisions (cont.)</vt:lpstr>
      <vt:lpstr>Division Approval Form Revisions (cont.)</vt:lpstr>
      <vt:lpstr>Property Management  Presentation Series FY2015  Ted Lieu</vt:lpstr>
      <vt:lpstr>Property Management- Presentation Series: </vt:lpstr>
      <vt:lpstr>Property Management Presentation 1- The Equipment Inventory Process: </vt:lpstr>
      <vt:lpstr>Property Management Presentation 2- Equipment Fabrications &amp; Deliverables:  Part 1 - General Information</vt:lpstr>
      <vt:lpstr>Property Management Presentation 3- Equipment Fabrications &amp; Deliverables:  Part 2 – Government Owned</vt:lpstr>
      <vt:lpstr>Property Management Presentation 4- General Caltech Policies and Practices</vt:lpstr>
      <vt:lpstr>Property Management  Presentation Series</vt:lpstr>
      <vt:lpstr>PowerPoint Presentation</vt:lpstr>
      <vt:lpstr>Traveler’s Name Field List of Values</vt:lpstr>
      <vt:lpstr>Expense Types</vt:lpstr>
      <vt:lpstr>When is a Traveler’s Signature Required?</vt:lpstr>
      <vt:lpstr>Reconciliation &amp; Receipts</vt:lpstr>
      <vt:lpstr>Profile Updates</vt:lpstr>
      <vt:lpstr>P-Card Commitments</vt:lpstr>
      <vt:lpstr>Relocation Reminder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Mayo, David</dc:creator>
  <cp:lastModifiedBy>Richard Seligman</cp:lastModifiedBy>
  <cp:revision>45</cp:revision>
  <cp:lastPrinted>2015-02-13T01:02:02Z</cp:lastPrinted>
  <dcterms:created xsi:type="dcterms:W3CDTF">2015-02-10T01:55:12Z</dcterms:created>
  <dcterms:modified xsi:type="dcterms:W3CDTF">2015-02-17T18:32:36Z</dcterms:modified>
</cp:coreProperties>
</file>