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287" r:id="rId4"/>
    <p:sldId id="288" r:id="rId5"/>
    <p:sldId id="289" r:id="rId6"/>
    <p:sldId id="290" r:id="rId7"/>
    <p:sldId id="291" r:id="rId8"/>
    <p:sldId id="286" r:id="rId9"/>
    <p:sldId id="269" r:id="rId10"/>
    <p:sldId id="273" r:id="rId11"/>
    <p:sldId id="274" r:id="rId12"/>
    <p:sldId id="275" r:id="rId13"/>
    <p:sldId id="276" r:id="rId14"/>
    <p:sldId id="285" r:id="rId15"/>
    <p:sldId id="277" r:id="rId16"/>
    <p:sldId id="278" r:id="rId17"/>
    <p:sldId id="280" r:id="rId18"/>
    <p:sldId id="281" r:id="rId19"/>
    <p:sldId id="282" r:id="rId20"/>
    <p:sldId id="283" r:id="rId21"/>
    <p:sldId id="284" r:id="rId22"/>
    <p:sldId id="26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on, Mika Y." initials="WMY" lastIdx="1" clrIdx="0">
    <p:extLst>
      <p:ext uri="{19B8F6BF-5375-455C-9EA6-DF929625EA0E}">
        <p15:presenceInfo xmlns:p15="http://schemas.microsoft.com/office/powerpoint/2012/main" userId="S-1-5-21-1355346752-3883351813-2554776158-29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4660"/>
  </p:normalViewPr>
  <p:slideViewPr>
    <p:cSldViewPr snapToGrid="0" snapToObjects="1">
      <p:cViewPr varScale="1">
        <p:scale>
          <a:sx n="110" d="100"/>
          <a:sy n="110" d="100"/>
        </p:scale>
        <p:origin x="21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5112AE3-33F5-CB4A-8F18-4A2C376179C1}" type="datetimeFigureOut">
              <a:rPr lang="en-US"/>
              <a:pPr>
                <a:defRPr/>
              </a:pPr>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49100C-E46F-1741-9046-9C10E26E9E1F}" type="slidenum">
              <a:rPr lang="en-US"/>
              <a:pPr>
                <a:defRPr/>
              </a:pPr>
              <a:t>‹#›</a:t>
            </a:fld>
            <a:endParaRPr lang="en-US"/>
          </a:p>
        </p:txBody>
      </p:sp>
    </p:spTree>
    <p:extLst>
      <p:ext uri="{BB962C8B-B14F-4D97-AF65-F5344CB8AC3E}">
        <p14:creationId xmlns:p14="http://schemas.microsoft.com/office/powerpoint/2010/main" val="2900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AD29855-D0BF-0C47-95BA-497FAF79D83E}" type="datetimeFigureOut">
              <a:rPr lang="en-US"/>
              <a:pPr>
                <a:defRPr/>
              </a:pPr>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C803D-01C2-3141-BF9F-21544A82DFB4}" type="slidenum">
              <a:rPr lang="en-US"/>
              <a:pPr>
                <a:defRPr/>
              </a:pPr>
              <a:t>‹#›</a:t>
            </a:fld>
            <a:endParaRPr lang="en-US"/>
          </a:p>
        </p:txBody>
      </p:sp>
    </p:spTree>
    <p:extLst>
      <p:ext uri="{BB962C8B-B14F-4D97-AF65-F5344CB8AC3E}">
        <p14:creationId xmlns:p14="http://schemas.microsoft.com/office/powerpoint/2010/main" val="35684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F68B94-9A51-B54D-9E90-4C531983117A}" type="datetimeFigureOut">
              <a:rPr lang="en-US"/>
              <a:pPr>
                <a:defRPr/>
              </a:pPr>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B134554-C3D8-0E49-9E77-80598B4CBADE}" type="slidenum">
              <a:rPr lang="en-US"/>
              <a:pPr>
                <a:defRPr/>
              </a:pPr>
              <a:t>‹#›</a:t>
            </a:fld>
            <a:endParaRPr lang="en-US"/>
          </a:p>
        </p:txBody>
      </p:sp>
    </p:spTree>
    <p:extLst>
      <p:ext uri="{BB962C8B-B14F-4D97-AF65-F5344CB8AC3E}">
        <p14:creationId xmlns:p14="http://schemas.microsoft.com/office/powerpoint/2010/main" val="151792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F040D6-BCD8-2342-9FA5-A37AB6D38B92}" type="datetimeFigureOut">
              <a:rPr lang="en-US"/>
              <a:pPr>
                <a:defRPr/>
              </a:pPr>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007FB2-0B93-1440-B316-F7D077EA6BD9}" type="slidenum">
              <a:rPr lang="en-US"/>
              <a:pPr>
                <a:defRPr/>
              </a:pPr>
              <a:t>‹#›</a:t>
            </a:fld>
            <a:endParaRPr lang="en-US"/>
          </a:p>
        </p:txBody>
      </p:sp>
    </p:spTree>
    <p:extLst>
      <p:ext uri="{BB962C8B-B14F-4D97-AF65-F5344CB8AC3E}">
        <p14:creationId xmlns:p14="http://schemas.microsoft.com/office/powerpoint/2010/main" val="122751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A513D6-B863-1F4E-B254-78445707283B}" type="datetimeFigureOut">
              <a:rPr lang="en-US"/>
              <a:pPr>
                <a:defRPr/>
              </a:pPr>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09ABE6-2591-534D-804A-AA2321DD1FDF}" type="slidenum">
              <a:rPr lang="en-US"/>
              <a:pPr>
                <a:defRPr/>
              </a:pPr>
              <a:t>‹#›</a:t>
            </a:fld>
            <a:endParaRPr lang="en-US"/>
          </a:p>
        </p:txBody>
      </p:sp>
    </p:spTree>
    <p:extLst>
      <p:ext uri="{BB962C8B-B14F-4D97-AF65-F5344CB8AC3E}">
        <p14:creationId xmlns:p14="http://schemas.microsoft.com/office/powerpoint/2010/main" val="1074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55E3F2-7A94-D144-AE3E-C350078456B8}" type="datetimeFigureOut">
              <a:rPr lang="en-US"/>
              <a:pPr>
                <a:defRPr/>
              </a:pPr>
              <a:t>6/16/2015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2FAF06-2ECC-0542-AEF2-0C72032D3865}" type="slidenum">
              <a:rPr lang="en-US"/>
              <a:pPr>
                <a:defRPr/>
              </a:pPr>
              <a:t>‹#›</a:t>
            </a:fld>
            <a:endParaRPr lang="en-US"/>
          </a:p>
        </p:txBody>
      </p:sp>
    </p:spTree>
    <p:extLst>
      <p:ext uri="{BB962C8B-B14F-4D97-AF65-F5344CB8AC3E}">
        <p14:creationId xmlns:p14="http://schemas.microsoft.com/office/powerpoint/2010/main" val="117285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DF3A5A-49D2-124B-822B-D0A61136BEBA}" type="datetimeFigureOut">
              <a:rPr lang="en-US"/>
              <a:pPr>
                <a:defRPr/>
              </a:pPr>
              <a:t>6/16/2015</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42CEB2-ABCE-0C4D-9008-F1E2A5CADA67}" type="slidenum">
              <a:rPr lang="en-US"/>
              <a:pPr>
                <a:defRPr/>
              </a:pPr>
              <a:t>‹#›</a:t>
            </a:fld>
            <a:endParaRPr lang="en-US"/>
          </a:p>
        </p:txBody>
      </p:sp>
    </p:spTree>
    <p:extLst>
      <p:ext uri="{BB962C8B-B14F-4D97-AF65-F5344CB8AC3E}">
        <p14:creationId xmlns:p14="http://schemas.microsoft.com/office/powerpoint/2010/main" val="185897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688B70-DE7E-484D-9649-53DD626C5424}" type="datetimeFigureOut">
              <a:rPr lang="en-US"/>
              <a:pPr>
                <a:defRPr/>
              </a:pPr>
              <a:t>6/16/2015</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6B8B50-CD79-DC41-AC08-5CB27CEFC99F}" type="slidenum">
              <a:rPr lang="en-US"/>
              <a:pPr>
                <a:defRPr/>
              </a:pPr>
              <a:t>‹#›</a:t>
            </a:fld>
            <a:endParaRPr lang="en-US"/>
          </a:p>
        </p:txBody>
      </p:sp>
    </p:spTree>
    <p:extLst>
      <p:ext uri="{BB962C8B-B14F-4D97-AF65-F5344CB8AC3E}">
        <p14:creationId xmlns:p14="http://schemas.microsoft.com/office/powerpoint/2010/main" val="392465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2536C30-3091-FD4A-92B6-8C1F33D17235}" type="datetimeFigureOut">
              <a:rPr lang="en-US"/>
              <a:pPr>
                <a:defRPr/>
              </a:pPr>
              <a:t>6/16/2015</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2F3C21-AC88-014D-8E4F-1842E2844B39}" type="slidenum">
              <a:rPr lang="en-US"/>
              <a:pPr>
                <a:defRPr/>
              </a:pPr>
              <a:t>‹#›</a:t>
            </a:fld>
            <a:endParaRPr lang="en-US"/>
          </a:p>
        </p:txBody>
      </p:sp>
    </p:spTree>
    <p:extLst>
      <p:ext uri="{BB962C8B-B14F-4D97-AF65-F5344CB8AC3E}">
        <p14:creationId xmlns:p14="http://schemas.microsoft.com/office/powerpoint/2010/main" val="204628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56D172-0DF9-1B45-B7DC-702877866F64}" type="datetimeFigureOut">
              <a:rPr lang="en-US"/>
              <a:pPr>
                <a:defRPr/>
              </a:pPr>
              <a:t>6/16/2015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E70C11-08F6-C245-996C-67C089C8904D}" type="slidenum">
              <a:rPr lang="en-US"/>
              <a:pPr>
                <a:defRPr/>
              </a:pPr>
              <a:t>‹#›</a:t>
            </a:fld>
            <a:endParaRPr lang="en-US"/>
          </a:p>
        </p:txBody>
      </p:sp>
    </p:spTree>
    <p:extLst>
      <p:ext uri="{BB962C8B-B14F-4D97-AF65-F5344CB8AC3E}">
        <p14:creationId xmlns:p14="http://schemas.microsoft.com/office/powerpoint/2010/main" val="29305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715EFD-0AC6-B449-A2DA-D28D79027907}" type="datetimeFigureOut">
              <a:rPr lang="en-US"/>
              <a:pPr>
                <a:defRPr/>
              </a:pPr>
              <a:t>6/16/2015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1AD24F-1CA9-1C40-A2AF-210F0E20D345}" type="slidenum">
              <a:rPr lang="en-US"/>
              <a:pPr>
                <a:defRPr/>
              </a:pPr>
              <a:t>‹#›</a:t>
            </a:fld>
            <a:endParaRPr lang="en-US"/>
          </a:p>
        </p:txBody>
      </p:sp>
    </p:spTree>
    <p:extLst>
      <p:ext uri="{BB962C8B-B14F-4D97-AF65-F5344CB8AC3E}">
        <p14:creationId xmlns:p14="http://schemas.microsoft.com/office/powerpoint/2010/main" val="20489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mss.caltech.edu/node/60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ng.com/images/search?q=grant+accountant+image&amp;view=detailv2&amp;&amp;&amp;id=39DA6BB9E1D8D2BC3A0CE4E51C64C7859CACFB4A&amp;selectedIndex=208&amp;ccid=O9gQZ04D&amp;simid=607989167228783175&amp;thid=JN.0i5Ycl92GJqcYHHDNAJg1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6"/>
          <p:cNvSpPr>
            <a:spLocks noGrp="1"/>
          </p:cNvSpPr>
          <p:nvPr>
            <p:ph type="title"/>
          </p:nvPr>
        </p:nvSpPr>
        <p:spPr bwMode="auto">
          <a:xfrm>
            <a:off x="391886" y="248149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696B73"/>
                </a:solidFill>
                <a:latin typeface="Arial" charset="0"/>
                <a:cs typeface="Arial" charset="0"/>
              </a:rPr>
              <a:t>Research Administration Forum</a:t>
            </a:r>
            <a:br>
              <a:rPr lang="en-US" sz="4000" b="1" dirty="0" smtClean="0">
                <a:solidFill>
                  <a:srgbClr val="696B73"/>
                </a:solidFill>
                <a:latin typeface="Arial" charset="0"/>
                <a:cs typeface="Arial" charset="0"/>
              </a:rPr>
            </a:br>
            <a:r>
              <a:rPr lang="en-US" sz="3200" b="1" dirty="0" smtClean="0">
                <a:solidFill>
                  <a:srgbClr val="696B73"/>
                </a:solidFill>
                <a:latin typeface="Arial" charset="0"/>
                <a:cs typeface="Arial" charset="0"/>
              </a:rPr>
              <a:t>June 17, 2015</a:t>
            </a:r>
            <a:endParaRPr lang="en-US" sz="3200" b="1" dirty="0">
              <a:solidFill>
                <a:srgbClr val="696B73"/>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191589" y="156754"/>
            <a:ext cx="8795657" cy="651401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196868" y="1349136"/>
            <a:ext cx="8785097" cy="5334462"/>
          </a:xfrm>
          <a:prstGeom prst="rect">
            <a:avLst/>
          </a:prstGeom>
        </p:spPr>
      </p:pic>
      <p:sp>
        <p:nvSpPr>
          <p:cNvPr id="3" name="Title 2"/>
          <p:cNvSpPr>
            <a:spLocks noGrp="1"/>
          </p:cNvSpPr>
          <p:nvPr>
            <p:ph type="title"/>
          </p:nvPr>
        </p:nvSpPr>
        <p:spPr>
          <a:xfrm>
            <a:off x="291737" y="305436"/>
            <a:ext cx="8229600" cy="970688"/>
          </a:xfrm>
        </p:spPr>
        <p:txBody>
          <a:bodyPr/>
          <a:lstStyle/>
          <a:p>
            <a:pPr algn="l"/>
            <a:r>
              <a:rPr lang="en-US" sz="2400" dirty="0" smtClean="0"/>
              <a:t>Management’s Views and Corrective Action Plan</a:t>
            </a:r>
            <a:br>
              <a:rPr lang="en-US" sz="2400" dirty="0" smtClean="0"/>
            </a:br>
            <a:r>
              <a:rPr lang="en-US" sz="2400" dirty="0" smtClean="0"/>
              <a:t>For the Year Ended September 30, 2014</a:t>
            </a:r>
            <a:endParaRPr lang="en-US" sz="2400" dirty="0"/>
          </a:p>
        </p:txBody>
      </p:sp>
    </p:spTree>
    <p:extLst>
      <p:ext uri="{BB962C8B-B14F-4D97-AF65-F5344CB8AC3E}">
        <p14:creationId xmlns:p14="http://schemas.microsoft.com/office/powerpoint/2010/main" val="398749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CIT Salary Cap Calculator Tool</a:t>
            </a:r>
            <a:br>
              <a:rPr lang="en-US" sz="3600" dirty="0" smtClean="0"/>
            </a:br>
            <a:r>
              <a:rPr lang="en-US" sz="2400" b="1" u="sng" dirty="0">
                <a:solidFill>
                  <a:srgbClr val="0070C0"/>
                </a:solidFill>
                <a:hlinkClick r:id="rId2"/>
              </a:rPr>
              <a:t>http://www.imss.caltech.edu/node/604</a:t>
            </a:r>
            <a:r>
              <a:rPr lang="en-US" sz="2400" b="1" dirty="0">
                <a:solidFill>
                  <a:srgbClr val="0070C0"/>
                </a:solidFill>
              </a:rPr>
              <a:t> </a:t>
            </a:r>
            <a:endParaRPr lang="en-US" sz="3600" dirty="0">
              <a:solidFill>
                <a:srgbClr val="0070C0"/>
              </a:solidFill>
            </a:endParaRPr>
          </a:p>
        </p:txBody>
      </p:sp>
      <p:pic>
        <p:nvPicPr>
          <p:cNvPr id="3" name="Picture 2"/>
          <p:cNvPicPr/>
          <p:nvPr/>
        </p:nvPicPr>
        <p:blipFill rotWithShape="1">
          <a:blip r:embed="rId3"/>
          <a:srcRect l="4194" t="10530" r="54773" b="4804"/>
          <a:stretch/>
        </p:blipFill>
        <p:spPr bwMode="auto">
          <a:xfrm>
            <a:off x="567055" y="1417638"/>
            <a:ext cx="8009890" cy="5175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38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COGNOS: NIH Salary Cap Report -Campus</a:t>
            </a:r>
            <a:endParaRPr lang="en-US" sz="3200" dirty="0"/>
          </a:p>
        </p:txBody>
      </p:sp>
      <p:pic>
        <p:nvPicPr>
          <p:cNvPr id="3" name="Picture 2"/>
          <p:cNvPicPr/>
          <p:nvPr/>
        </p:nvPicPr>
        <p:blipFill rotWithShape="1">
          <a:blip r:embed="rId2"/>
          <a:srcRect t="10920" r="50231" b="4310"/>
          <a:stretch/>
        </p:blipFill>
        <p:spPr bwMode="auto">
          <a:xfrm>
            <a:off x="509587" y="1034188"/>
            <a:ext cx="8124825" cy="5573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56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478"/>
            <a:ext cx="8229600" cy="2451146"/>
          </a:xfrm>
        </p:spPr>
        <p:txBody>
          <a:bodyPr/>
          <a:lstStyle/>
          <a:p>
            <a:pPr algn="l"/>
            <a:r>
              <a:rPr lang="en-US" sz="2800" dirty="0" smtClean="0"/>
              <a:t>PAA Grant Accountant:</a:t>
            </a:r>
            <a:br>
              <a:rPr lang="en-US" sz="2800" dirty="0" smtClean="0"/>
            </a:br>
            <a:r>
              <a:rPr lang="en-US" sz="2400" dirty="0" smtClean="0"/>
              <a:t>1. Monitoring reports quarterly</a:t>
            </a:r>
            <a:r>
              <a:rPr lang="en-US" sz="2400" dirty="0"/>
              <a:t/>
            </a:r>
            <a:br>
              <a:rPr lang="en-US" sz="2400" dirty="0"/>
            </a:br>
            <a:r>
              <a:rPr lang="en-US" sz="2400" dirty="0" smtClean="0"/>
              <a:t>2. Contacting Grant Managers with any adjustments and questions</a:t>
            </a:r>
            <a:br>
              <a:rPr lang="en-US" sz="2400" dirty="0" smtClean="0"/>
            </a:br>
            <a:r>
              <a:rPr lang="en-US" sz="2400" dirty="0" smtClean="0"/>
              <a:t>3. Available to provide training on running and reviewing the NIH Salary Cap Calculator and </a:t>
            </a:r>
            <a:r>
              <a:rPr lang="en-US" sz="2400" dirty="0" err="1" smtClean="0"/>
              <a:t>Cognos</a:t>
            </a:r>
            <a:r>
              <a:rPr lang="en-US" sz="2400" dirty="0" smtClean="0"/>
              <a:t> Report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80926085"/>
              </p:ext>
            </p:extLst>
          </p:nvPr>
        </p:nvGraphicFramePr>
        <p:xfrm>
          <a:off x="1064078" y="3315787"/>
          <a:ext cx="4552951" cy="2560320"/>
        </p:xfrm>
        <a:graphic>
          <a:graphicData uri="http://schemas.openxmlformats.org/drawingml/2006/table">
            <a:tbl>
              <a:tblPr firstRow="1" firstCol="1" bandRow="1">
                <a:tableStyleId>{5C22544A-7EE6-4342-B048-85BDC9FD1C3A}</a:tableStyleId>
              </a:tblPr>
              <a:tblGrid>
                <a:gridCol w="1444515"/>
                <a:gridCol w="3108436"/>
              </a:tblGrid>
              <a:tr h="272723">
                <a:tc>
                  <a:txBody>
                    <a:bodyPr/>
                    <a:lstStyle/>
                    <a:p>
                      <a:pPr marL="30480" marR="30480">
                        <a:lnSpc>
                          <a:spcPts val="1800"/>
                        </a:lnSpc>
                        <a:spcBef>
                          <a:spcPts val="240"/>
                        </a:spcBef>
                        <a:spcAft>
                          <a:spcPts val="240"/>
                        </a:spcAft>
                      </a:pPr>
                      <a:r>
                        <a:rPr lang="en-US" sz="1050" u="sng" dirty="0">
                          <a:solidFill>
                            <a:schemeClr val="bg1"/>
                          </a:solidFill>
                          <a:effectLst/>
                        </a:rPr>
                        <a:t>Division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1"/>
                    </a:solidFill>
                  </a:tcPr>
                </a:tc>
                <a:tc>
                  <a:txBody>
                    <a:bodyPr/>
                    <a:lstStyle/>
                    <a:p>
                      <a:pPr marL="30480" marR="30480">
                        <a:lnSpc>
                          <a:spcPts val="1800"/>
                        </a:lnSpc>
                        <a:spcBef>
                          <a:spcPts val="240"/>
                        </a:spcBef>
                        <a:spcAft>
                          <a:spcPts val="240"/>
                        </a:spcAft>
                      </a:pPr>
                      <a:r>
                        <a:rPr lang="en-US" sz="1050" u="sng">
                          <a:solidFill>
                            <a:schemeClr val="tx1"/>
                          </a:solidFill>
                          <a:effectLst/>
                        </a:rPr>
                        <a:t>Primary Contact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dirty="0">
                          <a:solidFill>
                            <a:schemeClr val="bg1"/>
                          </a:solidFill>
                          <a:effectLst/>
                        </a:rPr>
                        <a:t>CCE, EAS, HSS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u="none" dirty="0" smtClean="0">
                          <a:solidFill>
                            <a:schemeClr val="tx1"/>
                          </a:solidFill>
                          <a:effectLst/>
                        </a:rPr>
                        <a:t>Rosemary Nomura</a:t>
                      </a:r>
                      <a:r>
                        <a:rPr lang="en-US" sz="1050" dirty="0" smtClean="0">
                          <a:solidFill>
                            <a:schemeClr val="tx1"/>
                          </a:solidFill>
                          <a:effectLst/>
                        </a:rPr>
                        <a:t>, Lead, x2695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a:solidFill>
                            <a:schemeClr val="bg1"/>
                          </a:solidFill>
                          <a:effectLst/>
                        </a:rPr>
                        <a:t>EAS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i="0" u="none" dirty="0" smtClean="0">
                          <a:solidFill>
                            <a:schemeClr val="tx1"/>
                          </a:solidFill>
                          <a:effectLst/>
                        </a:rPr>
                        <a:t>Eduardo </a:t>
                      </a:r>
                      <a:r>
                        <a:rPr lang="en-US" sz="1050" i="0" u="none" dirty="0">
                          <a:solidFill>
                            <a:schemeClr val="tx1"/>
                          </a:solidFill>
                          <a:effectLst/>
                        </a:rPr>
                        <a:t>Villalobos</a:t>
                      </a:r>
                      <a:r>
                        <a:rPr lang="en-US" sz="1050" dirty="0">
                          <a:solidFill>
                            <a:schemeClr val="tx1"/>
                          </a:solidFill>
                          <a:effectLst/>
                        </a:rPr>
                        <a:t>, Accountant, </a:t>
                      </a:r>
                      <a:r>
                        <a:rPr lang="en-US" sz="1050" dirty="0" smtClean="0">
                          <a:solidFill>
                            <a:schemeClr val="tx1"/>
                          </a:solidFill>
                          <a:effectLst/>
                        </a:rPr>
                        <a:t>x6683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a:solidFill>
                            <a:schemeClr val="bg1"/>
                          </a:solidFill>
                          <a:effectLst/>
                        </a:rPr>
                        <a:t>CCE &amp; HSS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dirty="0">
                          <a:solidFill>
                            <a:schemeClr val="tx1"/>
                          </a:solidFill>
                          <a:effectLst/>
                        </a:rPr>
                        <a:t> </a:t>
                      </a:r>
                      <a:r>
                        <a:rPr lang="en-US" sz="1050" u="none" dirty="0" smtClean="0">
                          <a:solidFill>
                            <a:schemeClr val="tx1"/>
                          </a:solidFill>
                          <a:effectLst/>
                        </a:rPr>
                        <a:t>Sandie </a:t>
                      </a:r>
                      <a:r>
                        <a:rPr lang="en-US" sz="1050" u="none" dirty="0">
                          <a:solidFill>
                            <a:schemeClr val="tx1"/>
                          </a:solidFill>
                          <a:effectLst/>
                        </a:rPr>
                        <a:t>Glaze</a:t>
                      </a:r>
                      <a:r>
                        <a:rPr lang="en-US" sz="1050" dirty="0">
                          <a:solidFill>
                            <a:schemeClr val="tx1"/>
                          </a:solidFill>
                          <a:effectLst/>
                        </a:rPr>
                        <a:t>, Accountant, </a:t>
                      </a:r>
                      <a:r>
                        <a:rPr lang="en-US" sz="1050" dirty="0" smtClean="0">
                          <a:solidFill>
                            <a:schemeClr val="tx1"/>
                          </a:solidFill>
                          <a:effectLst/>
                        </a:rPr>
                        <a:t>x2697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a:solidFill>
                            <a:schemeClr val="bg1"/>
                          </a:solidFill>
                          <a:effectLst/>
                        </a:rPr>
                        <a:t>BBE, PMA, GPS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u="none" dirty="0">
                          <a:solidFill>
                            <a:schemeClr val="tx1"/>
                          </a:solidFill>
                          <a:effectLst/>
                        </a:rPr>
                        <a:t>Karel Zumbrunnen</a:t>
                      </a:r>
                      <a:r>
                        <a:rPr lang="en-US" sz="1050" dirty="0">
                          <a:solidFill>
                            <a:schemeClr val="tx1"/>
                          </a:solidFill>
                          <a:effectLst/>
                        </a:rPr>
                        <a:t>, </a:t>
                      </a:r>
                      <a:r>
                        <a:rPr lang="en-US" sz="1050" dirty="0" smtClean="0">
                          <a:solidFill>
                            <a:schemeClr val="tx1"/>
                          </a:solidFill>
                          <a:effectLst/>
                        </a:rPr>
                        <a:t>Lead, x8545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a:solidFill>
                            <a:schemeClr val="bg1"/>
                          </a:solidFill>
                          <a:effectLst/>
                        </a:rPr>
                        <a:t>BBE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u="none" dirty="0" smtClean="0">
                          <a:solidFill>
                            <a:schemeClr val="tx1"/>
                          </a:solidFill>
                          <a:effectLst/>
                        </a:rPr>
                        <a:t>Christa </a:t>
                      </a:r>
                      <a:r>
                        <a:rPr lang="en-US" sz="1050" u="none" dirty="0">
                          <a:solidFill>
                            <a:schemeClr val="tx1"/>
                          </a:solidFill>
                          <a:effectLst/>
                        </a:rPr>
                        <a:t>Albanez</a:t>
                      </a:r>
                      <a:r>
                        <a:rPr lang="en-US" sz="1050" dirty="0">
                          <a:solidFill>
                            <a:schemeClr val="tx1"/>
                          </a:solidFill>
                          <a:effectLst/>
                        </a:rPr>
                        <a:t>, Accountant, </a:t>
                      </a:r>
                      <a:r>
                        <a:rPr lang="en-US" sz="1050" dirty="0" smtClean="0">
                          <a:solidFill>
                            <a:schemeClr val="tx1"/>
                          </a:solidFill>
                          <a:effectLst/>
                        </a:rPr>
                        <a:t>x6756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a:solidFill>
                            <a:schemeClr val="bg1"/>
                          </a:solidFill>
                          <a:effectLst/>
                        </a:rPr>
                        <a:t>PMA</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u="none" dirty="0" smtClean="0">
                          <a:solidFill>
                            <a:schemeClr val="tx1"/>
                          </a:solidFill>
                          <a:effectLst/>
                        </a:rPr>
                        <a:t>Mary </a:t>
                      </a:r>
                      <a:r>
                        <a:rPr lang="en-US" sz="1050" u="none" dirty="0">
                          <a:solidFill>
                            <a:schemeClr val="tx1"/>
                          </a:solidFill>
                          <a:effectLst/>
                        </a:rPr>
                        <a:t>Kostikyan</a:t>
                      </a:r>
                      <a:r>
                        <a:rPr lang="en-US" sz="1050" dirty="0">
                          <a:solidFill>
                            <a:schemeClr val="tx1"/>
                          </a:solidFill>
                          <a:effectLst/>
                        </a:rPr>
                        <a:t>, Accountant, </a:t>
                      </a:r>
                      <a:r>
                        <a:rPr lang="en-US" sz="1050" dirty="0" smtClean="0">
                          <a:solidFill>
                            <a:schemeClr val="tx1"/>
                          </a:solidFill>
                          <a:effectLst/>
                        </a:rPr>
                        <a:t>x1798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r h="307558">
                <a:tc>
                  <a:txBody>
                    <a:bodyPr/>
                    <a:lstStyle/>
                    <a:p>
                      <a:pPr marL="30480" marR="30480">
                        <a:lnSpc>
                          <a:spcPts val="1800"/>
                        </a:lnSpc>
                        <a:spcBef>
                          <a:spcPts val="240"/>
                        </a:spcBef>
                        <a:spcAft>
                          <a:spcPts val="240"/>
                        </a:spcAft>
                      </a:pPr>
                      <a:r>
                        <a:rPr lang="en-US" sz="1050" dirty="0">
                          <a:solidFill>
                            <a:schemeClr val="bg1"/>
                          </a:solidFill>
                          <a:effectLst/>
                        </a:rPr>
                        <a:t>GPS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30480" marR="30480">
                        <a:lnSpc>
                          <a:spcPts val="1800"/>
                        </a:lnSpc>
                        <a:spcBef>
                          <a:spcPts val="240"/>
                        </a:spcBef>
                        <a:spcAft>
                          <a:spcPts val="240"/>
                        </a:spcAft>
                      </a:pPr>
                      <a:r>
                        <a:rPr lang="en-US" sz="1050" i="0" u="none" smtClean="0">
                          <a:solidFill>
                            <a:schemeClr val="tx1"/>
                          </a:solidFill>
                          <a:effectLst/>
                        </a:rPr>
                        <a:t>Devine </a:t>
                      </a:r>
                      <a:r>
                        <a:rPr lang="en-US" sz="1050" i="0" u="none" dirty="0">
                          <a:solidFill>
                            <a:schemeClr val="tx1"/>
                          </a:solidFill>
                          <a:effectLst/>
                        </a:rPr>
                        <a:t>Baquiran</a:t>
                      </a:r>
                      <a:r>
                        <a:rPr lang="en-US" sz="1050" dirty="0">
                          <a:solidFill>
                            <a:schemeClr val="tx1"/>
                          </a:solidFill>
                          <a:effectLst/>
                        </a:rPr>
                        <a:t>, Accountant, </a:t>
                      </a:r>
                      <a:r>
                        <a:rPr lang="en-US" sz="1050" dirty="0" smtClean="0">
                          <a:solidFill>
                            <a:schemeClr val="tx1"/>
                          </a:solidFill>
                          <a:effectLst/>
                        </a:rPr>
                        <a:t>x5779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r>
            </a:tbl>
          </a:graphicData>
        </a:graphic>
      </p:graphicFrame>
      <p:pic>
        <p:nvPicPr>
          <p:cNvPr id="5" name="Picture 4" descr="http://ts1.mm.bing.net/th?&amp;id=JN.0i5Ycl92GJqcYHHDNAJg1g&amp;w=300&amp;h=300&amp;c=0&amp;pid=1.9&amp;rs=0&amp;p=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1790" y="3562350"/>
            <a:ext cx="2600325" cy="2000250"/>
          </a:xfrm>
          <a:prstGeom prst="rect">
            <a:avLst/>
          </a:prstGeom>
          <a:noFill/>
          <a:ln>
            <a:noFill/>
          </a:ln>
        </p:spPr>
      </p:pic>
    </p:spTree>
    <p:extLst>
      <p:ext uri="{BB962C8B-B14F-4D97-AF65-F5344CB8AC3E}">
        <p14:creationId xmlns:p14="http://schemas.microsoft.com/office/powerpoint/2010/main" val="168907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Uniform Guidance Update and Revised Caltech Policies</a:t>
            </a:r>
            <a:endParaRPr lang="en-US" dirty="0"/>
          </a:p>
        </p:txBody>
      </p:sp>
      <p:sp>
        <p:nvSpPr>
          <p:cNvPr id="5" name="Subtitle 4"/>
          <p:cNvSpPr>
            <a:spLocks noGrp="1"/>
          </p:cNvSpPr>
          <p:nvPr>
            <p:ph type="subTitle" idx="1"/>
          </p:nvPr>
        </p:nvSpPr>
        <p:spPr/>
        <p:txBody>
          <a:bodyPr/>
          <a:lstStyle/>
          <a:p>
            <a:r>
              <a:rPr lang="en-US" dirty="0" smtClean="0"/>
              <a:t>Dick Seligman</a:t>
            </a:r>
            <a:endParaRPr lang="en-US" dirty="0"/>
          </a:p>
        </p:txBody>
      </p:sp>
    </p:spTree>
    <p:extLst>
      <p:ext uri="{BB962C8B-B14F-4D97-AF65-F5344CB8AC3E}">
        <p14:creationId xmlns:p14="http://schemas.microsoft.com/office/powerpoint/2010/main" val="286676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Uniform Guidance Update </a:t>
            </a:r>
            <a:br>
              <a:rPr lang="en-US" sz="3600" dirty="0" smtClean="0"/>
            </a:br>
            <a:r>
              <a:rPr lang="en-US" sz="3600" dirty="0" smtClean="0"/>
              <a:t>and Revised Policies</a:t>
            </a:r>
            <a:endParaRPr lang="en-US" sz="3600" dirty="0"/>
          </a:p>
        </p:txBody>
      </p:sp>
      <p:sp>
        <p:nvSpPr>
          <p:cNvPr id="3" name="Content Placeholder 2"/>
          <p:cNvSpPr>
            <a:spLocks noGrp="1"/>
          </p:cNvSpPr>
          <p:nvPr>
            <p:ph idx="1"/>
          </p:nvPr>
        </p:nvSpPr>
        <p:spPr/>
        <p:txBody>
          <a:bodyPr/>
          <a:lstStyle/>
          <a:p>
            <a:pPr marL="0" indent="0">
              <a:buNone/>
            </a:pPr>
            <a:r>
              <a:rPr lang="en-US" sz="2800" dirty="0" smtClean="0"/>
              <a:t>UG Current Status</a:t>
            </a:r>
          </a:p>
          <a:p>
            <a:pPr marL="0" indent="0">
              <a:buNone/>
            </a:pPr>
            <a:endParaRPr lang="en-US" dirty="0" smtClean="0"/>
          </a:p>
          <a:p>
            <a:pPr marL="0" indent="0">
              <a:buNone/>
            </a:pPr>
            <a:r>
              <a:rPr lang="en-US" sz="2800" dirty="0"/>
              <a:t>Awards are being received and identified as subject to the UG</a:t>
            </a:r>
          </a:p>
          <a:p>
            <a:pPr marL="0" indent="0">
              <a:buNone/>
            </a:pPr>
            <a:r>
              <a:rPr lang="en-US" sz="2800" dirty="0"/>
              <a:t> </a:t>
            </a:r>
          </a:p>
          <a:p>
            <a:pPr marL="0" indent="0">
              <a:buNone/>
            </a:pPr>
            <a:r>
              <a:rPr lang="en-US" sz="2800" dirty="0"/>
              <a:t>For </a:t>
            </a:r>
            <a:r>
              <a:rPr lang="en-US" sz="2800" b="1" u="sng" dirty="0"/>
              <a:t>some</a:t>
            </a:r>
            <a:r>
              <a:rPr lang="en-US" sz="2800" dirty="0"/>
              <a:t> on-going awards that are being modified, some portions will be under the “old” rules (OMB Circulars) and some portions under the UG</a:t>
            </a:r>
            <a:r>
              <a:rPr lang="en-US" dirty="0"/>
              <a:t>.</a:t>
            </a:r>
          </a:p>
          <a:p>
            <a:pPr marL="0" indent="0">
              <a:buNone/>
            </a:pPr>
            <a:endParaRPr lang="en-US" dirty="0"/>
          </a:p>
        </p:txBody>
      </p:sp>
    </p:spTree>
    <p:extLst>
      <p:ext uri="{BB962C8B-B14F-4D97-AF65-F5344CB8AC3E}">
        <p14:creationId xmlns:p14="http://schemas.microsoft.com/office/powerpoint/2010/main" val="16121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6388"/>
            <a:ext cx="8229600" cy="921249"/>
          </a:xfrm>
        </p:spPr>
        <p:txBody>
          <a:bodyPr/>
          <a:lstStyle/>
          <a:p>
            <a:pPr algn="l"/>
            <a:r>
              <a:rPr lang="en-US" sz="4000" dirty="0" smtClean="0"/>
              <a:t>New implementation publications:</a:t>
            </a:r>
            <a:endParaRPr lang="en-US" sz="4000" dirty="0"/>
          </a:p>
        </p:txBody>
      </p:sp>
      <p:sp>
        <p:nvSpPr>
          <p:cNvPr id="3" name="Content Placeholder 2"/>
          <p:cNvSpPr>
            <a:spLocks noGrp="1"/>
          </p:cNvSpPr>
          <p:nvPr>
            <p:ph idx="1"/>
          </p:nvPr>
        </p:nvSpPr>
        <p:spPr>
          <a:xfrm>
            <a:off x="457200" y="1347651"/>
            <a:ext cx="8229600" cy="5114109"/>
          </a:xfrm>
        </p:spPr>
        <p:txBody>
          <a:bodyPr/>
          <a:lstStyle/>
          <a:p>
            <a:pPr marL="0" indent="0">
              <a:buNone/>
            </a:pPr>
            <a:r>
              <a:rPr lang="en-US" sz="2800" dirty="0"/>
              <a:t>NIH Grants Policy Statement - March 15, 2015</a:t>
            </a:r>
          </a:p>
          <a:p>
            <a:pPr marL="0" indent="0">
              <a:buNone/>
            </a:pPr>
            <a:endParaRPr lang="en-US" sz="2800" dirty="0"/>
          </a:p>
          <a:p>
            <a:pPr marL="0" indent="0">
              <a:buNone/>
            </a:pPr>
            <a:r>
              <a:rPr lang="en-US" sz="2800" dirty="0"/>
              <a:t>NSF Proposal and Award Policies and Procedures Guide (PAPPG) – December 26, 2014</a:t>
            </a:r>
          </a:p>
          <a:p>
            <a:pPr marL="0" indent="0">
              <a:buNone/>
            </a:pPr>
            <a:endParaRPr lang="en-US" sz="2800" dirty="0"/>
          </a:p>
          <a:p>
            <a:pPr marL="0" indent="0">
              <a:buNone/>
            </a:pPr>
            <a:r>
              <a:rPr lang="en-US" sz="2800" dirty="0"/>
              <a:t>Good news:  Both NSF and NIH have extended the deadline for final financial reports to 120 days after the end date of the grant.</a:t>
            </a:r>
          </a:p>
          <a:p>
            <a:endParaRPr lang="en-US" sz="2800" dirty="0" smtClean="0"/>
          </a:p>
          <a:p>
            <a:pPr marL="0" indent="0">
              <a:buNone/>
            </a:pPr>
            <a:r>
              <a:rPr lang="en-US" sz="2800" dirty="0" smtClean="0"/>
              <a:t>Be </a:t>
            </a:r>
            <a:r>
              <a:rPr lang="en-US" sz="2800" dirty="0"/>
              <a:t>on the lookout for agency “deviations”</a:t>
            </a:r>
          </a:p>
          <a:p>
            <a:endParaRPr lang="en-US" sz="2800" dirty="0"/>
          </a:p>
        </p:txBody>
      </p:sp>
    </p:spTree>
    <p:extLst>
      <p:ext uri="{BB962C8B-B14F-4D97-AF65-F5344CB8AC3E}">
        <p14:creationId xmlns:p14="http://schemas.microsoft.com/office/powerpoint/2010/main" val="400430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Revised Policy:  </a:t>
            </a:r>
            <a:r>
              <a:rPr lang="en-US" sz="3600" dirty="0" smtClean="0"/>
              <a:t/>
            </a:r>
            <a:br>
              <a:rPr lang="en-US" sz="3600" dirty="0" smtClean="0"/>
            </a:br>
            <a:r>
              <a:rPr lang="en-US" sz="3600" dirty="0" smtClean="0"/>
              <a:t>Institutional </a:t>
            </a:r>
            <a:r>
              <a:rPr lang="en-US" sz="3600" dirty="0"/>
              <a:t>Base Salary</a:t>
            </a:r>
          </a:p>
        </p:txBody>
      </p:sp>
      <p:sp>
        <p:nvSpPr>
          <p:cNvPr id="3" name="Content Placeholder 2"/>
          <p:cNvSpPr>
            <a:spLocks noGrp="1"/>
          </p:cNvSpPr>
          <p:nvPr>
            <p:ph idx="1"/>
          </p:nvPr>
        </p:nvSpPr>
        <p:spPr>
          <a:xfrm>
            <a:off x="457200" y="2142309"/>
            <a:ext cx="8229600" cy="3983854"/>
          </a:xfrm>
        </p:spPr>
        <p:txBody>
          <a:bodyPr/>
          <a:lstStyle/>
          <a:p>
            <a:pPr marL="0" indent="0">
              <a:buNone/>
            </a:pPr>
            <a:r>
              <a:rPr lang="en-US" dirty="0"/>
              <a:t>•</a:t>
            </a:r>
            <a:r>
              <a:rPr lang="en-US" sz="2800" dirty="0"/>
              <a:t>	Use Institutional Base Salary </a:t>
            </a:r>
            <a:r>
              <a:rPr lang="en-US" sz="2800" dirty="0" smtClean="0"/>
              <a:t>in </a:t>
            </a:r>
            <a:r>
              <a:rPr lang="en-US" sz="2800" dirty="0"/>
              <a:t>grant proposal </a:t>
            </a:r>
            <a:r>
              <a:rPr lang="en-US" sz="2800" dirty="0" smtClean="0"/>
              <a:t>	budgets</a:t>
            </a:r>
            <a:endParaRPr lang="en-US" sz="2800" dirty="0"/>
          </a:p>
          <a:p>
            <a:pPr marL="0" indent="0">
              <a:buNone/>
            </a:pPr>
            <a:r>
              <a:rPr lang="en-US" sz="2800" dirty="0"/>
              <a:t>•	Use Institutional Base Salary when charging </a:t>
            </a:r>
            <a:r>
              <a:rPr lang="en-US" sz="2800" dirty="0" smtClean="0"/>
              <a:t>	salaries </a:t>
            </a:r>
            <a:r>
              <a:rPr lang="en-US" sz="2800" dirty="0"/>
              <a:t>to grants</a:t>
            </a:r>
          </a:p>
          <a:p>
            <a:pPr marL="0" indent="0">
              <a:buNone/>
            </a:pPr>
            <a:r>
              <a:rPr lang="en-US" sz="2800" dirty="0"/>
              <a:t>•	At Caltech, the IBS is contained in the </a:t>
            </a:r>
            <a:r>
              <a:rPr lang="en-US" sz="2800" dirty="0" smtClean="0"/>
              <a:t>	appointment </a:t>
            </a:r>
            <a:r>
              <a:rPr lang="en-US" sz="2800" dirty="0"/>
              <a:t>letters issued by the </a:t>
            </a:r>
            <a:r>
              <a:rPr lang="en-US" sz="2800" dirty="0" smtClean="0"/>
              <a:t>Provost</a:t>
            </a:r>
            <a:endParaRPr lang="en-US" dirty="0"/>
          </a:p>
        </p:txBody>
      </p:sp>
    </p:spTree>
    <p:extLst>
      <p:ext uri="{BB962C8B-B14F-4D97-AF65-F5344CB8AC3E}">
        <p14:creationId xmlns:p14="http://schemas.microsoft.com/office/powerpoint/2010/main" val="334244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a:r>
              <a:rPr lang="en-US" sz="2800" dirty="0"/>
              <a:t>Revised IBS Policy includes a section on “allowable activities” that is taken from the Uniform Guidance.</a:t>
            </a:r>
            <a:br>
              <a:rPr lang="en-US" sz="2800" dirty="0"/>
            </a:br>
            <a:endParaRPr lang="en-US" sz="2800" dirty="0"/>
          </a:p>
        </p:txBody>
      </p:sp>
      <p:sp>
        <p:nvSpPr>
          <p:cNvPr id="3" name="Content Placeholder 2"/>
          <p:cNvSpPr>
            <a:spLocks noGrp="1"/>
          </p:cNvSpPr>
          <p:nvPr>
            <p:ph idx="1"/>
          </p:nvPr>
        </p:nvSpPr>
        <p:spPr>
          <a:xfrm>
            <a:off x="457200" y="1872342"/>
            <a:ext cx="8229600" cy="4650377"/>
          </a:xfrm>
        </p:spPr>
        <p:txBody>
          <a:bodyPr/>
          <a:lstStyle/>
          <a:p>
            <a:pPr marL="0" indent="0">
              <a:buNone/>
            </a:pPr>
            <a:r>
              <a:rPr lang="en-US" sz="2800" dirty="0"/>
              <a:t>•	Delivering special lectures about specific </a:t>
            </a:r>
            <a:r>
              <a:rPr lang="en-US" sz="2800" dirty="0" smtClean="0"/>
              <a:t>	aspects </a:t>
            </a:r>
            <a:r>
              <a:rPr lang="en-US" sz="2800" dirty="0"/>
              <a:t>of the project</a:t>
            </a:r>
          </a:p>
          <a:p>
            <a:pPr marL="0" indent="0">
              <a:buNone/>
            </a:pPr>
            <a:r>
              <a:rPr lang="en-US" sz="2800" dirty="0"/>
              <a:t>•	Writing reports and articles</a:t>
            </a:r>
          </a:p>
          <a:p>
            <a:pPr marL="0" indent="0">
              <a:buNone/>
            </a:pPr>
            <a:r>
              <a:rPr lang="en-US" sz="2800" dirty="0"/>
              <a:t>•	Developing and maintaining protocols</a:t>
            </a:r>
          </a:p>
          <a:p>
            <a:pPr marL="0" indent="0">
              <a:buNone/>
            </a:pPr>
            <a:r>
              <a:rPr lang="en-US" sz="2800" dirty="0"/>
              <a:t>•	Managing substances and chemicals</a:t>
            </a:r>
          </a:p>
          <a:p>
            <a:pPr marL="0" indent="0">
              <a:buNone/>
            </a:pPr>
            <a:r>
              <a:rPr lang="en-US" sz="2800" dirty="0"/>
              <a:t>•	Participating in appropriate seminars</a:t>
            </a:r>
          </a:p>
          <a:p>
            <a:pPr marL="0" indent="0">
              <a:buNone/>
            </a:pPr>
            <a:r>
              <a:rPr lang="en-US" sz="2800" dirty="0"/>
              <a:t>•	Consulting with colleagues and graduate </a:t>
            </a:r>
            <a:r>
              <a:rPr lang="en-US" sz="2800" dirty="0" smtClean="0"/>
              <a:t>	students</a:t>
            </a:r>
            <a:endParaRPr lang="en-US" sz="2800" dirty="0"/>
          </a:p>
          <a:p>
            <a:pPr marL="0" indent="0">
              <a:buNone/>
            </a:pPr>
            <a:r>
              <a:rPr lang="en-US" sz="2800" dirty="0"/>
              <a:t>•	Attending meetings and conferences</a:t>
            </a:r>
          </a:p>
          <a:p>
            <a:pPr marL="0" indent="0">
              <a:buNone/>
            </a:pPr>
            <a:endParaRPr lang="en-US" sz="2800" dirty="0"/>
          </a:p>
        </p:txBody>
      </p:sp>
    </p:spTree>
    <p:extLst>
      <p:ext uri="{BB962C8B-B14F-4D97-AF65-F5344CB8AC3E}">
        <p14:creationId xmlns:p14="http://schemas.microsoft.com/office/powerpoint/2010/main" val="2093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Revised Policy:  </a:t>
            </a:r>
            <a:r>
              <a:rPr lang="en-US" sz="3600" dirty="0" smtClean="0"/>
              <a:t/>
            </a:r>
            <a:br>
              <a:rPr lang="en-US" sz="3600" dirty="0" smtClean="0"/>
            </a:br>
            <a:r>
              <a:rPr lang="en-US" sz="3600" dirty="0" smtClean="0"/>
              <a:t>Principal </a:t>
            </a:r>
            <a:r>
              <a:rPr lang="en-US" sz="3600" dirty="0"/>
              <a:t>Investigators on Leave FAQs</a:t>
            </a:r>
            <a:br>
              <a:rPr lang="en-US" sz="3600" dirty="0"/>
            </a:br>
            <a:endParaRPr lang="en-US" dirty="0"/>
          </a:p>
        </p:txBody>
      </p:sp>
      <p:sp>
        <p:nvSpPr>
          <p:cNvPr id="3" name="Content Placeholder 2"/>
          <p:cNvSpPr>
            <a:spLocks noGrp="1"/>
          </p:cNvSpPr>
          <p:nvPr>
            <p:ph idx="1"/>
          </p:nvPr>
        </p:nvSpPr>
        <p:spPr>
          <a:xfrm>
            <a:off x="457200" y="2333897"/>
            <a:ext cx="8229600" cy="3792266"/>
          </a:xfrm>
        </p:spPr>
        <p:txBody>
          <a:bodyPr/>
          <a:lstStyle/>
          <a:p>
            <a:pPr marL="0" indent="0">
              <a:buNone/>
            </a:pPr>
            <a:r>
              <a:rPr lang="en-US" sz="2800" dirty="0"/>
              <a:t>Two sections:  For awards that are under the OMB Circulars; for awards that are under the UG</a:t>
            </a:r>
          </a:p>
          <a:p>
            <a:pPr marL="0" indent="0">
              <a:buNone/>
            </a:pPr>
            <a:r>
              <a:rPr lang="en-US" sz="2800" dirty="0"/>
              <a:t> </a:t>
            </a:r>
          </a:p>
          <a:p>
            <a:pPr marL="0" indent="0">
              <a:buNone/>
            </a:pPr>
            <a:r>
              <a:rPr lang="en-US" sz="2800" dirty="0"/>
              <a:t>For awards under the UG, no prior approval is required if the PI remains “engaged” in the project.  If the PI will not be engaged for more than 90 days, prior approval is required.</a:t>
            </a:r>
          </a:p>
          <a:p>
            <a:pPr marL="0" indent="0">
              <a:buNone/>
            </a:pPr>
            <a:endParaRPr lang="en-US" sz="2800" dirty="0"/>
          </a:p>
        </p:txBody>
      </p:sp>
    </p:spTree>
    <p:extLst>
      <p:ext uri="{BB962C8B-B14F-4D97-AF65-F5344CB8AC3E}">
        <p14:creationId xmlns:p14="http://schemas.microsoft.com/office/powerpoint/2010/main" val="195759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104503" y="1741714"/>
            <a:ext cx="8882743" cy="5007747"/>
          </a:xfrm>
        </p:spPr>
        <p:txBody>
          <a:bodyPr/>
          <a:lstStyle/>
          <a:p>
            <a:r>
              <a:rPr lang="en-US" sz="2800" dirty="0" smtClean="0"/>
              <a:t>Tuition Costs (David)</a:t>
            </a:r>
            <a:endParaRPr lang="en-US" sz="2800" dirty="0"/>
          </a:p>
          <a:p>
            <a:r>
              <a:rPr lang="en-US" sz="2800" dirty="0" smtClean="0"/>
              <a:t>Conflict of Interest Disclosures (David)</a:t>
            </a:r>
          </a:p>
          <a:p>
            <a:r>
              <a:rPr lang="en-US" sz="2800" dirty="0" smtClean="0"/>
              <a:t>Revised Division Approval Form (David)</a:t>
            </a:r>
          </a:p>
          <a:p>
            <a:r>
              <a:rPr lang="en-US" sz="2800" dirty="0" smtClean="0"/>
              <a:t>Caltech’s OMB Circular A-133 Audit for FY2014</a:t>
            </a:r>
          </a:p>
          <a:p>
            <a:pPr lvl="1"/>
            <a:r>
              <a:rPr lang="en-US" sz="2400" dirty="0" smtClean="0"/>
              <a:t>Results and Findings (Estella)</a:t>
            </a:r>
          </a:p>
          <a:p>
            <a:pPr lvl="1"/>
            <a:r>
              <a:rPr lang="en-US" sz="2400" dirty="0" smtClean="0"/>
              <a:t>Management’s Views and Corrective Action Plan (Felicia)</a:t>
            </a:r>
          </a:p>
          <a:p>
            <a:pPr lvl="1"/>
            <a:r>
              <a:rPr lang="en-US" sz="2400" dirty="0" smtClean="0"/>
              <a:t>Resources for Corrective Action Plan Compliance (Felicia)</a:t>
            </a:r>
          </a:p>
          <a:p>
            <a:r>
              <a:rPr lang="en-US" sz="2800" dirty="0" smtClean="0"/>
              <a:t>Uniform Guidance Update and Revised Caltech Policies (Dick)</a:t>
            </a:r>
          </a:p>
        </p:txBody>
      </p:sp>
    </p:spTree>
    <p:extLst>
      <p:ext uri="{BB962C8B-B14F-4D97-AF65-F5344CB8AC3E}">
        <p14:creationId xmlns:p14="http://schemas.microsoft.com/office/powerpoint/2010/main" val="4056987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New Policy:  Charging Administrative and Clerical Costs as Direct Costs on Federal Awards</a:t>
            </a:r>
            <a:br>
              <a:rPr lang="en-US" sz="3600" dirty="0"/>
            </a:br>
            <a:endParaRPr lang="en-US" sz="3600" dirty="0"/>
          </a:p>
        </p:txBody>
      </p:sp>
      <p:sp>
        <p:nvSpPr>
          <p:cNvPr id="3" name="Content Placeholder 2"/>
          <p:cNvSpPr>
            <a:spLocks noGrp="1"/>
          </p:cNvSpPr>
          <p:nvPr>
            <p:ph idx="1"/>
          </p:nvPr>
        </p:nvSpPr>
        <p:spPr>
          <a:xfrm>
            <a:off x="457200" y="2211977"/>
            <a:ext cx="8229600" cy="4476206"/>
          </a:xfrm>
        </p:spPr>
        <p:txBody>
          <a:bodyPr/>
          <a:lstStyle/>
          <a:p>
            <a:r>
              <a:rPr lang="en-US" sz="2800" dirty="0"/>
              <a:t>These costs are normally treated as indirect </a:t>
            </a:r>
            <a:r>
              <a:rPr lang="en-US" sz="2800" dirty="0" smtClean="0"/>
              <a:t>costs</a:t>
            </a:r>
            <a:endParaRPr lang="en-US" sz="2800" dirty="0"/>
          </a:p>
          <a:p>
            <a:r>
              <a:rPr lang="en-US" sz="2800" dirty="0"/>
              <a:t>May be charged directly, </a:t>
            </a:r>
            <a:r>
              <a:rPr lang="en-US" sz="2800" dirty="0" smtClean="0"/>
              <a:t>IF</a:t>
            </a:r>
            <a:endParaRPr lang="en-US" sz="2800" dirty="0"/>
          </a:p>
          <a:p>
            <a:pPr lvl="1"/>
            <a:r>
              <a:rPr lang="en-US" sz="2400" dirty="0"/>
              <a:t>“integral” to the project</a:t>
            </a:r>
          </a:p>
          <a:p>
            <a:pPr lvl="1"/>
            <a:r>
              <a:rPr lang="en-US" sz="2400" dirty="0"/>
              <a:t>Individuals can be specifically identified</a:t>
            </a:r>
          </a:p>
          <a:p>
            <a:pPr lvl="1"/>
            <a:r>
              <a:rPr lang="en-US" sz="2400" dirty="0"/>
              <a:t>Included in the budget and justification or have prior written approval from the sponsor</a:t>
            </a:r>
          </a:p>
          <a:p>
            <a:pPr lvl="1"/>
            <a:r>
              <a:rPr lang="en-US" sz="2400" dirty="0"/>
              <a:t>Are not recovered in the indirect cost </a:t>
            </a:r>
            <a:r>
              <a:rPr lang="en-US" sz="2400" dirty="0" smtClean="0"/>
              <a:t>rate</a:t>
            </a:r>
            <a:endParaRPr lang="en-US" sz="2400" dirty="0"/>
          </a:p>
        </p:txBody>
      </p:sp>
    </p:spTree>
    <p:extLst>
      <p:ext uri="{BB962C8B-B14F-4D97-AF65-F5344CB8AC3E}">
        <p14:creationId xmlns:p14="http://schemas.microsoft.com/office/powerpoint/2010/main" val="297061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80585"/>
          </a:xfrm>
        </p:spPr>
        <p:txBody>
          <a:bodyPr/>
          <a:lstStyle/>
          <a:p>
            <a:pPr algn="l"/>
            <a:r>
              <a:rPr lang="en-US" sz="3600" dirty="0"/>
              <a:t>New Policy:  Charging Administrative and Clerical Costs as Direct Costs on Federal Awards</a:t>
            </a:r>
          </a:p>
        </p:txBody>
      </p:sp>
      <p:sp>
        <p:nvSpPr>
          <p:cNvPr id="3" name="Content Placeholder 2"/>
          <p:cNvSpPr>
            <a:spLocks noGrp="1"/>
          </p:cNvSpPr>
          <p:nvPr>
            <p:ph idx="1"/>
          </p:nvPr>
        </p:nvSpPr>
        <p:spPr>
          <a:xfrm>
            <a:off x="457200" y="2778034"/>
            <a:ext cx="8229600" cy="3348129"/>
          </a:xfrm>
        </p:spPr>
        <p:txBody>
          <a:bodyPr/>
          <a:lstStyle/>
          <a:p>
            <a:pPr marL="0" indent="0">
              <a:buNone/>
            </a:pPr>
            <a:r>
              <a:rPr lang="en-US" sz="2800" dirty="0"/>
              <a:t>NOTE:  NIH has waived the requirement for prior approval of clerical and administrative costs being charged directly to a grant.  BUT, they must still be spelled out in the budget and documented if not in the proposal budget or award.</a:t>
            </a:r>
          </a:p>
          <a:p>
            <a:endParaRPr lang="en-US" dirty="0"/>
          </a:p>
          <a:p>
            <a:pPr marL="0" indent="0">
              <a:buNone/>
            </a:pPr>
            <a:endParaRPr lang="en-US" dirty="0"/>
          </a:p>
        </p:txBody>
      </p:sp>
    </p:spTree>
    <p:extLst>
      <p:ext uri="{BB962C8B-B14F-4D97-AF65-F5344CB8AC3E}">
        <p14:creationId xmlns:p14="http://schemas.microsoft.com/office/powerpoint/2010/main" val="441203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15291"/>
            <a:ext cx="7772400" cy="2085159"/>
          </a:xfrm>
        </p:spPr>
        <p:txBody>
          <a:bodyPr/>
          <a:lstStyle/>
          <a:p>
            <a:r>
              <a:rPr lang="en-US" dirty="0" smtClean="0"/>
              <a:t>Tuition Costs</a:t>
            </a:r>
            <a:br>
              <a:rPr lang="en-US" dirty="0" smtClean="0"/>
            </a:br>
            <a:r>
              <a:rPr lang="en-US" dirty="0" smtClean="0"/>
              <a:t>COI Disclosures</a:t>
            </a:r>
            <a:br>
              <a:rPr lang="en-US" dirty="0" smtClean="0"/>
            </a:br>
            <a:r>
              <a:rPr lang="en-US" dirty="0" smtClean="0"/>
              <a:t>Division Approval Form</a:t>
            </a:r>
            <a:br>
              <a:rPr lang="en-US" dirty="0" smtClean="0"/>
            </a:br>
            <a:endParaRPr lang="en-US" dirty="0"/>
          </a:p>
        </p:txBody>
      </p:sp>
      <p:sp>
        <p:nvSpPr>
          <p:cNvPr id="5" name="Subtitle 4"/>
          <p:cNvSpPr>
            <a:spLocks noGrp="1"/>
          </p:cNvSpPr>
          <p:nvPr>
            <p:ph type="subTitle" idx="1"/>
          </p:nvPr>
        </p:nvSpPr>
        <p:spPr/>
        <p:txBody>
          <a:bodyPr/>
          <a:lstStyle/>
          <a:p>
            <a:r>
              <a:rPr lang="en-US" dirty="0" smtClean="0"/>
              <a:t>David Mayo</a:t>
            </a:r>
            <a:endParaRPr lang="en-US" dirty="0"/>
          </a:p>
        </p:txBody>
      </p:sp>
    </p:spTree>
    <p:extLst>
      <p:ext uri="{BB962C8B-B14F-4D97-AF65-F5344CB8AC3E}">
        <p14:creationId xmlns:p14="http://schemas.microsoft.com/office/powerpoint/2010/main" val="343750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costs – NSF SBIR/STTR</a:t>
            </a:r>
          </a:p>
        </p:txBody>
      </p:sp>
      <p:sp>
        <p:nvSpPr>
          <p:cNvPr id="3" name="Content Placeholder 2"/>
          <p:cNvSpPr>
            <a:spLocks noGrp="1"/>
          </p:cNvSpPr>
          <p:nvPr>
            <p:ph idx="1"/>
          </p:nvPr>
        </p:nvSpPr>
        <p:spPr>
          <a:xfrm>
            <a:off x="457200" y="1254034"/>
            <a:ext cx="8229600" cy="5111931"/>
          </a:xfrm>
        </p:spPr>
        <p:txBody>
          <a:bodyPr/>
          <a:lstStyle/>
          <a:p>
            <a:r>
              <a:rPr lang="en-US" sz="2800" dirty="0"/>
              <a:t>NSF now prohibits the inclusion of tuition costs in SBIR/STTR proposals</a:t>
            </a:r>
          </a:p>
          <a:p>
            <a:pPr lvl="1"/>
            <a:r>
              <a:rPr lang="en-US" sz="2400" dirty="0"/>
              <a:t>Restriction includes university collaborators</a:t>
            </a:r>
          </a:p>
          <a:p>
            <a:pPr lvl="1"/>
            <a:r>
              <a:rPr lang="en-US" sz="2400" dirty="0"/>
              <a:t>OSR has confirmed restriction with NSF policy office</a:t>
            </a:r>
          </a:p>
          <a:p>
            <a:r>
              <a:rPr lang="en-US" sz="2800" dirty="0"/>
              <a:t>If students will be included in a NSF SBIR/STTR proposal, tuition will have to be covered from non-sponsored, Caltech sources</a:t>
            </a:r>
          </a:p>
          <a:p>
            <a:r>
              <a:rPr lang="en-US" sz="2800" dirty="0"/>
              <a:t>Caltech’s payment of tuition costs cannot be mentioned in the NSF budget or budget justification, since doing so would commit cost sharing to the project, which NSF does not allow.</a:t>
            </a:r>
          </a:p>
          <a:p>
            <a:endParaRPr lang="en-US" sz="2800" dirty="0"/>
          </a:p>
        </p:txBody>
      </p:sp>
    </p:spTree>
    <p:extLst>
      <p:ext uri="{BB962C8B-B14F-4D97-AF65-F5344CB8AC3E}">
        <p14:creationId xmlns:p14="http://schemas.microsoft.com/office/powerpoint/2010/main" val="175131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929958"/>
          </a:xfrm>
        </p:spPr>
        <p:txBody>
          <a:bodyPr/>
          <a:lstStyle/>
          <a:p>
            <a:r>
              <a:rPr lang="en-US" sz="3200" dirty="0"/>
              <a:t>COI Disclosures and Proposal Submission</a:t>
            </a:r>
          </a:p>
        </p:txBody>
      </p:sp>
      <p:sp>
        <p:nvSpPr>
          <p:cNvPr id="3" name="Content Placeholder 2"/>
          <p:cNvSpPr>
            <a:spLocks noGrp="1"/>
          </p:cNvSpPr>
          <p:nvPr>
            <p:ph idx="1"/>
          </p:nvPr>
        </p:nvSpPr>
        <p:spPr/>
        <p:txBody>
          <a:bodyPr/>
          <a:lstStyle/>
          <a:p>
            <a:r>
              <a:rPr lang="en-US" sz="2800" dirty="0"/>
              <a:t>OSR is not permitted to submit </a:t>
            </a:r>
            <a:r>
              <a:rPr lang="en-US" sz="2800" i="1" dirty="0"/>
              <a:t>any</a:t>
            </a:r>
            <a:r>
              <a:rPr lang="en-US" sz="2800" dirty="0"/>
              <a:t> proposal for which Caltech principals (PI, co-PI or co-I) are late in disclosing financial interests.</a:t>
            </a:r>
          </a:p>
          <a:p>
            <a:r>
              <a:rPr lang="en-US" sz="2800" dirty="0"/>
              <a:t>The Division is responsible for ensuring that required disclosures have been made.</a:t>
            </a:r>
          </a:p>
          <a:p>
            <a:r>
              <a:rPr lang="en-US" sz="2800" dirty="0"/>
              <a:t>The Division Chair’s signature on the DAF will inform OSR that all required disclosures have been made.</a:t>
            </a:r>
          </a:p>
          <a:p>
            <a:r>
              <a:rPr lang="en-US" sz="2800" dirty="0"/>
              <a:t>OSR has no discretion to make exceptions, even to meet a proposal deadline.</a:t>
            </a:r>
          </a:p>
          <a:p>
            <a:endParaRPr lang="en-US" sz="2800" dirty="0"/>
          </a:p>
        </p:txBody>
      </p:sp>
    </p:spTree>
    <p:extLst>
      <p:ext uri="{BB962C8B-B14F-4D97-AF65-F5344CB8AC3E}">
        <p14:creationId xmlns:p14="http://schemas.microsoft.com/office/powerpoint/2010/main" val="394833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COI Disclosures and Proposal </a:t>
            </a:r>
            <a:r>
              <a:rPr lang="en-US" sz="3200" dirty="0" smtClean="0"/>
              <a:t>Submission</a:t>
            </a:r>
            <a:br>
              <a:rPr lang="en-US" sz="3200" dirty="0" smtClean="0"/>
            </a:br>
            <a:r>
              <a:rPr lang="en-US" sz="3200" dirty="0" smtClean="0"/>
              <a:t>(cont.)</a:t>
            </a:r>
            <a:endParaRPr lang="en-US" sz="3200" dirty="0"/>
          </a:p>
        </p:txBody>
      </p:sp>
      <p:sp>
        <p:nvSpPr>
          <p:cNvPr id="3" name="Content Placeholder 2"/>
          <p:cNvSpPr>
            <a:spLocks noGrp="1"/>
          </p:cNvSpPr>
          <p:nvPr>
            <p:ph idx="1"/>
          </p:nvPr>
        </p:nvSpPr>
        <p:spPr>
          <a:xfrm>
            <a:off x="457200" y="1417638"/>
            <a:ext cx="8229600" cy="5279253"/>
          </a:xfrm>
        </p:spPr>
        <p:txBody>
          <a:bodyPr/>
          <a:lstStyle/>
          <a:p>
            <a:pPr marL="0" indent="0">
              <a:buNone/>
            </a:pPr>
            <a:r>
              <a:rPr lang="en-US" dirty="0" smtClean="0"/>
              <a:t>Please Note:</a:t>
            </a:r>
            <a:endParaRPr lang="en-US" dirty="0"/>
          </a:p>
          <a:p>
            <a:pPr lvl="1"/>
            <a:r>
              <a:rPr lang="en-US" sz="2400" dirty="0"/>
              <a:t>OSR must receive the DAF, signed by the Chair in order to submit a proposal; it is no longer possible to collect approvals after submission.</a:t>
            </a:r>
          </a:p>
          <a:p>
            <a:pPr lvl="1"/>
            <a:r>
              <a:rPr lang="en-US" sz="2400" dirty="0"/>
              <a:t>If the Division Chair is not available to sign the DAF, an e-mail from the Division Chair will be sufficient, with the signed DAF to follow upon the Chair’s return.</a:t>
            </a:r>
          </a:p>
          <a:p>
            <a:pPr lvl="1"/>
            <a:r>
              <a:rPr lang="en-US" sz="2400" dirty="0"/>
              <a:t>If a chair normally delegates signature authority to Division officers during the Chair’s absence, those </a:t>
            </a:r>
            <a:r>
              <a:rPr lang="en-US" sz="2400" dirty="0" smtClean="0"/>
              <a:t>officers can </a:t>
            </a:r>
            <a:r>
              <a:rPr lang="en-US" sz="2400" dirty="0"/>
              <a:t>sign for the Chair in this situation.</a:t>
            </a:r>
          </a:p>
          <a:p>
            <a:pPr lvl="1"/>
            <a:r>
              <a:rPr lang="en-US" sz="2400" dirty="0"/>
              <a:t>The Chair is ultimately responsible for this requirement, regardless of who signs on behalf of the Chair.</a:t>
            </a:r>
          </a:p>
        </p:txBody>
      </p:sp>
    </p:spTree>
    <p:extLst>
      <p:ext uri="{BB962C8B-B14F-4D97-AF65-F5344CB8AC3E}">
        <p14:creationId xmlns:p14="http://schemas.microsoft.com/office/powerpoint/2010/main" val="384768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Division Approval Form (DAF)</a:t>
            </a:r>
          </a:p>
        </p:txBody>
      </p:sp>
      <p:sp>
        <p:nvSpPr>
          <p:cNvPr id="3" name="Content Placeholder 2"/>
          <p:cNvSpPr>
            <a:spLocks noGrp="1"/>
          </p:cNvSpPr>
          <p:nvPr>
            <p:ph idx="1"/>
          </p:nvPr>
        </p:nvSpPr>
        <p:spPr>
          <a:xfrm>
            <a:off x="457200" y="1217023"/>
            <a:ext cx="8480612" cy="5410200"/>
          </a:xfrm>
        </p:spPr>
        <p:txBody>
          <a:bodyPr/>
          <a:lstStyle/>
          <a:p>
            <a:r>
              <a:rPr lang="en-US" sz="2800" dirty="0"/>
              <a:t>The DAF has been updated to reflect:</a:t>
            </a:r>
          </a:p>
          <a:p>
            <a:pPr lvl="1"/>
            <a:r>
              <a:rPr lang="en-US" sz="2400" dirty="0"/>
              <a:t>Additional wording at the beginning of the Financial Interests section regarding COI disclosures (Section F)</a:t>
            </a:r>
          </a:p>
          <a:p>
            <a:pPr marL="914400" lvl="2" indent="0">
              <a:buNone/>
            </a:pPr>
            <a:r>
              <a:rPr lang="en-US" i="1" dirty="0"/>
              <a:t>I, the PI, certify that I have completed my annual Conflict of Interest disclosure for this year and have updated it as necessary…</a:t>
            </a:r>
          </a:p>
          <a:p>
            <a:pPr lvl="1"/>
            <a:r>
              <a:rPr lang="en-US" sz="2400" dirty="0"/>
              <a:t>Expansion of G.3 to include “synthetic nucleic acids”</a:t>
            </a:r>
          </a:p>
          <a:p>
            <a:pPr lvl="1"/>
            <a:r>
              <a:rPr lang="en-US" sz="2400" dirty="0"/>
              <a:t>Addition of G.4 to address stem cells</a:t>
            </a:r>
          </a:p>
          <a:p>
            <a:pPr lvl="1"/>
            <a:r>
              <a:rPr lang="en-US" sz="2400" dirty="0"/>
              <a:t>Modification of PI certification (Section H) :</a:t>
            </a:r>
          </a:p>
          <a:p>
            <a:pPr marL="914400" lvl="2" indent="0">
              <a:buNone/>
            </a:pPr>
            <a:r>
              <a:rPr lang="en-US" i="1" dirty="0"/>
              <a:t>I agree…to abide by my obligations under the relevant award, including those relating to confidential information.</a:t>
            </a:r>
          </a:p>
          <a:p>
            <a:endParaRPr lang="en-US" dirty="0"/>
          </a:p>
        </p:txBody>
      </p:sp>
    </p:spTree>
    <p:extLst>
      <p:ext uri="{BB962C8B-B14F-4D97-AF65-F5344CB8AC3E}">
        <p14:creationId xmlns:p14="http://schemas.microsoft.com/office/powerpoint/2010/main" val="213974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Post-Award Administration</a:t>
            </a:r>
            <a:br>
              <a:rPr lang="en-US" dirty="0" smtClean="0"/>
            </a:br>
            <a:r>
              <a:rPr lang="en-US" dirty="0" smtClean="0"/>
              <a:t>Updates</a:t>
            </a:r>
            <a:endParaRPr lang="en-US" dirty="0"/>
          </a:p>
        </p:txBody>
      </p:sp>
      <p:sp>
        <p:nvSpPr>
          <p:cNvPr id="5" name="Subtitle 4"/>
          <p:cNvSpPr>
            <a:spLocks noGrp="1"/>
          </p:cNvSpPr>
          <p:nvPr>
            <p:ph type="subTitle" idx="1"/>
          </p:nvPr>
        </p:nvSpPr>
        <p:spPr/>
        <p:txBody>
          <a:bodyPr/>
          <a:lstStyle/>
          <a:p>
            <a:r>
              <a:rPr lang="en-US" dirty="0" smtClean="0"/>
              <a:t>Felicia Beanum</a:t>
            </a:r>
          </a:p>
          <a:p>
            <a:r>
              <a:rPr lang="en-US" dirty="0" smtClean="0"/>
              <a:t>Estella Venegas</a:t>
            </a:r>
            <a:endParaRPr lang="en-US" dirty="0"/>
          </a:p>
        </p:txBody>
      </p:sp>
    </p:spTree>
    <p:extLst>
      <p:ext uri="{BB962C8B-B14F-4D97-AF65-F5344CB8AC3E}">
        <p14:creationId xmlns:p14="http://schemas.microsoft.com/office/powerpoint/2010/main" val="278667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191589" y="156754"/>
            <a:ext cx="8795657" cy="6514012"/>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2"/>
          <a:stretch>
            <a:fillRect/>
          </a:stretch>
        </p:blipFill>
        <p:spPr>
          <a:xfrm>
            <a:off x="456758" y="832967"/>
            <a:ext cx="8230484" cy="5192066"/>
          </a:xfrm>
          <a:prstGeom prst="rect">
            <a:avLst/>
          </a:prstGeom>
        </p:spPr>
      </p:pic>
    </p:spTree>
    <p:extLst>
      <p:ext uri="{BB962C8B-B14F-4D97-AF65-F5344CB8AC3E}">
        <p14:creationId xmlns:p14="http://schemas.microsoft.com/office/powerpoint/2010/main" val="2062759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caltech-ppt-template-option_b</Template>
  <TotalTime>1780</TotalTime>
  <Words>783</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MS PGothic</vt:lpstr>
      <vt:lpstr>Arial</vt:lpstr>
      <vt:lpstr>Calibri</vt:lpstr>
      <vt:lpstr>Times New Roman</vt:lpstr>
      <vt:lpstr>Office Theme</vt:lpstr>
      <vt:lpstr>Research Administration Forum June 17, 2015</vt:lpstr>
      <vt:lpstr>Agenda</vt:lpstr>
      <vt:lpstr>Tuition Costs COI Disclosures Division Approval Form </vt:lpstr>
      <vt:lpstr>Tuition costs – NSF SBIR/STTR</vt:lpstr>
      <vt:lpstr>COI Disclosures and Proposal Submission</vt:lpstr>
      <vt:lpstr>COI Disclosures and Proposal Submission (cont.)</vt:lpstr>
      <vt:lpstr>Division Approval Form (DAF)</vt:lpstr>
      <vt:lpstr>Post-Award Administration Updates</vt:lpstr>
      <vt:lpstr>PowerPoint Presentation</vt:lpstr>
      <vt:lpstr>Management’s Views and Corrective Action Plan For the Year Ended September 30, 2014</vt:lpstr>
      <vt:lpstr>CIT Salary Cap Calculator Tool http://www.imss.caltech.edu/node/604 </vt:lpstr>
      <vt:lpstr>COGNOS: NIH Salary Cap Report -Campus</vt:lpstr>
      <vt:lpstr>PAA Grant Accountant: 1. Monitoring reports quarterly 2. Contacting Grant Managers with any adjustments and questions 3. Available to provide training on running and reviewing the NIH Salary Cap Calculator and Cognos Report</vt:lpstr>
      <vt:lpstr>Uniform Guidance Update and Revised Caltech Policies</vt:lpstr>
      <vt:lpstr>Uniform Guidance Update  and Revised Policies</vt:lpstr>
      <vt:lpstr>New implementation publications:</vt:lpstr>
      <vt:lpstr>Revised Policy:   Institutional Base Salary</vt:lpstr>
      <vt:lpstr>Revised IBS Policy includes a section on “allowable activities” that is taken from the Uniform Guidance. </vt:lpstr>
      <vt:lpstr>Revised Policy:   Principal Investigators on Leave FAQs </vt:lpstr>
      <vt:lpstr>New Policy:  Charging Administrative and Clerical Costs as Direct Costs on Federal Awards </vt:lpstr>
      <vt:lpstr>New Policy:  Charging Administrative and Clerical Costs as Direct Costs on Federal Awards</vt:lpstr>
      <vt:lpstr>PowerPoint Presentation</vt:lpstr>
    </vt:vector>
  </TitlesOfParts>
  <Company>Caltech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 June 17, 2015</dc:title>
  <dc:creator>Walton, Mika Y.</dc:creator>
  <cp:lastModifiedBy>Walton, Mika Y.</cp:lastModifiedBy>
  <cp:revision>12</cp:revision>
  <dcterms:created xsi:type="dcterms:W3CDTF">2015-06-15T17:38:12Z</dcterms:created>
  <dcterms:modified xsi:type="dcterms:W3CDTF">2015-06-16T23:26:54Z</dcterms:modified>
</cp:coreProperties>
</file>