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4"/>
  </p:notesMasterIdLst>
  <p:sldIdLst>
    <p:sldId id="267" r:id="rId3"/>
    <p:sldId id="269" r:id="rId4"/>
    <p:sldId id="270" r:id="rId5"/>
    <p:sldId id="271" r:id="rId6"/>
    <p:sldId id="272" r:id="rId7"/>
    <p:sldId id="273" r:id="rId8"/>
    <p:sldId id="274" r:id="rId9"/>
    <p:sldId id="275" r:id="rId10"/>
    <p:sldId id="276" r:id="rId11"/>
    <p:sldId id="277" r:id="rId12"/>
    <p:sldId id="278" r:id="rId13"/>
    <p:sldId id="279" r:id="rId14"/>
    <p:sldId id="280" r:id="rId15"/>
    <p:sldId id="268" r:id="rId16"/>
    <p:sldId id="257" r:id="rId17"/>
    <p:sldId id="258" r:id="rId18"/>
    <p:sldId id="260" r:id="rId19"/>
    <p:sldId id="262" r:id="rId20"/>
    <p:sldId id="259" r:id="rId21"/>
    <p:sldId id="263" r:id="rId22"/>
    <p:sldId id="261" r:id="rId23"/>
    <p:sldId id="264" r:id="rId24"/>
    <p:sldId id="265" r:id="rId25"/>
    <p:sldId id="266" r:id="rId26"/>
    <p:sldId id="294" r:id="rId27"/>
    <p:sldId id="295" r:id="rId28"/>
    <p:sldId id="296" r:id="rId29"/>
    <p:sldId id="297" r:id="rId30"/>
    <p:sldId id="281" r:id="rId31"/>
    <p:sldId id="282" r:id="rId32"/>
    <p:sldId id="291" r:id="rId33"/>
    <p:sldId id="283" r:id="rId34"/>
    <p:sldId id="292" r:id="rId35"/>
    <p:sldId id="284" r:id="rId36"/>
    <p:sldId id="285" r:id="rId37"/>
    <p:sldId id="293" r:id="rId38"/>
    <p:sldId id="286" r:id="rId39"/>
    <p:sldId id="287" r:id="rId40"/>
    <p:sldId id="288" r:id="rId41"/>
    <p:sldId id="289" r:id="rId42"/>
    <p:sldId id="290" r:id="rId43"/>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6" d="100"/>
          <a:sy n="116" d="100"/>
        </p:scale>
        <p:origin x="10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winfile02\officeofresearchadministration\RA%20Director%20Access\Annual%20Report\2015\2015%20FINAL%20DAT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winfile02\officeofresearchadministration\RA%20Director%20Access\Annual%20Report\2015\NIH_NSF%20success%20charts%20-%202015.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winfile02\officeofresearchadministration\RA%20Director%20Access\Annual%20Report\2015\NIH_NSF%20success%20charts%20-%202015.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a:pPr>
            <a:r>
              <a:rPr lang="en-US"/>
              <a:t>Success Rate of All Caltech Proposals</a:t>
            </a:r>
          </a:p>
        </c:rich>
      </c:tx>
      <c:layout>
        <c:manualLayout>
          <c:xMode val="edge"/>
          <c:yMode val="edge"/>
          <c:x val="0.27716523145280997"/>
          <c:y val="7.0707070707070704E-2"/>
        </c:manualLayout>
      </c:layout>
      <c:overlay val="0"/>
    </c:title>
    <c:autoTitleDeleted val="0"/>
    <c:plotArea>
      <c:layout>
        <c:manualLayout>
          <c:layoutTarget val="inner"/>
          <c:xMode val="edge"/>
          <c:yMode val="edge"/>
          <c:x val="0.13649654449872395"/>
          <c:y val="0.17389405869720831"/>
          <c:w val="0.7558734406794656"/>
          <c:h val="0.73913290384156527"/>
        </c:manualLayout>
      </c:layout>
      <c:barChart>
        <c:barDir val="col"/>
        <c:grouping val="clustered"/>
        <c:varyColors val="0"/>
        <c:ser>
          <c:idx val="0"/>
          <c:order val="0"/>
          <c:tx>
            <c:strRef>
              <c:f>'13-14 Success Rate Table'!$A$18</c:f>
              <c:strCache>
                <c:ptCount val="1"/>
                <c:pt idx="0">
                  <c:v>OVERALL</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'13-14 Success Rate Table'!$B$6:$K$6</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'13-14 Success Rate Table'!$B$18:$K$18</c:f>
              <c:numCache>
                <c:formatCode>0%</c:formatCode>
                <c:ptCount val="10"/>
                <c:pt idx="0">
                  <c:v>0.49</c:v>
                </c:pt>
                <c:pt idx="1">
                  <c:v>0.44</c:v>
                </c:pt>
                <c:pt idx="2">
                  <c:v>0.41</c:v>
                </c:pt>
                <c:pt idx="3">
                  <c:v>0.42</c:v>
                </c:pt>
                <c:pt idx="4">
                  <c:v>0.42</c:v>
                </c:pt>
                <c:pt idx="5">
                  <c:v>0.39</c:v>
                </c:pt>
                <c:pt idx="6">
                  <c:v>0.42099999999999999</c:v>
                </c:pt>
                <c:pt idx="7">
                  <c:v>0.40100000000000002</c:v>
                </c:pt>
                <c:pt idx="8">
                  <c:v>0.44</c:v>
                </c:pt>
                <c:pt idx="9">
                  <c:v>0.41</c:v>
                </c:pt>
              </c:numCache>
            </c:numRef>
          </c:val>
        </c:ser>
        <c:dLbls>
          <c:showLegendKey val="0"/>
          <c:showVal val="0"/>
          <c:showCatName val="0"/>
          <c:showSerName val="0"/>
          <c:showPercent val="0"/>
          <c:showBubbleSize val="0"/>
        </c:dLbls>
        <c:gapWidth val="150"/>
        <c:axId val="312091592"/>
        <c:axId val="312090024"/>
      </c:barChart>
      <c:catAx>
        <c:axId val="312091592"/>
        <c:scaling>
          <c:orientation val="minMax"/>
        </c:scaling>
        <c:delete val="0"/>
        <c:axPos val="b"/>
        <c:numFmt formatCode="General" sourceLinked="1"/>
        <c:majorTickMark val="out"/>
        <c:minorTickMark val="none"/>
        <c:tickLblPos val="nextTo"/>
        <c:txPr>
          <a:bodyPr/>
          <a:lstStyle/>
          <a:p>
            <a:pPr>
              <a:defRPr b="1"/>
            </a:pPr>
            <a:endParaRPr lang="en-US"/>
          </a:p>
        </c:txPr>
        <c:crossAx val="312090024"/>
        <c:crosses val="autoZero"/>
        <c:auto val="1"/>
        <c:lblAlgn val="ctr"/>
        <c:lblOffset val="100"/>
        <c:noMultiLvlLbl val="0"/>
      </c:catAx>
      <c:valAx>
        <c:axId val="312090024"/>
        <c:scaling>
          <c:orientation val="minMax"/>
          <c:max val="0.60000000000000009"/>
        </c:scaling>
        <c:delete val="0"/>
        <c:axPos val="l"/>
        <c:majorGridlines/>
        <c:numFmt formatCode="0%" sourceLinked="1"/>
        <c:majorTickMark val="out"/>
        <c:minorTickMark val="none"/>
        <c:tickLblPos val="nextTo"/>
        <c:txPr>
          <a:bodyPr/>
          <a:lstStyle/>
          <a:p>
            <a:pPr>
              <a:defRPr b="1"/>
            </a:pPr>
            <a:endParaRPr lang="en-US"/>
          </a:p>
        </c:txPr>
        <c:crossAx val="312091592"/>
        <c:crosses val="autoZero"/>
        <c:crossBetween val="between"/>
      </c:valAx>
      <c:spPr>
        <a:gradFill>
          <a:gsLst>
            <a:gs pos="94000">
              <a:schemeClr val="accent1">
                <a:lumMod val="0"/>
                <a:lumOff val="100000"/>
              </a:schemeClr>
            </a:gs>
            <a:gs pos="22000">
              <a:schemeClr val="accent1">
                <a:lumMod val="31000"/>
                <a:lumOff val="69000"/>
              </a:schemeClr>
            </a:gs>
          </a:gsLst>
          <a:lin ang="5400000" scaled="1"/>
        </a:gradFill>
      </c:spPr>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417816275039424E-2"/>
          <c:y val="1.2310125189948272E-2"/>
          <c:w val="0.88331103001561062"/>
          <c:h val="0.85833444810046045"/>
        </c:manualLayout>
      </c:layout>
      <c:barChart>
        <c:barDir val="col"/>
        <c:grouping val="clustered"/>
        <c:varyColors val="0"/>
        <c:ser>
          <c:idx val="0"/>
          <c:order val="0"/>
          <c:tx>
            <c:strRef>
              <c:f>'Success Rate Data'!$A$6</c:f>
              <c:strCache>
                <c:ptCount val="1"/>
                <c:pt idx="0">
                  <c:v>NIH-Caltech</c:v>
                </c:pt>
              </c:strCache>
            </c:strRef>
          </c:tx>
          <c:spPr>
            <a:solidFill>
              <a:schemeClr val="tx2">
                <a:lumMod val="75000"/>
              </a:schemeClr>
            </a:solidFill>
          </c:spPr>
          <c:invertIfNegative val="0"/>
          <c:dLbls>
            <c:spPr>
              <a:noFill/>
              <a:ln>
                <a:noFill/>
              </a:ln>
              <a:effectLst/>
            </c:spPr>
            <c:txPr>
              <a:bodyPr/>
              <a:lstStyle/>
              <a:p>
                <a:pPr>
                  <a:defRPr sz="95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'Success Rate Data'!$C$1:$K$1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'Success Rate Data'!$B$6:$J$6</c:f>
              <c:numCache>
                <c:formatCode>0%</c:formatCode>
                <c:ptCount val="9"/>
                <c:pt idx="0">
                  <c:v>0.35</c:v>
                </c:pt>
                <c:pt idx="1">
                  <c:v>0.26</c:v>
                </c:pt>
                <c:pt idx="2">
                  <c:v>0.33</c:v>
                </c:pt>
                <c:pt idx="3">
                  <c:v>0.31</c:v>
                </c:pt>
                <c:pt idx="4">
                  <c:v>0.26</c:v>
                </c:pt>
                <c:pt idx="5">
                  <c:v>0.31</c:v>
                </c:pt>
                <c:pt idx="6">
                  <c:v>0.25</c:v>
                </c:pt>
                <c:pt idx="7">
                  <c:v>0.23</c:v>
                </c:pt>
                <c:pt idx="8">
                  <c:v>0.26</c:v>
                </c:pt>
              </c:numCache>
            </c:numRef>
          </c:val>
        </c:ser>
        <c:dLbls>
          <c:showLegendKey val="0"/>
          <c:showVal val="0"/>
          <c:showCatName val="0"/>
          <c:showSerName val="0"/>
          <c:showPercent val="0"/>
          <c:showBubbleSize val="0"/>
        </c:dLbls>
        <c:gapWidth val="150"/>
        <c:axId val="430191856"/>
        <c:axId val="430192248"/>
      </c:barChart>
      <c:barChart>
        <c:barDir val="col"/>
        <c:grouping val="clustered"/>
        <c:varyColors val="0"/>
        <c:ser>
          <c:idx val="1"/>
          <c:order val="1"/>
          <c:tx>
            <c:strRef>
              <c:f>'Success Rate Data'!$A$18</c:f>
              <c:strCache>
                <c:ptCount val="1"/>
                <c:pt idx="0">
                  <c:v>NIH-National</c:v>
                </c:pt>
              </c:strCache>
            </c:strRef>
          </c:tx>
          <c:spPr>
            <a:solidFill>
              <a:schemeClr val="tx2">
                <a:lumMod val="60000"/>
                <a:lumOff val="40000"/>
              </a:schemeClr>
            </a:solidFill>
          </c:spPr>
          <c:invertIfNegative val="0"/>
          <c:dLbls>
            <c:spPr>
              <a:noFill/>
              <a:ln>
                <a:noFill/>
              </a:ln>
              <a:effectLst/>
            </c:spPr>
            <c:txPr>
              <a:bodyPr/>
              <a:lstStyle/>
              <a:p>
                <a:pPr>
                  <a:defRPr sz="95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'Success Rate Data'!$B$1:$H$1</c:f>
              <c:numCache>
                <c:formatCode>General</c:formatCode>
                <c:ptCount val="7"/>
                <c:pt idx="0">
                  <c:v>2005</c:v>
                </c:pt>
                <c:pt idx="1">
                  <c:v>2006</c:v>
                </c:pt>
                <c:pt idx="2">
                  <c:v>2007</c:v>
                </c:pt>
                <c:pt idx="3">
                  <c:v>2008</c:v>
                </c:pt>
                <c:pt idx="4">
                  <c:v>2009</c:v>
                </c:pt>
                <c:pt idx="5">
                  <c:v>2010</c:v>
                </c:pt>
                <c:pt idx="6">
                  <c:v>2011</c:v>
                </c:pt>
              </c:numCache>
            </c:numRef>
          </c:cat>
          <c:val>
            <c:numRef>
              <c:f>'Success Rate Data'!$B$18:$J$18</c:f>
              <c:numCache>
                <c:formatCode>0%</c:formatCode>
                <c:ptCount val="9"/>
                <c:pt idx="0">
                  <c:v>0.23</c:v>
                </c:pt>
                <c:pt idx="1">
                  <c:v>0.19</c:v>
                </c:pt>
                <c:pt idx="2">
                  <c:v>0.22</c:v>
                </c:pt>
                <c:pt idx="3">
                  <c:v>0.22</c:v>
                </c:pt>
                <c:pt idx="4">
                  <c:v>0.21</c:v>
                </c:pt>
                <c:pt idx="5">
                  <c:v>0.23</c:v>
                </c:pt>
                <c:pt idx="6">
                  <c:v>0.2</c:v>
                </c:pt>
                <c:pt idx="7">
                  <c:v>0.2</c:v>
                </c:pt>
                <c:pt idx="8">
                  <c:v>0.19</c:v>
                </c:pt>
              </c:numCache>
            </c:numRef>
          </c:val>
        </c:ser>
        <c:dLbls>
          <c:showLegendKey val="0"/>
          <c:showVal val="0"/>
          <c:showCatName val="0"/>
          <c:showSerName val="0"/>
          <c:showPercent val="0"/>
          <c:showBubbleSize val="0"/>
        </c:dLbls>
        <c:gapWidth val="225"/>
        <c:axId val="430193032"/>
        <c:axId val="430192640"/>
      </c:barChart>
      <c:catAx>
        <c:axId val="430191856"/>
        <c:scaling>
          <c:orientation val="minMax"/>
        </c:scaling>
        <c:delete val="0"/>
        <c:axPos val="b"/>
        <c:numFmt formatCode="General" sourceLinked="1"/>
        <c:majorTickMark val="out"/>
        <c:minorTickMark val="none"/>
        <c:tickLblPos val="nextTo"/>
        <c:txPr>
          <a:bodyPr/>
          <a:lstStyle/>
          <a:p>
            <a:pPr>
              <a:defRPr b="1"/>
            </a:pPr>
            <a:endParaRPr lang="en-US"/>
          </a:p>
        </c:txPr>
        <c:crossAx val="430192248"/>
        <c:crosses val="autoZero"/>
        <c:auto val="1"/>
        <c:lblAlgn val="ctr"/>
        <c:lblOffset val="100"/>
        <c:noMultiLvlLbl val="0"/>
      </c:catAx>
      <c:valAx>
        <c:axId val="430192248"/>
        <c:scaling>
          <c:orientation val="minMax"/>
          <c:max val="0.5"/>
        </c:scaling>
        <c:delete val="0"/>
        <c:axPos val="l"/>
        <c:majorGridlines/>
        <c:numFmt formatCode="0%" sourceLinked="1"/>
        <c:majorTickMark val="out"/>
        <c:minorTickMark val="none"/>
        <c:tickLblPos val="nextTo"/>
        <c:txPr>
          <a:bodyPr/>
          <a:lstStyle/>
          <a:p>
            <a:pPr>
              <a:defRPr b="1"/>
            </a:pPr>
            <a:endParaRPr lang="en-US"/>
          </a:p>
        </c:txPr>
        <c:crossAx val="430191856"/>
        <c:crosses val="autoZero"/>
        <c:crossBetween val="between"/>
      </c:valAx>
      <c:valAx>
        <c:axId val="430192640"/>
        <c:scaling>
          <c:orientation val="minMax"/>
          <c:max val="0.5"/>
        </c:scaling>
        <c:delete val="0"/>
        <c:axPos val="r"/>
        <c:numFmt formatCode="0%" sourceLinked="1"/>
        <c:majorTickMark val="out"/>
        <c:minorTickMark val="none"/>
        <c:tickLblPos val="nextTo"/>
        <c:txPr>
          <a:bodyPr/>
          <a:lstStyle/>
          <a:p>
            <a:pPr>
              <a:defRPr b="1"/>
            </a:pPr>
            <a:endParaRPr lang="en-US"/>
          </a:p>
        </c:txPr>
        <c:crossAx val="430193032"/>
        <c:crosses val="max"/>
        <c:crossBetween val="between"/>
      </c:valAx>
      <c:catAx>
        <c:axId val="430193032"/>
        <c:scaling>
          <c:orientation val="minMax"/>
        </c:scaling>
        <c:delete val="1"/>
        <c:axPos val="b"/>
        <c:numFmt formatCode="General" sourceLinked="1"/>
        <c:majorTickMark val="out"/>
        <c:minorTickMark val="none"/>
        <c:tickLblPos val="nextTo"/>
        <c:crossAx val="430192640"/>
        <c:crosses val="autoZero"/>
        <c:auto val="1"/>
        <c:lblAlgn val="ctr"/>
        <c:lblOffset val="100"/>
        <c:noMultiLvlLbl val="0"/>
      </c:catAx>
    </c:plotArea>
    <c:legend>
      <c:legendPos val="b"/>
      <c:layout>
        <c:manualLayout>
          <c:xMode val="edge"/>
          <c:yMode val="edge"/>
          <c:x val="0.39674672360678342"/>
          <c:y val="0.96352275600771453"/>
          <c:w val="0.22174208256703345"/>
          <c:h val="3.6477215816974926E-2"/>
        </c:manualLayout>
      </c:layout>
      <c:overlay val="0"/>
      <c:txPr>
        <a:bodyPr/>
        <a:lstStyle/>
        <a:p>
          <a:pPr>
            <a:defRPr sz="1100" b="1"/>
          </a:pPr>
          <a:endParaRPr lang="en-US"/>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396156048263878E-2"/>
          <c:y val="2.6533006282200264E-2"/>
          <c:w val="0.90386110196577474"/>
          <c:h val="0.8654609352998327"/>
        </c:manualLayout>
      </c:layout>
      <c:barChart>
        <c:barDir val="col"/>
        <c:grouping val="clustered"/>
        <c:varyColors val="0"/>
        <c:ser>
          <c:idx val="0"/>
          <c:order val="0"/>
          <c:tx>
            <c:strRef>
              <c:f>'Success Rate Data'!$A$5</c:f>
              <c:strCache>
                <c:ptCount val="1"/>
                <c:pt idx="0">
                  <c:v>NSF-Caltech</c:v>
                </c:pt>
              </c:strCache>
            </c:strRef>
          </c:tx>
          <c:spPr>
            <a:solidFill>
              <a:schemeClr val="accent3">
                <a:lumMod val="50000"/>
              </a:schemeClr>
            </a:solidFill>
          </c:spPr>
          <c:invertIfNegative val="0"/>
          <c:dLbls>
            <c:spPr>
              <a:noFill/>
              <a:ln>
                <a:noFill/>
              </a:ln>
              <a:effectLst/>
            </c:spPr>
            <c:txPr>
              <a:bodyPr/>
              <a:lstStyle/>
              <a:p>
                <a:pPr>
                  <a:defRPr sz="95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'Success Rate Data'!$C$1:$K$1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'Success Rate Data'!$B$5:$J$5</c:f>
              <c:numCache>
                <c:formatCode>0%</c:formatCode>
                <c:ptCount val="9"/>
                <c:pt idx="0">
                  <c:v>0.42</c:v>
                </c:pt>
                <c:pt idx="1">
                  <c:v>0.37</c:v>
                </c:pt>
                <c:pt idx="2">
                  <c:v>0.3</c:v>
                </c:pt>
                <c:pt idx="3">
                  <c:v>0.35</c:v>
                </c:pt>
                <c:pt idx="4">
                  <c:v>0.44</c:v>
                </c:pt>
                <c:pt idx="5">
                  <c:v>0.33</c:v>
                </c:pt>
                <c:pt idx="6">
                  <c:v>0.28999999999999998</c:v>
                </c:pt>
                <c:pt idx="7">
                  <c:v>0.36</c:v>
                </c:pt>
                <c:pt idx="8">
                  <c:v>0.36</c:v>
                </c:pt>
              </c:numCache>
            </c:numRef>
          </c:val>
        </c:ser>
        <c:dLbls>
          <c:showLegendKey val="0"/>
          <c:showVal val="0"/>
          <c:showCatName val="0"/>
          <c:showSerName val="0"/>
          <c:showPercent val="0"/>
          <c:showBubbleSize val="0"/>
        </c:dLbls>
        <c:gapWidth val="150"/>
        <c:axId val="497939776"/>
        <c:axId val="497938992"/>
      </c:barChart>
      <c:barChart>
        <c:barDir val="col"/>
        <c:grouping val="clustered"/>
        <c:varyColors val="0"/>
        <c:ser>
          <c:idx val="1"/>
          <c:order val="1"/>
          <c:tx>
            <c:strRef>
              <c:f>'Success Rate Data'!$A$17</c:f>
              <c:strCache>
                <c:ptCount val="1"/>
                <c:pt idx="0">
                  <c:v>NSF-National</c:v>
                </c:pt>
              </c:strCache>
            </c:strRef>
          </c:tx>
          <c:spPr>
            <a:solidFill>
              <a:schemeClr val="accent3">
                <a:lumMod val="75000"/>
              </a:schemeClr>
            </a:solidFill>
          </c:spPr>
          <c:invertIfNegative val="0"/>
          <c:dLbls>
            <c:spPr>
              <a:noFill/>
              <a:ln>
                <a:noFill/>
              </a:ln>
              <a:effectLst/>
            </c:spPr>
            <c:txPr>
              <a:bodyPr/>
              <a:lstStyle/>
              <a:p>
                <a:pPr>
                  <a:defRPr sz="95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'Success Rate Data'!$B$1:$H$1</c:f>
              <c:numCache>
                <c:formatCode>General</c:formatCode>
                <c:ptCount val="7"/>
                <c:pt idx="0">
                  <c:v>2005</c:v>
                </c:pt>
                <c:pt idx="1">
                  <c:v>2006</c:v>
                </c:pt>
                <c:pt idx="2">
                  <c:v>2007</c:v>
                </c:pt>
                <c:pt idx="3">
                  <c:v>2008</c:v>
                </c:pt>
                <c:pt idx="4">
                  <c:v>2009</c:v>
                </c:pt>
                <c:pt idx="5">
                  <c:v>2010</c:v>
                </c:pt>
                <c:pt idx="6">
                  <c:v>2011</c:v>
                </c:pt>
              </c:numCache>
            </c:numRef>
          </c:cat>
          <c:val>
            <c:numRef>
              <c:f>'Success Rate Data'!$B$17:$J$17</c:f>
              <c:numCache>
                <c:formatCode>0%</c:formatCode>
                <c:ptCount val="9"/>
                <c:pt idx="0">
                  <c:v>0.23</c:v>
                </c:pt>
                <c:pt idx="1">
                  <c:v>0.25</c:v>
                </c:pt>
                <c:pt idx="2">
                  <c:v>0.26</c:v>
                </c:pt>
                <c:pt idx="3">
                  <c:v>0.25</c:v>
                </c:pt>
                <c:pt idx="4">
                  <c:v>0.32</c:v>
                </c:pt>
                <c:pt idx="5">
                  <c:v>0.23</c:v>
                </c:pt>
                <c:pt idx="6">
                  <c:v>0.24</c:v>
                </c:pt>
                <c:pt idx="7">
                  <c:v>0.24</c:v>
                </c:pt>
                <c:pt idx="8">
                  <c:v>0.24</c:v>
                </c:pt>
              </c:numCache>
            </c:numRef>
          </c:val>
        </c:ser>
        <c:dLbls>
          <c:showLegendKey val="0"/>
          <c:showVal val="0"/>
          <c:showCatName val="0"/>
          <c:showSerName val="0"/>
          <c:showPercent val="0"/>
          <c:showBubbleSize val="0"/>
        </c:dLbls>
        <c:gapWidth val="225"/>
        <c:axId val="312092768"/>
        <c:axId val="497939384"/>
      </c:barChart>
      <c:catAx>
        <c:axId val="497939776"/>
        <c:scaling>
          <c:orientation val="minMax"/>
        </c:scaling>
        <c:delete val="0"/>
        <c:axPos val="b"/>
        <c:numFmt formatCode="General" sourceLinked="1"/>
        <c:majorTickMark val="out"/>
        <c:minorTickMark val="none"/>
        <c:tickLblPos val="nextTo"/>
        <c:txPr>
          <a:bodyPr/>
          <a:lstStyle/>
          <a:p>
            <a:pPr>
              <a:defRPr b="1"/>
            </a:pPr>
            <a:endParaRPr lang="en-US"/>
          </a:p>
        </c:txPr>
        <c:crossAx val="497938992"/>
        <c:crosses val="autoZero"/>
        <c:auto val="1"/>
        <c:lblAlgn val="ctr"/>
        <c:lblOffset val="100"/>
        <c:noMultiLvlLbl val="0"/>
      </c:catAx>
      <c:valAx>
        <c:axId val="497938992"/>
        <c:scaling>
          <c:orientation val="minMax"/>
        </c:scaling>
        <c:delete val="0"/>
        <c:axPos val="l"/>
        <c:majorGridlines/>
        <c:numFmt formatCode="0%" sourceLinked="1"/>
        <c:majorTickMark val="out"/>
        <c:minorTickMark val="none"/>
        <c:tickLblPos val="nextTo"/>
        <c:txPr>
          <a:bodyPr/>
          <a:lstStyle/>
          <a:p>
            <a:pPr>
              <a:defRPr b="1"/>
            </a:pPr>
            <a:endParaRPr lang="en-US"/>
          </a:p>
        </c:txPr>
        <c:crossAx val="497939776"/>
        <c:crosses val="autoZero"/>
        <c:crossBetween val="between"/>
      </c:valAx>
      <c:valAx>
        <c:axId val="497939384"/>
        <c:scaling>
          <c:orientation val="minMax"/>
          <c:max val="0.5"/>
        </c:scaling>
        <c:delete val="0"/>
        <c:axPos val="r"/>
        <c:numFmt formatCode="0%" sourceLinked="1"/>
        <c:majorTickMark val="out"/>
        <c:minorTickMark val="none"/>
        <c:tickLblPos val="nextTo"/>
        <c:txPr>
          <a:bodyPr/>
          <a:lstStyle/>
          <a:p>
            <a:pPr>
              <a:defRPr b="1"/>
            </a:pPr>
            <a:endParaRPr lang="en-US"/>
          </a:p>
        </c:txPr>
        <c:crossAx val="312092768"/>
        <c:crosses val="max"/>
        <c:crossBetween val="between"/>
      </c:valAx>
      <c:catAx>
        <c:axId val="312092768"/>
        <c:scaling>
          <c:orientation val="minMax"/>
        </c:scaling>
        <c:delete val="1"/>
        <c:axPos val="b"/>
        <c:numFmt formatCode="General" sourceLinked="1"/>
        <c:majorTickMark val="out"/>
        <c:minorTickMark val="none"/>
        <c:tickLblPos val="nextTo"/>
        <c:crossAx val="497939384"/>
        <c:crosses val="autoZero"/>
        <c:auto val="1"/>
        <c:lblAlgn val="ctr"/>
        <c:lblOffset val="100"/>
        <c:noMultiLvlLbl val="0"/>
      </c:catAx>
    </c:plotArea>
    <c:legend>
      <c:legendPos val="b"/>
      <c:layout>
        <c:manualLayout>
          <c:xMode val="edge"/>
          <c:yMode val="edge"/>
          <c:x val="0.38359124723482019"/>
          <c:y val="0.9635228558380825"/>
          <c:w val="0.24399565049507269"/>
          <c:h val="3.6477215816974926E-2"/>
        </c:manualLayout>
      </c:layout>
      <c:overlay val="0"/>
      <c:txPr>
        <a:bodyPr/>
        <a:lstStyle/>
        <a:p>
          <a:pPr>
            <a:defRPr sz="1100" b="1"/>
          </a:pPr>
          <a:endParaRPr lang="en-US"/>
        </a:p>
      </c:txPr>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66EEC-5882-4059-AD1F-8E585FE3B93F}" type="doc">
      <dgm:prSet loTypeId="urn:microsoft.com/office/officeart/2005/8/layout/list1" loCatId="list" qsTypeId="urn:microsoft.com/office/officeart/2005/8/quickstyle/3d4" qsCatId="3D" csTypeId="urn:microsoft.com/office/officeart/2005/8/colors/accent1_1" csCatId="accent1"/>
      <dgm:spPr/>
      <dgm:t>
        <a:bodyPr/>
        <a:lstStyle/>
        <a:p>
          <a:endParaRPr lang="en-US"/>
        </a:p>
      </dgm:t>
    </dgm:pt>
    <dgm:pt modelId="{CCAD18D1-4867-4077-8B50-A0772D6DBB0B}">
      <dgm:prSet/>
      <dgm:spPr/>
      <dgm:t>
        <a:bodyPr/>
        <a:lstStyle/>
        <a:p>
          <a:pPr rtl="0"/>
          <a:r>
            <a:rPr lang="en-US" smtClean="0"/>
            <a:t>Overall funding - $303 Million.  6.6% decline over FY 2014</a:t>
          </a:r>
          <a:endParaRPr lang="en-US"/>
        </a:p>
      </dgm:t>
    </dgm:pt>
    <dgm:pt modelId="{D10F63A1-79E3-4355-873C-FA78451B1E68}" type="parTrans" cxnId="{7A64F902-79DB-49C4-B073-641FE47C43CF}">
      <dgm:prSet/>
      <dgm:spPr/>
      <dgm:t>
        <a:bodyPr/>
        <a:lstStyle/>
        <a:p>
          <a:endParaRPr lang="en-US"/>
        </a:p>
      </dgm:t>
    </dgm:pt>
    <dgm:pt modelId="{FF6E0395-99C2-4EB4-A217-4D15C0C3A930}" type="sibTrans" cxnId="{7A64F902-79DB-49C4-B073-641FE47C43CF}">
      <dgm:prSet/>
      <dgm:spPr/>
      <dgm:t>
        <a:bodyPr/>
        <a:lstStyle/>
        <a:p>
          <a:endParaRPr lang="en-US"/>
        </a:p>
      </dgm:t>
    </dgm:pt>
    <dgm:pt modelId="{CB097D37-7308-45A9-96AE-74CFC6D5C4F2}">
      <dgm:prSet/>
      <dgm:spPr/>
      <dgm:t>
        <a:bodyPr/>
        <a:lstStyle/>
        <a:p>
          <a:pPr rtl="0"/>
          <a:r>
            <a:rPr lang="en-US" smtClean="0"/>
            <a:t>Federal Award Dollars - $258 Million.  Down by 12%</a:t>
          </a:r>
          <a:endParaRPr lang="en-US"/>
        </a:p>
      </dgm:t>
    </dgm:pt>
    <dgm:pt modelId="{D4F98AB6-15AB-4C3A-A06D-7C88E5A83D1F}" type="parTrans" cxnId="{EF6091AF-6A42-42C0-9B9C-C74F089EF98F}">
      <dgm:prSet/>
      <dgm:spPr/>
      <dgm:t>
        <a:bodyPr/>
        <a:lstStyle/>
        <a:p>
          <a:endParaRPr lang="en-US"/>
        </a:p>
      </dgm:t>
    </dgm:pt>
    <dgm:pt modelId="{9280561E-6B1D-490C-832E-3187ACC7A9AD}" type="sibTrans" cxnId="{EF6091AF-6A42-42C0-9B9C-C74F089EF98F}">
      <dgm:prSet/>
      <dgm:spPr/>
      <dgm:t>
        <a:bodyPr/>
        <a:lstStyle/>
        <a:p>
          <a:endParaRPr lang="en-US"/>
        </a:p>
      </dgm:t>
    </dgm:pt>
    <dgm:pt modelId="{3C731353-1E33-4E10-B8EC-21035598C6EB}">
      <dgm:prSet/>
      <dgm:spPr/>
      <dgm:t>
        <a:bodyPr/>
        <a:lstStyle/>
        <a:p>
          <a:pPr rtl="0"/>
          <a:r>
            <a:rPr lang="en-US" smtClean="0"/>
            <a:t>Non-Profit Organizations - $20 Million.  Up by 210%</a:t>
          </a:r>
          <a:endParaRPr lang="en-US"/>
        </a:p>
      </dgm:t>
    </dgm:pt>
    <dgm:pt modelId="{A4CAC995-E3EB-4E45-9796-70CF00FE44BB}" type="parTrans" cxnId="{F752F334-1413-41D7-8DEF-99016AD6BA5B}">
      <dgm:prSet/>
      <dgm:spPr/>
      <dgm:t>
        <a:bodyPr/>
        <a:lstStyle/>
        <a:p>
          <a:endParaRPr lang="en-US"/>
        </a:p>
      </dgm:t>
    </dgm:pt>
    <dgm:pt modelId="{A7A3D3E9-2A14-4798-9530-99043A6FF0AE}" type="sibTrans" cxnId="{F752F334-1413-41D7-8DEF-99016AD6BA5B}">
      <dgm:prSet/>
      <dgm:spPr/>
      <dgm:t>
        <a:bodyPr/>
        <a:lstStyle/>
        <a:p>
          <a:endParaRPr lang="en-US"/>
        </a:p>
      </dgm:t>
    </dgm:pt>
    <dgm:pt modelId="{BFD7E327-A2E6-44B3-B0A0-1927B53543BF}">
      <dgm:prSet/>
      <dgm:spPr/>
      <dgm:t>
        <a:bodyPr/>
        <a:lstStyle/>
        <a:p>
          <a:pPr rtl="0"/>
          <a:r>
            <a:rPr lang="en-US" smtClean="0"/>
            <a:t>For-Profit Organizations - $11 Million.  Up by 66%</a:t>
          </a:r>
          <a:endParaRPr lang="en-US"/>
        </a:p>
      </dgm:t>
    </dgm:pt>
    <dgm:pt modelId="{CEBDE5AD-B7C0-4F08-81AF-060241563569}" type="parTrans" cxnId="{E131C69B-95C2-4239-8DF3-436D2CF4428E}">
      <dgm:prSet/>
      <dgm:spPr/>
      <dgm:t>
        <a:bodyPr/>
        <a:lstStyle/>
        <a:p>
          <a:endParaRPr lang="en-US"/>
        </a:p>
      </dgm:t>
    </dgm:pt>
    <dgm:pt modelId="{A0A58CA8-CE20-47CE-B826-992BDD0E63F0}" type="sibTrans" cxnId="{E131C69B-95C2-4239-8DF3-436D2CF4428E}">
      <dgm:prSet/>
      <dgm:spPr/>
      <dgm:t>
        <a:bodyPr/>
        <a:lstStyle/>
        <a:p>
          <a:endParaRPr lang="en-US"/>
        </a:p>
      </dgm:t>
    </dgm:pt>
    <dgm:pt modelId="{89F1B9CB-AB24-41E1-82D6-E56B99C720F9}">
      <dgm:prSet/>
      <dgm:spPr/>
      <dgm:t>
        <a:bodyPr/>
        <a:lstStyle/>
        <a:p>
          <a:pPr rtl="0"/>
          <a:r>
            <a:rPr lang="en-US" smtClean="0"/>
            <a:t>Proposals Submitted – 1,174.  Up by 16%</a:t>
          </a:r>
          <a:endParaRPr lang="en-US"/>
        </a:p>
      </dgm:t>
    </dgm:pt>
    <dgm:pt modelId="{EA5882FB-EC9D-4430-AEBE-BECD6F5A08F2}" type="parTrans" cxnId="{AEFF6A34-0520-4483-B2BD-9E6B2D3F83E5}">
      <dgm:prSet/>
      <dgm:spPr/>
      <dgm:t>
        <a:bodyPr/>
        <a:lstStyle/>
        <a:p>
          <a:endParaRPr lang="en-US"/>
        </a:p>
      </dgm:t>
    </dgm:pt>
    <dgm:pt modelId="{63068312-2C0C-4D88-B1AB-A69B13A5A1FC}" type="sibTrans" cxnId="{AEFF6A34-0520-4483-B2BD-9E6B2D3F83E5}">
      <dgm:prSet/>
      <dgm:spPr/>
      <dgm:t>
        <a:bodyPr/>
        <a:lstStyle/>
        <a:p>
          <a:endParaRPr lang="en-US"/>
        </a:p>
      </dgm:t>
    </dgm:pt>
    <dgm:pt modelId="{29A5AF9F-8699-4364-A6F8-3CD389483D75}" type="pres">
      <dgm:prSet presAssocID="{D8566EEC-5882-4059-AD1F-8E585FE3B93F}" presName="linear" presStyleCnt="0">
        <dgm:presLayoutVars>
          <dgm:dir/>
          <dgm:animLvl val="lvl"/>
          <dgm:resizeHandles val="exact"/>
        </dgm:presLayoutVars>
      </dgm:prSet>
      <dgm:spPr/>
    </dgm:pt>
    <dgm:pt modelId="{9EDBE1DC-9EF2-419D-A01A-9604A6E3B82D}" type="pres">
      <dgm:prSet presAssocID="{CCAD18D1-4867-4077-8B50-A0772D6DBB0B}" presName="parentLin" presStyleCnt="0"/>
      <dgm:spPr/>
    </dgm:pt>
    <dgm:pt modelId="{2DEF63C4-D8BD-46EA-934C-4C2E5D9E83C7}" type="pres">
      <dgm:prSet presAssocID="{CCAD18D1-4867-4077-8B50-A0772D6DBB0B}" presName="parentLeftMargin" presStyleLbl="node1" presStyleIdx="0" presStyleCnt="5"/>
      <dgm:spPr/>
    </dgm:pt>
    <dgm:pt modelId="{F6DCE3B5-3781-42C3-B9B8-473CAB57B106}" type="pres">
      <dgm:prSet presAssocID="{CCAD18D1-4867-4077-8B50-A0772D6DBB0B}" presName="parentText" presStyleLbl="node1" presStyleIdx="0" presStyleCnt="5">
        <dgm:presLayoutVars>
          <dgm:chMax val="0"/>
          <dgm:bulletEnabled val="1"/>
        </dgm:presLayoutVars>
      </dgm:prSet>
      <dgm:spPr/>
    </dgm:pt>
    <dgm:pt modelId="{896512E6-544D-4D14-9B5C-9E91764C7DD8}" type="pres">
      <dgm:prSet presAssocID="{CCAD18D1-4867-4077-8B50-A0772D6DBB0B}" presName="negativeSpace" presStyleCnt="0"/>
      <dgm:spPr/>
    </dgm:pt>
    <dgm:pt modelId="{9F57A86B-B96B-4C97-8347-7506871A6430}" type="pres">
      <dgm:prSet presAssocID="{CCAD18D1-4867-4077-8B50-A0772D6DBB0B}" presName="childText" presStyleLbl="conFgAcc1" presStyleIdx="0" presStyleCnt="5">
        <dgm:presLayoutVars>
          <dgm:bulletEnabled val="1"/>
        </dgm:presLayoutVars>
      </dgm:prSet>
      <dgm:spPr/>
    </dgm:pt>
    <dgm:pt modelId="{80C8CD8B-7657-4F4D-91C2-77511E309C8D}" type="pres">
      <dgm:prSet presAssocID="{FF6E0395-99C2-4EB4-A217-4D15C0C3A930}" presName="spaceBetweenRectangles" presStyleCnt="0"/>
      <dgm:spPr/>
    </dgm:pt>
    <dgm:pt modelId="{790B4471-0A22-4DD0-807F-55F830255E83}" type="pres">
      <dgm:prSet presAssocID="{CB097D37-7308-45A9-96AE-74CFC6D5C4F2}" presName="parentLin" presStyleCnt="0"/>
      <dgm:spPr/>
    </dgm:pt>
    <dgm:pt modelId="{C80BE174-BBB8-4256-BB46-F2F5D5782AB8}" type="pres">
      <dgm:prSet presAssocID="{CB097D37-7308-45A9-96AE-74CFC6D5C4F2}" presName="parentLeftMargin" presStyleLbl="node1" presStyleIdx="0" presStyleCnt="5"/>
      <dgm:spPr/>
    </dgm:pt>
    <dgm:pt modelId="{6D5EBEC1-B6F6-48E6-8CCB-D77FCE6DA5BD}" type="pres">
      <dgm:prSet presAssocID="{CB097D37-7308-45A9-96AE-74CFC6D5C4F2}" presName="parentText" presStyleLbl="node1" presStyleIdx="1" presStyleCnt="5">
        <dgm:presLayoutVars>
          <dgm:chMax val="0"/>
          <dgm:bulletEnabled val="1"/>
        </dgm:presLayoutVars>
      </dgm:prSet>
      <dgm:spPr/>
    </dgm:pt>
    <dgm:pt modelId="{3BF45D0C-A13F-45B4-BD00-EE6A7496328E}" type="pres">
      <dgm:prSet presAssocID="{CB097D37-7308-45A9-96AE-74CFC6D5C4F2}" presName="negativeSpace" presStyleCnt="0"/>
      <dgm:spPr/>
    </dgm:pt>
    <dgm:pt modelId="{357C7027-73CE-488D-BF48-590AA990B5D3}" type="pres">
      <dgm:prSet presAssocID="{CB097D37-7308-45A9-96AE-74CFC6D5C4F2}" presName="childText" presStyleLbl="conFgAcc1" presStyleIdx="1" presStyleCnt="5">
        <dgm:presLayoutVars>
          <dgm:bulletEnabled val="1"/>
        </dgm:presLayoutVars>
      </dgm:prSet>
      <dgm:spPr/>
    </dgm:pt>
    <dgm:pt modelId="{5377A41A-E9BF-4232-83E9-E7906E48DA90}" type="pres">
      <dgm:prSet presAssocID="{9280561E-6B1D-490C-832E-3187ACC7A9AD}" presName="spaceBetweenRectangles" presStyleCnt="0"/>
      <dgm:spPr/>
    </dgm:pt>
    <dgm:pt modelId="{E82328AD-623F-495A-9507-988BB9F8D95A}" type="pres">
      <dgm:prSet presAssocID="{3C731353-1E33-4E10-B8EC-21035598C6EB}" presName="parentLin" presStyleCnt="0"/>
      <dgm:spPr/>
    </dgm:pt>
    <dgm:pt modelId="{90BC28C0-240E-4A4A-9A0E-8F61958F1640}" type="pres">
      <dgm:prSet presAssocID="{3C731353-1E33-4E10-B8EC-21035598C6EB}" presName="parentLeftMargin" presStyleLbl="node1" presStyleIdx="1" presStyleCnt="5"/>
      <dgm:spPr/>
    </dgm:pt>
    <dgm:pt modelId="{21E3EABC-16B5-48FC-96E8-556987104875}" type="pres">
      <dgm:prSet presAssocID="{3C731353-1E33-4E10-B8EC-21035598C6EB}" presName="parentText" presStyleLbl="node1" presStyleIdx="2" presStyleCnt="5">
        <dgm:presLayoutVars>
          <dgm:chMax val="0"/>
          <dgm:bulletEnabled val="1"/>
        </dgm:presLayoutVars>
      </dgm:prSet>
      <dgm:spPr/>
    </dgm:pt>
    <dgm:pt modelId="{7693734E-C26F-453B-A94D-BEE99DFE6528}" type="pres">
      <dgm:prSet presAssocID="{3C731353-1E33-4E10-B8EC-21035598C6EB}" presName="negativeSpace" presStyleCnt="0"/>
      <dgm:spPr/>
    </dgm:pt>
    <dgm:pt modelId="{65513D69-EA1B-4CEB-BE97-A59E7C693729}" type="pres">
      <dgm:prSet presAssocID="{3C731353-1E33-4E10-B8EC-21035598C6EB}" presName="childText" presStyleLbl="conFgAcc1" presStyleIdx="2" presStyleCnt="5">
        <dgm:presLayoutVars>
          <dgm:bulletEnabled val="1"/>
        </dgm:presLayoutVars>
      </dgm:prSet>
      <dgm:spPr/>
    </dgm:pt>
    <dgm:pt modelId="{74F615E6-96F7-4114-BE23-2E9B9D13AC6F}" type="pres">
      <dgm:prSet presAssocID="{A7A3D3E9-2A14-4798-9530-99043A6FF0AE}" presName="spaceBetweenRectangles" presStyleCnt="0"/>
      <dgm:spPr/>
    </dgm:pt>
    <dgm:pt modelId="{F2782098-7B85-4BD9-A717-6095DE37480E}" type="pres">
      <dgm:prSet presAssocID="{BFD7E327-A2E6-44B3-B0A0-1927B53543BF}" presName="parentLin" presStyleCnt="0"/>
      <dgm:spPr/>
    </dgm:pt>
    <dgm:pt modelId="{CC384A3F-DDF9-45F4-9DE3-14C9EE7A23B0}" type="pres">
      <dgm:prSet presAssocID="{BFD7E327-A2E6-44B3-B0A0-1927B53543BF}" presName="parentLeftMargin" presStyleLbl="node1" presStyleIdx="2" presStyleCnt="5"/>
      <dgm:spPr/>
    </dgm:pt>
    <dgm:pt modelId="{FF995DFB-0C7F-47C2-B90D-7FE816CE52DB}" type="pres">
      <dgm:prSet presAssocID="{BFD7E327-A2E6-44B3-B0A0-1927B53543BF}" presName="parentText" presStyleLbl="node1" presStyleIdx="3" presStyleCnt="5">
        <dgm:presLayoutVars>
          <dgm:chMax val="0"/>
          <dgm:bulletEnabled val="1"/>
        </dgm:presLayoutVars>
      </dgm:prSet>
      <dgm:spPr/>
    </dgm:pt>
    <dgm:pt modelId="{AF1CB525-3332-4FC1-BFEA-30A77401C530}" type="pres">
      <dgm:prSet presAssocID="{BFD7E327-A2E6-44B3-B0A0-1927B53543BF}" presName="negativeSpace" presStyleCnt="0"/>
      <dgm:spPr/>
    </dgm:pt>
    <dgm:pt modelId="{122A83B1-6C81-4823-A165-B626BDB1C647}" type="pres">
      <dgm:prSet presAssocID="{BFD7E327-A2E6-44B3-B0A0-1927B53543BF}" presName="childText" presStyleLbl="conFgAcc1" presStyleIdx="3" presStyleCnt="5">
        <dgm:presLayoutVars>
          <dgm:bulletEnabled val="1"/>
        </dgm:presLayoutVars>
      </dgm:prSet>
      <dgm:spPr/>
    </dgm:pt>
    <dgm:pt modelId="{FB6384AC-7C25-4C19-8AD0-B5658FD2ECE0}" type="pres">
      <dgm:prSet presAssocID="{A0A58CA8-CE20-47CE-B826-992BDD0E63F0}" presName="spaceBetweenRectangles" presStyleCnt="0"/>
      <dgm:spPr/>
    </dgm:pt>
    <dgm:pt modelId="{89108523-C2DD-465C-B0E4-2A90389FB595}" type="pres">
      <dgm:prSet presAssocID="{89F1B9CB-AB24-41E1-82D6-E56B99C720F9}" presName="parentLin" presStyleCnt="0"/>
      <dgm:spPr/>
    </dgm:pt>
    <dgm:pt modelId="{C5F58004-D615-4CDD-9B0D-77BC93C7BE98}" type="pres">
      <dgm:prSet presAssocID="{89F1B9CB-AB24-41E1-82D6-E56B99C720F9}" presName="parentLeftMargin" presStyleLbl="node1" presStyleIdx="3" presStyleCnt="5"/>
      <dgm:spPr/>
    </dgm:pt>
    <dgm:pt modelId="{263F921F-7B86-4CE4-B617-6371A9131131}" type="pres">
      <dgm:prSet presAssocID="{89F1B9CB-AB24-41E1-82D6-E56B99C720F9}" presName="parentText" presStyleLbl="node1" presStyleIdx="4" presStyleCnt="5">
        <dgm:presLayoutVars>
          <dgm:chMax val="0"/>
          <dgm:bulletEnabled val="1"/>
        </dgm:presLayoutVars>
      </dgm:prSet>
      <dgm:spPr/>
    </dgm:pt>
    <dgm:pt modelId="{0EDF3C77-DABE-4F22-8C03-9CBB88E476A5}" type="pres">
      <dgm:prSet presAssocID="{89F1B9CB-AB24-41E1-82D6-E56B99C720F9}" presName="negativeSpace" presStyleCnt="0"/>
      <dgm:spPr/>
    </dgm:pt>
    <dgm:pt modelId="{50E4D30B-8C7F-4F50-8B94-A8316EFCD4D9}" type="pres">
      <dgm:prSet presAssocID="{89F1B9CB-AB24-41E1-82D6-E56B99C720F9}" presName="childText" presStyleLbl="conFgAcc1" presStyleIdx="4" presStyleCnt="5">
        <dgm:presLayoutVars>
          <dgm:bulletEnabled val="1"/>
        </dgm:presLayoutVars>
      </dgm:prSet>
      <dgm:spPr/>
    </dgm:pt>
  </dgm:ptLst>
  <dgm:cxnLst>
    <dgm:cxn modelId="{F752F334-1413-41D7-8DEF-99016AD6BA5B}" srcId="{D8566EEC-5882-4059-AD1F-8E585FE3B93F}" destId="{3C731353-1E33-4E10-B8EC-21035598C6EB}" srcOrd="2" destOrd="0" parTransId="{A4CAC995-E3EB-4E45-9796-70CF00FE44BB}" sibTransId="{A7A3D3E9-2A14-4798-9530-99043A6FF0AE}"/>
    <dgm:cxn modelId="{7A64F902-79DB-49C4-B073-641FE47C43CF}" srcId="{D8566EEC-5882-4059-AD1F-8E585FE3B93F}" destId="{CCAD18D1-4867-4077-8B50-A0772D6DBB0B}" srcOrd="0" destOrd="0" parTransId="{D10F63A1-79E3-4355-873C-FA78451B1E68}" sibTransId="{FF6E0395-99C2-4EB4-A217-4D15C0C3A930}"/>
    <dgm:cxn modelId="{0434860F-D6D2-47EF-B2A1-3B7F4AFBC5DD}" type="presOf" srcId="{3C731353-1E33-4E10-B8EC-21035598C6EB}" destId="{90BC28C0-240E-4A4A-9A0E-8F61958F1640}" srcOrd="0" destOrd="0" presId="urn:microsoft.com/office/officeart/2005/8/layout/list1"/>
    <dgm:cxn modelId="{3F72A36D-4298-4C7C-8CD8-34C336891F5A}" type="presOf" srcId="{D8566EEC-5882-4059-AD1F-8E585FE3B93F}" destId="{29A5AF9F-8699-4364-A6F8-3CD389483D75}" srcOrd="0" destOrd="0" presId="urn:microsoft.com/office/officeart/2005/8/layout/list1"/>
    <dgm:cxn modelId="{EF6091AF-6A42-42C0-9B9C-C74F089EF98F}" srcId="{D8566EEC-5882-4059-AD1F-8E585FE3B93F}" destId="{CB097D37-7308-45A9-96AE-74CFC6D5C4F2}" srcOrd="1" destOrd="0" parTransId="{D4F98AB6-15AB-4C3A-A06D-7C88E5A83D1F}" sibTransId="{9280561E-6B1D-490C-832E-3187ACC7A9AD}"/>
    <dgm:cxn modelId="{214A1A4D-7BDD-4E2A-BF39-7AE65ADBA7A3}" type="presOf" srcId="{89F1B9CB-AB24-41E1-82D6-E56B99C720F9}" destId="{C5F58004-D615-4CDD-9B0D-77BC93C7BE98}" srcOrd="0" destOrd="0" presId="urn:microsoft.com/office/officeart/2005/8/layout/list1"/>
    <dgm:cxn modelId="{3485C309-A31A-4862-A9BA-A222B4C592CC}" type="presOf" srcId="{CCAD18D1-4867-4077-8B50-A0772D6DBB0B}" destId="{F6DCE3B5-3781-42C3-B9B8-473CAB57B106}" srcOrd="1" destOrd="0" presId="urn:microsoft.com/office/officeart/2005/8/layout/list1"/>
    <dgm:cxn modelId="{AEFF6A34-0520-4483-B2BD-9E6B2D3F83E5}" srcId="{D8566EEC-5882-4059-AD1F-8E585FE3B93F}" destId="{89F1B9CB-AB24-41E1-82D6-E56B99C720F9}" srcOrd="4" destOrd="0" parTransId="{EA5882FB-EC9D-4430-AEBE-BECD6F5A08F2}" sibTransId="{63068312-2C0C-4D88-B1AB-A69B13A5A1FC}"/>
    <dgm:cxn modelId="{E131C69B-95C2-4239-8DF3-436D2CF4428E}" srcId="{D8566EEC-5882-4059-AD1F-8E585FE3B93F}" destId="{BFD7E327-A2E6-44B3-B0A0-1927B53543BF}" srcOrd="3" destOrd="0" parTransId="{CEBDE5AD-B7C0-4F08-81AF-060241563569}" sibTransId="{A0A58CA8-CE20-47CE-B826-992BDD0E63F0}"/>
    <dgm:cxn modelId="{6D754B65-4A95-482D-8FDB-90949F3258DE}" type="presOf" srcId="{3C731353-1E33-4E10-B8EC-21035598C6EB}" destId="{21E3EABC-16B5-48FC-96E8-556987104875}" srcOrd="1" destOrd="0" presId="urn:microsoft.com/office/officeart/2005/8/layout/list1"/>
    <dgm:cxn modelId="{B8801252-29EA-45CF-BA58-A92B50FC7AEE}" type="presOf" srcId="{BFD7E327-A2E6-44B3-B0A0-1927B53543BF}" destId="{CC384A3F-DDF9-45F4-9DE3-14C9EE7A23B0}" srcOrd="0" destOrd="0" presId="urn:microsoft.com/office/officeart/2005/8/layout/list1"/>
    <dgm:cxn modelId="{3CC8637D-FD10-4F9D-BE0E-C6681CADF1E2}" type="presOf" srcId="{CB097D37-7308-45A9-96AE-74CFC6D5C4F2}" destId="{C80BE174-BBB8-4256-BB46-F2F5D5782AB8}" srcOrd="0" destOrd="0" presId="urn:microsoft.com/office/officeart/2005/8/layout/list1"/>
    <dgm:cxn modelId="{F90E96DE-3285-4DB8-B2FD-63183D991E09}" type="presOf" srcId="{CB097D37-7308-45A9-96AE-74CFC6D5C4F2}" destId="{6D5EBEC1-B6F6-48E6-8CCB-D77FCE6DA5BD}" srcOrd="1" destOrd="0" presId="urn:microsoft.com/office/officeart/2005/8/layout/list1"/>
    <dgm:cxn modelId="{1AF23FBD-DCE4-4ADD-B66E-AE55932D1829}" type="presOf" srcId="{BFD7E327-A2E6-44B3-B0A0-1927B53543BF}" destId="{FF995DFB-0C7F-47C2-B90D-7FE816CE52DB}" srcOrd="1" destOrd="0" presId="urn:microsoft.com/office/officeart/2005/8/layout/list1"/>
    <dgm:cxn modelId="{ED5A85D0-8EC9-4FC5-B9E2-074CF1B257C5}" type="presOf" srcId="{89F1B9CB-AB24-41E1-82D6-E56B99C720F9}" destId="{263F921F-7B86-4CE4-B617-6371A9131131}" srcOrd="1" destOrd="0" presId="urn:microsoft.com/office/officeart/2005/8/layout/list1"/>
    <dgm:cxn modelId="{3BAE37F4-4D9C-4FB0-8BF1-C55603B50D45}" type="presOf" srcId="{CCAD18D1-4867-4077-8B50-A0772D6DBB0B}" destId="{2DEF63C4-D8BD-46EA-934C-4C2E5D9E83C7}" srcOrd="0" destOrd="0" presId="urn:microsoft.com/office/officeart/2005/8/layout/list1"/>
    <dgm:cxn modelId="{1E9E8D1E-1F6A-4197-A9CC-4AABD3B4FA87}" type="presParOf" srcId="{29A5AF9F-8699-4364-A6F8-3CD389483D75}" destId="{9EDBE1DC-9EF2-419D-A01A-9604A6E3B82D}" srcOrd="0" destOrd="0" presId="urn:microsoft.com/office/officeart/2005/8/layout/list1"/>
    <dgm:cxn modelId="{987A1ADB-203A-4112-BDEB-94D4D3308DA8}" type="presParOf" srcId="{9EDBE1DC-9EF2-419D-A01A-9604A6E3B82D}" destId="{2DEF63C4-D8BD-46EA-934C-4C2E5D9E83C7}" srcOrd="0" destOrd="0" presId="urn:microsoft.com/office/officeart/2005/8/layout/list1"/>
    <dgm:cxn modelId="{533F636D-EA5F-4482-B408-38EB76742F8B}" type="presParOf" srcId="{9EDBE1DC-9EF2-419D-A01A-9604A6E3B82D}" destId="{F6DCE3B5-3781-42C3-B9B8-473CAB57B106}" srcOrd="1" destOrd="0" presId="urn:microsoft.com/office/officeart/2005/8/layout/list1"/>
    <dgm:cxn modelId="{2BEE3A0E-B654-451F-B24D-CEEA91EA5A9D}" type="presParOf" srcId="{29A5AF9F-8699-4364-A6F8-3CD389483D75}" destId="{896512E6-544D-4D14-9B5C-9E91764C7DD8}" srcOrd="1" destOrd="0" presId="urn:microsoft.com/office/officeart/2005/8/layout/list1"/>
    <dgm:cxn modelId="{EBC5E0B8-3F7C-4189-8BC1-5C7ACEC97922}" type="presParOf" srcId="{29A5AF9F-8699-4364-A6F8-3CD389483D75}" destId="{9F57A86B-B96B-4C97-8347-7506871A6430}" srcOrd="2" destOrd="0" presId="urn:microsoft.com/office/officeart/2005/8/layout/list1"/>
    <dgm:cxn modelId="{64E906A1-0BDD-451D-898A-54F7B29D429D}" type="presParOf" srcId="{29A5AF9F-8699-4364-A6F8-3CD389483D75}" destId="{80C8CD8B-7657-4F4D-91C2-77511E309C8D}" srcOrd="3" destOrd="0" presId="urn:microsoft.com/office/officeart/2005/8/layout/list1"/>
    <dgm:cxn modelId="{6D2D17F7-E419-4FDB-924E-778C41E29F4B}" type="presParOf" srcId="{29A5AF9F-8699-4364-A6F8-3CD389483D75}" destId="{790B4471-0A22-4DD0-807F-55F830255E83}" srcOrd="4" destOrd="0" presId="urn:microsoft.com/office/officeart/2005/8/layout/list1"/>
    <dgm:cxn modelId="{BC48F300-EA78-4EC7-ADA6-C526EB298340}" type="presParOf" srcId="{790B4471-0A22-4DD0-807F-55F830255E83}" destId="{C80BE174-BBB8-4256-BB46-F2F5D5782AB8}" srcOrd="0" destOrd="0" presId="urn:microsoft.com/office/officeart/2005/8/layout/list1"/>
    <dgm:cxn modelId="{B78774DE-30B6-4D66-85DE-7BBD60C8DC6F}" type="presParOf" srcId="{790B4471-0A22-4DD0-807F-55F830255E83}" destId="{6D5EBEC1-B6F6-48E6-8CCB-D77FCE6DA5BD}" srcOrd="1" destOrd="0" presId="urn:microsoft.com/office/officeart/2005/8/layout/list1"/>
    <dgm:cxn modelId="{071252A5-ECE9-44D5-8CD9-90E024A18532}" type="presParOf" srcId="{29A5AF9F-8699-4364-A6F8-3CD389483D75}" destId="{3BF45D0C-A13F-45B4-BD00-EE6A7496328E}" srcOrd="5" destOrd="0" presId="urn:microsoft.com/office/officeart/2005/8/layout/list1"/>
    <dgm:cxn modelId="{C37CB5BC-F0B8-478D-888F-7888DE0972BA}" type="presParOf" srcId="{29A5AF9F-8699-4364-A6F8-3CD389483D75}" destId="{357C7027-73CE-488D-BF48-590AA990B5D3}" srcOrd="6" destOrd="0" presId="urn:microsoft.com/office/officeart/2005/8/layout/list1"/>
    <dgm:cxn modelId="{3B194FB8-1D7F-4CED-89F7-F71AA1B6B352}" type="presParOf" srcId="{29A5AF9F-8699-4364-A6F8-3CD389483D75}" destId="{5377A41A-E9BF-4232-83E9-E7906E48DA90}" srcOrd="7" destOrd="0" presId="urn:microsoft.com/office/officeart/2005/8/layout/list1"/>
    <dgm:cxn modelId="{C14188A0-B4E5-4ADA-A36E-1811C439C6E8}" type="presParOf" srcId="{29A5AF9F-8699-4364-A6F8-3CD389483D75}" destId="{E82328AD-623F-495A-9507-988BB9F8D95A}" srcOrd="8" destOrd="0" presId="urn:microsoft.com/office/officeart/2005/8/layout/list1"/>
    <dgm:cxn modelId="{F8F5F8A6-EA49-4FBD-A4F3-0CCE5C51FD20}" type="presParOf" srcId="{E82328AD-623F-495A-9507-988BB9F8D95A}" destId="{90BC28C0-240E-4A4A-9A0E-8F61958F1640}" srcOrd="0" destOrd="0" presId="urn:microsoft.com/office/officeart/2005/8/layout/list1"/>
    <dgm:cxn modelId="{8CB399D5-89F1-47F4-99C7-102BDF84A499}" type="presParOf" srcId="{E82328AD-623F-495A-9507-988BB9F8D95A}" destId="{21E3EABC-16B5-48FC-96E8-556987104875}" srcOrd="1" destOrd="0" presId="urn:microsoft.com/office/officeart/2005/8/layout/list1"/>
    <dgm:cxn modelId="{8600BD68-A6EB-4F14-A0D2-C0114F1AA1D4}" type="presParOf" srcId="{29A5AF9F-8699-4364-A6F8-3CD389483D75}" destId="{7693734E-C26F-453B-A94D-BEE99DFE6528}" srcOrd="9" destOrd="0" presId="urn:microsoft.com/office/officeart/2005/8/layout/list1"/>
    <dgm:cxn modelId="{23FEFE9C-5782-409F-BC1E-BFF75200456E}" type="presParOf" srcId="{29A5AF9F-8699-4364-A6F8-3CD389483D75}" destId="{65513D69-EA1B-4CEB-BE97-A59E7C693729}" srcOrd="10" destOrd="0" presId="urn:microsoft.com/office/officeart/2005/8/layout/list1"/>
    <dgm:cxn modelId="{193C8350-CED5-4A77-81B8-A50F44B39C25}" type="presParOf" srcId="{29A5AF9F-8699-4364-A6F8-3CD389483D75}" destId="{74F615E6-96F7-4114-BE23-2E9B9D13AC6F}" srcOrd="11" destOrd="0" presId="urn:microsoft.com/office/officeart/2005/8/layout/list1"/>
    <dgm:cxn modelId="{65820F68-2CBA-43AE-A1B9-02030991ECD7}" type="presParOf" srcId="{29A5AF9F-8699-4364-A6F8-3CD389483D75}" destId="{F2782098-7B85-4BD9-A717-6095DE37480E}" srcOrd="12" destOrd="0" presId="urn:microsoft.com/office/officeart/2005/8/layout/list1"/>
    <dgm:cxn modelId="{EC9388D9-7D02-4E0A-92B8-14808CA228B5}" type="presParOf" srcId="{F2782098-7B85-4BD9-A717-6095DE37480E}" destId="{CC384A3F-DDF9-45F4-9DE3-14C9EE7A23B0}" srcOrd="0" destOrd="0" presId="urn:microsoft.com/office/officeart/2005/8/layout/list1"/>
    <dgm:cxn modelId="{5D9C348D-8F6C-4F52-90AC-C74FD4502365}" type="presParOf" srcId="{F2782098-7B85-4BD9-A717-6095DE37480E}" destId="{FF995DFB-0C7F-47C2-B90D-7FE816CE52DB}" srcOrd="1" destOrd="0" presId="urn:microsoft.com/office/officeart/2005/8/layout/list1"/>
    <dgm:cxn modelId="{B7F63FA2-5C04-4932-AA2F-2E802A94467A}" type="presParOf" srcId="{29A5AF9F-8699-4364-A6F8-3CD389483D75}" destId="{AF1CB525-3332-4FC1-BFEA-30A77401C530}" srcOrd="13" destOrd="0" presId="urn:microsoft.com/office/officeart/2005/8/layout/list1"/>
    <dgm:cxn modelId="{7E77B49F-2B3A-4003-9CB9-E98BFCE261D3}" type="presParOf" srcId="{29A5AF9F-8699-4364-A6F8-3CD389483D75}" destId="{122A83B1-6C81-4823-A165-B626BDB1C647}" srcOrd="14" destOrd="0" presId="urn:microsoft.com/office/officeart/2005/8/layout/list1"/>
    <dgm:cxn modelId="{336746EA-2803-4BA8-8137-66FAB9F358DB}" type="presParOf" srcId="{29A5AF9F-8699-4364-A6F8-3CD389483D75}" destId="{FB6384AC-7C25-4C19-8AD0-B5658FD2ECE0}" srcOrd="15" destOrd="0" presId="urn:microsoft.com/office/officeart/2005/8/layout/list1"/>
    <dgm:cxn modelId="{3338645D-A878-4D59-8159-2AE7E33E589F}" type="presParOf" srcId="{29A5AF9F-8699-4364-A6F8-3CD389483D75}" destId="{89108523-C2DD-465C-B0E4-2A90389FB595}" srcOrd="16" destOrd="0" presId="urn:microsoft.com/office/officeart/2005/8/layout/list1"/>
    <dgm:cxn modelId="{266AD010-690A-4BE0-879F-6BBEE75D45C7}" type="presParOf" srcId="{89108523-C2DD-465C-B0E4-2A90389FB595}" destId="{C5F58004-D615-4CDD-9B0D-77BC93C7BE98}" srcOrd="0" destOrd="0" presId="urn:microsoft.com/office/officeart/2005/8/layout/list1"/>
    <dgm:cxn modelId="{EFBD291F-2CA1-47E2-A2F4-B5D5D116D4BB}" type="presParOf" srcId="{89108523-C2DD-465C-B0E4-2A90389FB595}" destId="{263F921F-7B86-4CE4-B617-6371A9131131}" srcOrd="1" destOrd="0" presId="urn:microsoft.com/office/officeart/2005/8/layout/list1"/>
    <dgm:cxn modelId="{358E36D8-338E-40B9-8493-18BD15006CD4}" type="presParOf" srcId="{29A5AF9F-8699-4364-A6F8-3CD389483D75}" destId="{0EDF3C77-DABE-4F22-8C03-9CBB88E476A5}" srcOrd="17" destOrd="0" presId="urn:microsoft.com/office/officeart/2005/8/layout/list1"/>
    <dgm:cxn modelId="{826E2F4A-3015-4435-8652-F27D0ABC230F}" type="presParOf" srcId="{29A5AF9F-8699-4364-A6F8-3CD389483D75}" destId="{50E4D30B-8C7F-4F50-8B94-A8316EFCD4D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9B4B67-D067-456A-935A-E953C1A6F681}" type="doc">
      <dgm:prSet loTypeId="urn:microsoft.com/office/officeart/2005/8/layout/target3" loCatId="relationship" qsTypeId="urn:microsoft.com/office/officeart/2005/8/quickstyle/3d4" qsCatId="3D" csTypeId="urn:microsoft.com/office/officeart/2005/8/colors/colorful5" csCatId="colorful" phldr="1"/>
      <dgm:spPr/>
      <dgm:t>
        <a:bodyPr/>
        <a:lstStyle/>
        <a:p>
          <a:endParaRPr lang="en-US"/>
        </a:p>
      </dgm:t>
    </dgm:pt>
    <dgm:pt modelId="{C69D418D-CCF2-4A48-8B8A-BF6F7B17A595}">
      <dgm:prSet/>
      <dgm:spPr/>
      <dgm:t>
        <a:bodyPr/>
        <a:lstStyle/>
        <a:p>
          <a:pPr rtl="0"/>
          <a:r>
            <a:rPr lang="en-US" dirty="0" smtClean="0"/>
            <a:t>Salary Cap up from </a:t>
          </a:r>
          <a:br>
            <a:rPr lang="en-US" dirty="0" smtClean="0"/>
          </a:br>
          <a:r>
            <a:rPr lang="en-US" dirty="0" smtClean="0"/>
            <a:t>$183,300 to $185,100</a:t>
          </a:r>
          <a:endParaRPr lang="en-US" dirty="0"/>
        </a:p>
      </dgm:t>
    </dgm:pt>
    <dgm:pt modelId="{0E9AA563-78CB-44D8-88F6-A69625258D53}" type="parTrans" cxnId="{9A2661ED-EC29-405F-AD3A-2F823AFD347B}">
      <dgm:prSet/>
      <dgm:spPr/>
      <dgm:t>
        <a:bodyPr/>
        <a:lstStyle/>
        <a:p>
          <a:endParaRPr lang="en-US"/>
        </a:p>
      </dgm:t>
    </dgm:pt>
    <dgm:pt modelId="{FE20AD86-4ABD-41A3-A268-29F556FD7958}" type="sibTrans" cxnId="{9A2661ED-EC29-405F-AD3A-2F823AFD347B}">
      <dgm:prSet/>
      <dgm:spPr/>
      <dgm:t>
        <a:bodyPr/>
        <a:lstStyle/>
        <a:p>
          <a:endParaRPr lang="en-US"/>
        </a:p>
      </dgm:t>
    </dgm:pt>
    <dgm:pt modelId="{96F38659-FC7E-4CD4-B464-C633F8D719DC}">
      <dgm:prSet/>
      <dgm:spPr/>
      <dgm:t>
        <a:bodyPr/>
        <a:lstStyle/>
        <a:p>
          <a:pPr rtl="0"/>
          <a:r>
            <a:rPr lang="en-US" dirty="0" smtClean="0"/>
            <a:t>The new cap was effective </a:t>
          </a:r>
          <a:br>
            <a:rPr lang="en-US" dirty="0" smtClean="0"/>
          </a:br>
          <a:r>
            <a:rPr lang="en-US" dirty="0" smtClean="0"/>
            <a:t>January 10, 2016</a:t>
          </a:r>
          <a:endParaRPr lang="en-US" dirty="0"/>
        </a:p>
      </dgm:t>
    </dgm:pt>
    <dgm:pt modelId="{A8DA3506-AF30-4BDD-BD6D-C219A4F915ED}" type="parTrans" cxnId="{82125DE4-6BD7-4F4F-B997-B2A2F9DE4884}">
      <dgm:prSet/>
      <dgm:spPr/>
      <dgm:t>
        <a:bodyPr/>
        <a:lstStyle/>
        <a:p>
          <a:endParaRPr lang="en-US"/>
        </a:p>
      </dgm:t>
    </dgm:pt>
    <dgm:pt modelId="{D6C2E650-7803-4785-BC9F-31FA02773AA8}" type="sibTrans" cxnId="{82125DE4-6BD7-4F4F-B997-B2A2F9DE4884}">
      <dgm:prSet/>
      <dgm:spPr/>
      <dgm:t>
        <a:bodyPr/>
        <a:lstStyle/>
        <a:p>
          <a:endParaRPr lang="en-US"/>
        </a:p>
      </dgm:t>
    </dgm:pt>
    <dgm:pt modelId="{B0EA1367-016E-4471-AAC8-89D685C1BEB3}" type="pres">
      <dgm:prSet presAssocID="{439B4B67-D067-456A-935A-E953C1A6F681}" presName="Name0" presStyleCnt="0">
        <dgm:presLayoutVars>
          <dgm:chMax val="7"/>
          <dgm:dir/>
          <dgm:animLvl val="lvl"/>
          <dgm:resizeHandles val="exact"/>
        </dgm:presLayoutVars>
      </dgm:prSet>
      <dgm:spPr/>
    </dgm:pt>
    <dgm:pt modelId="{B5725437-53DB-4B67-9B4C-6D47212A8227}" type="pres">
      <dgm:prSet presAssocID="{C69D418D-CCF2-4A48-8B8A-BF6F7B17A595}" presName="circle1" presStyleLbl="node1" presStyleIdx="0" presStyleCnt="2"/>
      <dgm:spPr/>
    </dgm:pt>
    <dgm:pt modelId="{FB00998B-8AE2-4E26-B4B3-A73952C18EF8}" type="pres">
      <dgm:prSet presAssocID="{C69D418D-CCF2-4A48-8B8A-BF6F7B17A595}" presName="space" presStyleCnt="0"/>
      <dgm:spPr/>
    </dgm:pt>
    <dgm:pt modelId="{C37042D3-6480-4B67-9098-787CEE5B7D8F}" type="pres">
      <dgm:prSet presAssocID="{C69D418D-CCF2-4A48-8B8A-BF6F7B17A595}" presName="rect1" presStyleLbl="alignAcc1" presStyleIdx="0" presStyleCnt="2"/>
      <dgm:spPr/>
    </dgm:pt>
    <dgm:pt modelId="{C0998451-3DF6-4FB8-9EFB-38D6254B8EBE}" type="pres">
      <dgm:prSet presAssocID="{96F38659-FC7E-4CD4-B464-C633F8D719DC}" presName="vertSpace2" presStyleLbl="node1" presStyleIdx="0" presStyleCnt="2"/>
      <dgm:spPr/>
    </dgm:pt>
    <dgm:pt modelId="{2847BCD7-C12A-4CE5-8F3B-C654EBF48F52}" type="pres">
      <dgm:prSet presAssocID="{96F38659-FC7E-4CD4-B464-C633F8D719DC}" presName="circle2" presStyleLbl="node1" presStyleIdx="1" presStyleCnt="2"/>
      <dgm:spPr/>
    </dgm:pt>
    <dgm:pt modelId="{BB56A998-DABA-4857-A096-F863CAF21258}" type="pres">
      <dgm:prSet presAssocID="{96F38659-FC7E-4CD4-B464-C633F8D719DC}" presName="rect2" presStyleLbl="alignAcc1" presStyleIdx="1" presStyleCnt="2"/>
      <dgm:spPr/>
    </dgm:pt>
    <dgm:pt modelId="{E1FE8FDA-91F6-4182-B7EE-0A859691DC1D}" type="pres">
      <dgm:prSet presAssocID="{C69D418D-CCF2-4A48-8B8A-BF6F7B17A595}" presName="rect1ParTxNoCh" presStyleLbl="alignAcc1" presStyleIdx="1" presStyleCnt="2">
        <dgm:presLayoutVars>
          <dgm:chMax val="1"/>
          <dgm:bulletEnabled val="1"/>
        </dgm:presLayoutVars>
      </dgm:prSet>
      <dgm:spPr/>
    </dgm:pt>
    <dgm:pt modelId="{4CDF1996-5137-4AC9-8E00-C4BD9F7B3B17}" type="pres">
      <dgm:prSet presAssocID="{96F38659-FC7E-4CD4-B464-C633F8D719DC}" presName="rect2ParTxNoCh" presStyleLbl="alignAcc1" presStyleIdx="1" presStyleCnt="2">
        <dgm:presLayoutVars>
          <dgm:chMax val="1"/>
          <dgm:bulletEnabled val="1"/>
        </dgm:presLayoutVars>
      </dgm:prSet>
      <dgm:spPr/>
    </dgm:pt>
  </dgm:ptLst>
  <dgm:cxnLst>
    <dgm:cxn modelId="{6F463CA9-7041-4198-8B08-A24576D3CB1B}" type="presOf" srcId="{C69D418D-CCF2-4A48-8B8A-BF6F7B17A595}" destId="{E1FE8FDA-91F6-4182-B7EE-0A859691DC1D}" srcOrd="1" destOrd="0" presId="urn:microsoft.com/office/officeart/2005/8/layout/target3"/>
    <dgm:cxn modelId="{6E9F84DF-BEE7-4173-B8DC-BCADB306CED3}" type="presOf" srcId="{C69D418D-CCF2-4A48-8B8A-BF6F7B17A595}" destId="{C37042D3-6480-4B67-9098-787CEE5B7D8F}" srcOrd="0" destOrd="0" presId="urn:microsoft.com/office/officeart/2005/8/layout/target3"/>
    <dgm:cxn modelId="{82125DE4-6BD7-4F4F-B997-B2A2F9DE4884}" srcId="{439B4B67-D067-456A-935A-E953C1A6F681}" destId="{96F38659-FC7E-4CD4-B464-C633F8D719DC}" srcOrd="1" destOrd="0" parTransId="{A8DA3506-AF30-4BDD-BD6D-C219A4F915ED}" sibTransId="{D6C2E650-7803-4785-BC9F-31FA02773AA8}"/>
    <dgm:cxn modelId="{61192B35-F3E0-4A84-BEBD-0D5FF8CFC209}" type="presOf" srcId="{96F38659-FC7E-4CD4-B464-C633F8D719DC}" destId="{BB56A998-DABA-4857-A096-F863CAF21258}" srcOrd="0" destOrd="0" presId="urn:microsoft.com/office/officeart/2005/8/layout/target3"/>
    <dgm:cxn modelId="{E45361D4-F4EA-460C-B3AC-9823F58FA039}" type="presOf" srcId="{439B4B67-D067-456A-935A-E953C1A6F681}" destId="{B0EA1367-016E-4471-AAC8-89D685C1BEB3}" srcOrd="0" destOrd="0" presId="urn:microsoft.com/office/officeart/2005/8/layout/target3"/>
    <dgm:cxn modelId="{EEC93277-EB9A-49E9-BBC0-CBB19FD8D56A}" type="presOf" srcId="{96F38659-FC7E-4CD4-B464-C633F8D719DC}" destId="{4CDF1996-5137-4AC9-8E00-C4BD9F7B3B17}" srcOrd="1" destOrd="0" presId="urn:microsoft.com/office/officeart/2005/8/layout/target3"/>
    <dgm:cxn modelId="{9A2661ED-EC29-405F-AD3A-2F823AFD347B}" srcId="{439B4B67-D067-456A-935A-E953C1A6F681}" destId="{C69D418D-CCF2-4A48-8B8A-BF6F7B17A595}" srcOrd="0" destOrd="0" parTransId="{0E9AA563-78CB-44D8-88F6-A69625258D53}" sibTransId="{FE20AD86-4ABD-41A3-A268-29F556FD7958}"/>
    <dgm:cxn modelId="{67D25743-AAEB-4BD6-94BD-D1B18DDD3705}" type="presParOf" srcId="{B0EA1367-016E-4471-AAC8-89D685C1BEB3}" destId="{B5725437-53DB-4B67-9B4C-6D47212A8227}" srcOrd="0" destOrd="0" presId="urn:microsoft.com/office/officeart/2005/8/layout/target3"/>
    <dgm:cxn modelId="{F25A4ED6-DA6D-4C0F-99CF-4C376C77A008}" type="presParOf" srcId="{B0EA1367-016E-4471-AAC8-89D685C1BEB3}" destId="{FB00998B-8AE2-4E26-B4B3-A73952C18EF8}" srcOrd="1" destOrd="0" presId="urn:microsoft.com/office/officeart/2005/8/layout/target3"/>
    <dgm:cxn modelId="{EC94E263-7F77-4B72-9D2F-68FB8F23AD0A}" type="presParOf" srcId="{B0EA1367-016E-4471-AAC8-89D685C1BEB3}" destId="{C37042D3-6480-4B67-9098-787CEE5B7D8F}" srcOrd="2" destOrd="0" presId="urn:microsoft.com/office/officeart/2005/8/layout/target3"/>
    <dgm:cxn modelId="{D6495341-26CF-45F6-BBF2-E52B27DC4BF4}" type="presParOf" srcId="{B0EA1367-016E-4471-AAC8-89D685C1BEB3}" destId="{C0998451-3DF6-4FB8-9EFB-38D6254B8EBE}" srcOrd="3" destOrd="0" presId="urn:microsoft.com/office/officeart/2005/8/layout/target3"/>
    <dgm:cxn modelId="{6FCF1EFB-247A-4DA8-BE92-88B118774DDC}" type="presParOf" srcId="{B0EA1367-016E-4471-AAC8-89D685C1BEB3}" destId="{2847BCD7-C12A-4CE5-8F3B-C654EBF48F52}" srcOrd="4" destOrd="0" presId="urn:microsoft.com/office/officeart/2005/8/layout/target3"/>
    <dgm:cxn modelId="{3605EC9A-9B01-44A5-B605-BAEA347293EB}" type="presParOf" srcId="{B0EA1367-016E-4471-AAC8-89D685C1BEB3}" destId="{BB56A998-DABA-4857-A096-F863CAF21258}" srcOrd="5" destOrd="0" presId="urn:microsoft.com/office/officeart/2005/8/layout/target3"/>
    <dgm:cxn modelId="{727EC8A4-CC22-4964-BC9D-D61DE1D1111F}" type="presParOf" srcId="{B0EA1367-016E-4471-AAC8-89D685C1BEB3}" destId="{E1FE8FDA-91F6-4182-B7EE-0A859691DC1D}" srcOrd="6" destOrd="0" presId="urn:microsoft.com/office/officeart/2005/8/layout/target3"/>
    <dgm:cxn modelId="{F8E1BFFF-FD70-41F0-9EF4-851AE0102F84}" type="presParOf" srcId="{B0EA1367-016E-4471-AAC8-89D685C1BEB3}" destId="{4CDF1996-5137-4AC9-8E00-C4BD9F7B3B17}"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BF511D-20E7-4CB2-BB4E-1E53C92A6CAF}"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F8F8C38A-A6A2-473C-97D1-C3F1A114A8CA}">
      <dgm:prSet/>
      <dgm:spPr/>
      <dgm:t>
        <a:bodyPr/>
        <a:lstStyle/>
        <a:p>
          <a:pPr rtl="0"/>
          <a:r>
            <a:rPr lang="en-US" smtClean="0"/>
            <a:t>Continuation Awards have been funded at 90% of the previously committed level.  </a:t>
          </a:r>
          <a:endParaRPr lang="en-US"/>
        </a:p>
      </dgm:t>
    </dgm:pt>
    <dgm:pt modelId="{1A83449A-3F3C-4C3C-BAD1-ED19C6F3A5E9}" type="parTrans" cxnId="{BCA39998-FF42-4A61-97E7-686373C0587D}">
      <dgm:prSet/>
      <dgm:spPr/>
      <dgm:t>
        <a:bodyPr/>
        <a:lstStyle/>
        <a:p>
          <a:endParaRPr lang="en-US"/>
        </a:p>
      </dgm:t>
    </dgm:pt>
    <dgm:pt modelId="{28E19518-C247-4868-939E-C409E43A7805}" type="sibTrans" cxnId="{BCA39998-FF42-4A61-97E7-686373C0587D}">
      <dgm:prSet/>
      <dgm:spPr/>
      <dgm:t>
        <a:bodyPr/>
        <a:lstStyle/>
        <a:p>
          <a:endParaRPr lang="en-US"/>
        </a:p>
      </dgm:t>
    </dgm:pt>
    <dgm:pt modelId="{416DDA8A-C007-47F3-8457-C11A9DD91C6C}">
      <dgm:prSet/>
      <dgm:spPr/>
      <dgm:t>
        <a:bodyPr/>
        <a:lstStyle/>
        <a:p>
          <a:pPr rtl="0"/>
          <a:r>
            <a:rPr lang="en-US" smtClean="0"/>
            <a:t>The remaining 10% will be restored.</a:t>
          </a:r>
          <a:endParaRPr lang="en-US"/>
        </a:p>
      </dgm:t>
    </dgm:pt>
    <dgm:pt modelId="{23BD0DD8-C6D4-49CA-8546-A229346DAA66}" type="parTrans" cxnId="{A2D89729-1D32-428E-86CE-492E06579E19}">
      <dgm:prSet/>
      <dgm:spPr/>
      <dgm:t>
        <a:bodyPr/>
        <a:lstStyle/>
        <a:p>
          <a:endParaRPr lang="en-US"/>
        </a:p>
      </dgm:t>
    </dgm:pt>
    <dgm:pt modelId="{6BEBF5E0-E12C-4400-8930-061EC4CA7387}" type="sibTrans" cxnId="{A2D89729-1D32-428E-86CE-492E06579E19}">
      <dgm:prSet/>
      <dgm:spPr/>
      <dgm:t>
        <a:bodyPr/>
        <a:lstStyle/>
        <a:p>
          <a:endParaRPr lang="en-US"/>
        </a:p>
      </dgm:t>
    </dgm:pt>
    <dgm:pt modelId="{18553ADE-A456-442C-9321-0FC60543AB58}">
      <dgm:prSet/>
      <dgm:spPr/>
      <dgm:t>
        <a:bodyPr/>
        <a:lstStyle/>
        <a:p>
          <a:pPr rtl="0"/>
          <a:r>
            <a:rPr lang="en-US" smtClean="0"/>
            <a:t>Continuation Awards made after March 1 (approximately) will be made at 100% of the previously committed level.</a:t>
          </a:r>
          <a:endParaRPr lang="en-US"/>
        </a:p>
      </dgm:t>
    </dgm:pt>
    <dgm:pt modelId="{84E3881D-9009-4651-8544-665689459C09}" type="parTrans" cxnId="{04397A77-497D-41C3-B280-F46296767C8E}">
      <dgm:prSet/>
      <dgm:spPr/>
      <dgm:t>
        <a:bodyPr/>
        <a:lstStyle/>
        <a:p>
          <a:endParaRPr lang="en-US"/>
        </a:p>
      </dgm:t>
    </dgm:pt>
    <dgm:pt modelId="{BDF2FB52-8E1B-4A30-8E64-6C61D65C3472}" type="sibTrans" cxnId="{04397A77-497D-41C3-B280-F46296767C8E}">
      <dgm:prSet/>
      <dgm:spPr/>
      <dgm:t>
        <a:bodyPr/>
        <a:lstStyle/>
        <a:p>
          <a:endParaRPr lang="en-US"/>
        </a:p>
      </dgm:t>
    </dgm:pt>
    <dgm:pt modelId="{C9E46996-E6C3-415F-B23D-77DE1C87DCA0}" type="pres">
      <dgm:prSet presAssocID="{02BF511D-20E7-4CB2-BB4E-1E53C92A6CAF}" presName="linear" presStyleCnt="0">
        <dgm:presLayoutVars>
          <dgm:animLvl val="lvl"/>
          <dgm:resizeHandles val="exact"/>
        </dgm:presLayoutVars>
      </dgm:prSet>
      <dgm:spPr/>
    </dgm:pt>
    <dgm:pt modelId="{678F27CA-4654-457E-A339-4B93CC540CC0}" type="pres">
      <dgm:prSet presAssocID="{F8F8C38A-A6A2-473C-97D1-C3F1A114A8CA}" presName="parentText" presStyleLbl="node1" presStyleIdx="0" presStyleCnt="3">
        <dgm:presLayoutVars>
          <dgm:chMax val="0"/>
          <dgm:bulletEnabled val="1"/>
        </dgm:presLayoutVars>
      </dgm:prSet>
      <dgm:spPr/>
    </dgm:pt>
    <dgm:pt modelId="{2A1CC0C5-20AE-45B7-BBC0-D36CD73236BB}" type="pres">
      <dgm:prSet presAssocID="{28E19518-C247-4868-939E-C409E43A7805}" presName="spacer" presStyleCnt="0"/>
      <dgm:spPr/>
    </dgm:pt>
    <dgm:pt modelId="{91D453E7-CF06-46DA-9B52-5378E7B2539A}" type="pres">
      <dgm:prSet presAssocID="{416DDA8A-C007-47F3-8457-C11A9DD91C6C}" presName="parentText" presStyleLbl="node1" presStyleIdx="1" presStyleCnt="3">
        <dgm:presLayoutVars>
          <dgm:chMax val="0"/>
          <dgm:bulletEnabled val="1"/>
        </dgm:presLayoutVars>
      </dgm:prSet>
      <dgm:spPr/>
    </dgm:pt>
    <dgm:pt modelId="{0E2D01D4-3FFA-4B45-A954-78EEFD30B48D}" type="pres">
      <dgm:prSet presAssocID="{6BEBF5E0-E12C-4400-8930-061EC4CA7387}" presName="spacer" presStyleCnt="0"/>
      <dgm:spPr/>
    </dgm:pt>
    <dgm:pt modelId="{5FB60FF8-CF61-4331-BCB5-E6D4E677C8FA}" type="pres">
      <dgm:prSet presAssocID="{18553ADE-A456-442C-9321-0FC60543AB58}" presName="parentText" presStyleLbl="node1" presStyleIdx="2" presStyleCnt="3">
        <dgm:presLayoutVars>
          <dgm:chMax val="0"/>
          <dgm:bulletEnabled val="1"/>
        </dgm:presLayoutVars>
      </dgm:prSet>
      <dgm:spPr/>
    </dgm:pt>
  </dgm:ptLst>
  <dgm:cxnLst>
    <dgm:cxn modelId="{BCA39998-FF42-4A61-97E7-686373C0587D}" srcId="{02BF511D-20E7-4CB2-BB4E-1E53C92A6CAF}" destId="{F8F8C38A-A6A2-473C-97D1-C3F1A114A8CA}" srcOrd="0" destOrd="0" parTransId="{1A83449A-3F3C-4C3C-BAD1-ED19C6F3A5E9}" sibTransId="{28E19518-C247-4868-939E-C409E43A7805}"/>
    <dgm:cxn modelId="{A2D89729-1D32-428E-86CE-492E06579E19}" srcId="{02BF511D-20E7-4CB2-BB4E-1E53C92A6CAF}" destId="{416DDA8A-C007-47F3-8457-C11A9DD91C6C}" srcOrd="1" destOrd="0" parTransId="{23BD0DD8-C6D4-49CA-8546-A229346DAA66}" sibTransId="{6BEBF5E0-E12C-4400-8930-061EC4CA7387}"/>
    <dgm:cxn modelId="{FA3ED2C2-C1B8-43F7-9CB5-23C64AEB2632}" type="presOf" srcId="{18553ADE-A456-442C-9321-0FC60543AB58}" destId="{5FB60FF8-CF61-4331-BCB5-E6D4E677C8FA}" srcOrd="0" destOrd="0" presId="urn:microsoft.com/office/officeart/2005/8/layout/vList2"/>
    <dgm:cxn modelId="{B23E2510-9FE8-48B2-B492-075ECD0BD645}" type="presOf" srcId="{02BF511D-20E7-4CB2-BB4E-1E53C92A6CAF}" destId="{C9E46996-E6C3-415F-B23D-77DE1C87DCA0}" srcOrd="0" destOrd="0" presId="urn:microsoft.com/office/officeart/2005/8/layout/vList2"/>
    <dgm:cxn modelId="{D1FA3BD5-970A-429E-8C3F-FA8DFBB84F2A}" type="presOf" srcId="{416DDA8A-C007-47F3-8457-C11A9DD91C6C}" destId="{91D453E7-CF06-46DA-9B52-5378E7B2539A}" srcOrd="0" destOrd="0" presId="urn:microsoft.com/office/officeart/2005/8/layout/vList2"/>
    <dgm:cxn modelId="{36ACAD07-197D-4A75-9D27-316911A05B77}" type="presOf" srcId="{F8F8C38A-A6A2-473C-97D1-C3F1A114A8CA}" destId="{678F27CA-4654-457E-A339-4B93CC540CC0}" srcOrd="0" destOrd="0" presId="urn:microsoft.com/office/officeart/2005/8/layout/vList2"/>
    <dgm:cxn modelId="{04397A77-497D-41C3-B280-F46296767C8E}" srcId="{02BF511D-20E7-4CB2-BB4E-1E53C92A6CAF}" destId="{18553ADE-A456-442C-9321-0FC60543AB58}" srcOrd="2" destOrd="0" parTransId="{84E3881D-9009-4651-8544-665689459C09}" sibTransId="{BDF2FB52-8E1B-4A30-8E64-6C61D65C3472}"/>
    <dgm:cxn modelId="{6AB39796-30E5-44C4-A40B-96F84E516976}" type="presParOf" srcId="{C9E46996-E6C3-415F-B23D-77DE1C87DCA0}" destId="{678F27CA-4654-457E-A339-4B93CC540CC0}" srcOrd="0" destOrd="0" presId="urn:microsoft.com/office/officeart/2005/8/layout/vList2"/>
    <dgm:cxn modelId="{9F36E501-6A2E-4B1F-84DF-21A3130024B0}" type="presParOf" srcId="{C9E46996-E6C3-415F-B23D-77DE1C87DCA0}" destId="{2A1CC0C5-20AE-45B7-BBC0-D36CD73236BB}" srcOrd="1" destOrd="0" presId="urn:microsoft.com/office/officeart/2005/8/layout/vList2"/>
    <dgm:cxn modelId="{EAD39B85-7220-4B43-BA0C-08BC5DA5D805}" type="presParOf" srcId="{C9E46996-E6C3-415F-B23D-77DE1C87DCA0}" destId="{91D453E7-CF06-46DA-9B52-5378E7B2539A}" srcOrd="2" destOrd="0" presId="urn:microsoft.com/office/officeart/2005/8/layout/vList2"/>
    <dgm:cxn modelId="{DEF9BD48-2FDE-422B-AD34-0DF877416175}" type="presParOf" srcId="{C9E46996-E6C3-415F-B23D-77DE1C87DCA0}" destId="{0E2D01D4-3FFA-4B45-A954-78EEFD30B48D}" srcOrd="3" destOrd="0" presId="urn:microsoft.com/office/officeart/2005/8/layout/vList2"/>
    <dgm:cxn modelId="{91C48471-0C85-4869-8553-B92C0856B114}" type="presParOf" srcId="{C9E46996-E6C3-415F-B23D-77DE1C87DCA0}" destId="{5FB60FF8-CF61-4331-BCB5-E6D4E677C8F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29FEA2-4F93-4BB3-B451-B26CD35199AC}"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749707E4-B027-44CD-B96D-C37B93A291E3}">
      <dgm:prSet custT="1"/>
      <dgm:spPr/>
      <dgm:t>
        <a:bodyPr/>
        <a:lstStyle/>
        <a:p>
          <a:pPr rtl="0"/>
          <a:r>
            <a:rPr lang="en-US" sz="3600" dirty="0" smtClean="0"/>
            <a:t>Graduate Student Trainees</a:t>
          </a:r>
          <a:endParaRPr lang="en-US" sz="3600" dirty="0"/>
        </a:p>
      </dgm:t>
    </dgm:pt>
    <dgm:pt modelId="{B8F95C29-3F32-478D-B58A-318780170340}" type="parTrans" cxnId="{2914451D-9B25-42C0-95DE-8208C786BEBD}">
      <dgm:prSet/>
      <dgm:spPr/>
      <dgm:t>
        <a:bodyPr/>
        <a:lstStyle/>
        <a:p>
          <a:endParaRPr lang="en-US"/>
        </a:p>
      </dgm:t>
    </dgm:pt>
    <dgm:pt modelId="{D86B6B71-3E77-4407-AB71-5D5DCC950456}" type="sibTrans" cxnId="{2914451D-9B25-42C0-95DE-8208C786BEBD}">
      <dgm:prSet/>
      <dgm:spPr/>
      <dgm:t>
        <a:bodyPr/>
        <a:lstStyle/>
        <a:p>
          <a:endParaRPr lang="en-US"/>
        </a:p>
      </dgm:t>
    </dgm:pt>
    <dgm:pt modelId="{32C8CC22-95DF-4B92-9806-C4068564D8AA}">
      <dgm:prSet/>
      <dgm:spPr/>
      <dgm:t>
        <a:bodyPr/>
        <a:lstStyle/>
        <a:p>
          <a:pPr rtl="0"/>
          <a:r>
            <a:rPr lang="en-US" dirty="0" smtClean="0"/>
            <a:t>$1,948 monthly; $23,376 annually</a:t>
          </a:r>
          <a:endParaRPr lang="en-US" dirty="0"/>
        </a:p>
      </dgm:t>
    </dgm:pt>
    <dgm:pt modelId="{C8BF263E-302B-4010-91CD-099FCB3DC378}" type="parTrans" cxnId="{E3813A16-9EC7-4446-97A4-401984BEB4AA}">
      <dgm:prSet/>
      <dgm:spPr/>
      <dgm:t>
        <a:bodyPr/>
        <a:lstStyle/>
        <a:p>
          <a:endParaRPr lang="en-US"/>
        </a:p>
      </dgm:t>
    </dgm:pt>
    <dgm:pt modelId="{D6323FB4-3095-40E3-896B-EA9196778665}" type="sibTrans" cxnId="{E3813A16-9EC7-4446-97A4-401984BEB4AA}">
      <dgm:prSet/>
      <dgm:spPr/>
      <dgm:t>
        <a:bodyPr/>
        <a:lstStyle/>
        <a:p>
          <a:endParaRPr lang="en-US"/>
        </a:p>
      </dgm:t>
    </dgm:pt>
    <dgm:pt modelId="{2675AE10-A397-4ACA-8E78-4D8AE63BAD40}">
      <dgm:prSet custT="1"/>
      <dgm:spPr/>
      <dgm:t>
        <a:bodyPr/>
        <a:lstStyle/>
        <a:p>
          <a:pPr rtl="0"/>
          <a:r>
            <a:rPr lang="en-US" sz="3600" dirty="0" smtClean="0"/>
            <a:t>Postdoctoral Fellows</a:t>
          </a:r>
          <a:endParaRPr lang="en-US" sz="3600" dirty="0"/>
        </a:p>
      </dgm:t>
    </dgm:pt>
    <dgm:pt modelId="{694FE18C-C1A3-470A-AFB4-367552D93980}" type="parTrans" cxnId="{58A2F006-1812-4BBF-A843-B87DE6732AA9}">
      <dgm:prSet/>
      <dgm:spPr/>
      <dgm:t>
        <a:bodyPr/>
        <a:lstStyle/>
        <a:p>
          <a:endParaRPr lang="en-US"/>
        </a:p>
      </dgm:t>
    </dgm:pt>
    <dgm:pt modelId="{1A12231D-29CC-4C17-8582-F45F739C9EE1}" type="sibTrans" cxnId="{58A2F006-1812-4BBF-A843-B87DE6732AA9}">
      <dgm:prSet/>
      <dgm:spPr/>
      <dgm:t>
        <a:bodyPr/>
        <a:lstStyle/>
        <a:p>
          <a:endParaRPr lang="en-US"/>
        </a:p>
      </dgm:t>
    </dgm:pt>
    <dgm:pt modelId="{9B008772-B528-48ED-9FB2-B99FFFF57971}">
      <dgm:prSet/>
      <dgm:spPr/>
      <dgm:t>
        <a:bodyPr/>
        <a:lstStyle/>
        <a:p>
          <a:pPr rtl="0"/>
          <a:r>
            <a:rPr lang="en-US" smtClean="0"/>
            <a:t>from $43,692 for first year postdocs to $57,504 for postdocs with 7 or more years of experience</a:t>
          </a:r>
          <a:endParaRPr lang="en-US"/>
        </a:p>
      </dgm:t>
    </dgm:pt>
    <dgm:pt modelId="{CA93EBF0-273B-4F8B-9FCB-5C81FB76778C}" type="parTrans" cxnId="{EF025D8A-1D00-400A-9CF8-8BC008F59E5C}">
      <dgm:prSet/>
      <dgm:spPr/>
      <dgm:t>
        <a:bodyPr/>
        <a:lstStyle/>
        <a:p>
          <a:endParaRPr lang="en-US"/>
        </a:p>
      </dgm:t>
    </dgm:pt>
    <dgm:pt modelId="{A7970BBA-97F0-4524-8291-4B6274FDB7FB}" type="sibTrans" cxnId="{EF025D8A-1D00-400A-9CF8-8BC008F59E5C}">
      <dgm:prSet/>
      <dgm:spPr/>
      <dgm:t>
        <a:bodyPr/>
        <a:lstStyle/>
        <a:p>
          <a:endParaRPr lang="en-US"/>
        </a:p>
      </dgm:t>
    </dgm:pt>
    <dgm:pt modelId="{0C68660A-F2F0-4647-98A7-205A6F2F3048}" type="pres">
      <dgm:prSet presAssocID="{7229FEA2-4F93-4BB3-B451-B26CD35199AC}" presName="Name0" presStyleCnt="0">
        <dgm:presLayoutVars>
          <dgm:dir/>
          <dgm:animLvl val="lvl"/>
          <dgm:resizeHandles val="exact"/>
        </dgm:presLayoutVars>
      </dgm:prSet>
      <dgm:spPr/>
    </dgm:pt>
    <dgm:pt modelId="{5BA4DC2F-DB69-4A59-8FE1-5DB1BEAE4FB5}" type="pres">
      <dgm:prSet presAssocID="{749707E4-B027-44CD-B96D-C37B93A291E3}" presName="linNode" presStyleCnt="0"/>
      <dgm:spPr/>
    </dgm:pt>
    <dgm:pt modelId="{091B8C14-2F6C-4030-89B7-69B2AE203779}" type="pres">
      <dgm:prSet presAssocID="{749707E4-B027-44CD-B96D-C37B93A291E3}" presName="parentText" presStyleLbl="node1" presStyleIdx="0" presStyleCnt="2">
        <dgm:presLayoutVars>
          <dgm:chMax val="1"/>
          <dgm:bulletEnabled val="1"/>
        </dgm:presLayoutVars>
      </dgm:prSet>
      <dgm:spPr/>
    </dgm:pt>
    <dgm:pt modelId="{34E4BBA7-8383-4F62-8D98-8F28FD9681A5}" type="pres">
      <dgm:prSet presAssocID="{749707E4-B027-44CD-B96D-C37B93A291E3}" presName="descendantText" presStyleLbl="alignAccFollowNode1" presStyleIdx="0" presStyleCnt="2">
        <dgm:presLayoutVars>
          <dgm:bulletEnabled val="1"/>
        </dgm:presLayoutVars>
      </dgm:prSet>
      <dgm:spPr/>
    </dgm:pt>
    <dgm:pt modelId="{FDA96F60-9F18-449B-A390-4014F997FF22}" type="pres">
      <dgm:prSet presAssocID="{D86B6B71-3E77-4407-AB71-5D5DCC950456}" presName="sp" presStyleCnt="0"/>
      <dgm:spPr/>
    </dgm:pt>
    <dgm:pt modelId="{0456A6C0-9A53-4144-BF64-BEACB4F048F5}" type="pres">
      <dgm:prSet presAssocID="{2675AE10-A397-4ACA-8E78-4D8AE63BAD40}" presName="linNode" presStyleCnt="0"/>
      <dgm:spPr/>
    </dgm:pt>
    <dgm:pt modelId="{AFEF7CAA-9FE0-4F24-90E1-9F6C5194C539}" type="pres">
      <dgm:prSet presAssocID="{2675AE10-A397-4ACA-8E78-4D8AE63BAD40}" presName="parentText" presStyleLbl="node1" presStyleIdx="1" presStyleCnt="2">
        <dgm:presLayoutVars>
          <dgm:chMax val="1"/>
          <dgm:bulletEnabled val="1"/>
        </dgm:presLayoutVars>
      </dgm:prSet>
      <dgm:spPr/>
    </dgm:pt>
    <dgm:pt modelId="{29AB633E-749F-457B-90FC-D7006A57DDC3}" type="pres">
      <dgm:prSet presAssocID="{2675AE10-A397-4ACA-8E78-4D8AE63BAD40}" presName="descendantText" presStyleLbl="alignAccFollowNode1" presStyleIdx="1" presStyleCnt="2">
        <dgm:presLayoutVars>
          <dgm:bulletEnabled val="1"/>
        </dgm:presLayoutVars>
      </dgm:prSet>
      <dgm:spPr/>
    </dgm:pt>
  </dgm:ptLst>
  <dgm:cxnLst>
    <dgm:cxn modelId="{58A2F006-1812-4BBF-A843-B87DE6732AA9}" srcId="{7229FEA2-4F93-4BB3-B451-B26CD35199AC}" destId="{2675AE10-A397-4ACA-8E78-4D8AE63BAD40}" srcOrd="1" destOrd="0" parTransId="{694FE18C-C1A3-470A-AFB4-367552D93980}" sibTransId="{1A12231D-29CC-4C17-8582-F45F739C9EE1}"/>
    <dgm:cxn modelId="{E4A62597-158C-4ED0-929E-D86E62C24C54}" type="presOf" srcId="{9B008772-B528-48ED-9FB2-B99FFFF57971}" destId="{29AB633E-749F-457B-90FC-D7006A57DDC3}" srcOrd="0" destOrd="0" presId="urn:microsoft.com/office/officeart/2005/8/layout/vList5"/>
    <dgm:cxn modelId="{EF025D8A-1D00-400A-9CF8-8BC008F59E5C}" srcId="{2675AE10-A397-4ACA-8E78-4D8AE63BAD40}" destId="{9B008772-B528-48ED-9FB2-B99FFFF57971}" srcOrd="0" destOrd="0" parTransId="{CA93EBF0-273B-4F8B-9FCB-5C81FB76778C}" sibTransId="{A7970BBA-97F0-4524-8291-4B6274FDB7FB}"/>
    <dgm:cxn modelId="{E3813A16-9EC7-4446-97A4-401984BEB4AA}" srcId="{749707E4-B027-44CD-B96D-C37B93A291E3}" destId="{32C8CC22-95DF-4B92-9806-C4068564D8AA}" srcOrd="0" destOrd="0" parTransId="{C8BF263E-302B-4010-91CD-099FCB3DC378}" sibTransId="{D6323FB4-3095-40E3-896B-EA9196778665}"/>
    <dgm:cxn modelId="{8EE5144E-6310-4504-B605-CEF2FF2095AD}" type="presOf" srcId="{7229FEA2-4F93-4BB3-B451-B26CD35199AC}" destId="{0C68660A-F2F0-4647-98A7-205A6F2F3048}" srcOrd="0" destOrd="0" presId="urn:microsoft.com/office/officeart/2005/8/layout/vList5"/>
    <dgm:cxn modelId="{2914451D-9B25-42C0-95DE-8208C786BEBD}" srcId="{7229FEA2-4F93-4BB3-B451-B26CD35199AC}" destId="{749707E4-B027-44CD-B96D-C37B93A291E3}" srcOrd="0" destOrd="0" parTransId="{B8F95C29-3F32-478D-B58A-318780170340}" sibTransId="{D86B6B71-3E77-4407-AB71-5D5DCC950456}"/>
    <dgm:cxn modelId="{8D5D366D-1563-4502-AA9C-F51FC4CAD846}" type="presOf" srcId="{749707E4-B027-44CD-B96D-C37B93A291E3}" destId="{091B8C14-2F6C-4030-89B7-69B2AE203779}" srcOrd="0" destOrd="0" presId="urn:microsoft.com/office/officeart/2005/8/layout/vList5"/>
    <dgm:cxn modelId="{297A7F61-3D05-4647-BFA6-1714594F0B77}" type="presOf" srcId="{32C8CC22-95DF-4B92-9806-C4068564D8AA}" destId="{34E4BBA7-8383-4F62-8D98-8F28FD9681A5}" srcOrd="0" destOrd="0" presId="urn:microsoft.com/office/officeart/2005/8/layout/vList5"/>
    <dgm:cxn modelId="{EDD89078-CE69-47B2-9F01-8F5CCE4088D5}" type="presOf" srcId="{2675AE10-A397-4ACA-8E78-4D8AE63BAD40}" destId="{AFEF7CAA-9FE0-4F24-90E1-9F6C5194C539}" srcOrd="0" destOrd="0" presId="urn:microsoft.com/office/officeart/2005/8/layout/vList5"/>
    <dgm:cxn modelId="{48CC2B08-AD51-4DA3-9ABE-531EAE0808BF}" type="presParOf" srcId="{0C68660A-F2F0-4647-98A7-205A6F2F3048}" destId="{5BA4DC2F-DB69-4A59-8FE1-5DB1BEAE4FB5}" srcOrd="0" destOrd="0" presId="urn:microsoft.com/office/officeart/2005/8/layout/vList5"/>
    <dgm:cxn modelId="{11FEBC67-A08B-4D7B-80DD-FB7E91FB9BD1}" type="presParOf" srcId="{5BA4DC2F-DB69-4A59-8FE1-5DB1BEAE4FB5}" destId="{091B8C14-2F6C-4030-89B7-69B2AE203779}" srcOrd="0" destOrd="0" presId="urn:microsoft.com/office/officeart/2005/8/layout/vList5"/>
    <dgm:cxn modelId="{072B0CE3-A972-43C0-922C-B480BCAF320A}" type="presParOf" srcId="{5BA4DC2F-DB69-4A59-8FE1-5DB1BEAE4FB5}" destId="{34E4BBA7-8383-4F62-8D98-8F28FD9681A5}" srcOrd="1" destOrd="0" presId="urn:microsoft.com/office/officeart/2005/8/layout/vList5"/>
    <dgm:cxn modelId="{F386C9F5-556A-49F3-9246-DF6742B9BDBD}" type="presParOf" srcId="{0C68660A-F2F0-4647-98A7-205A6F2F3048}" destId="{FDA96F60-9F18-449B-A390-4014F997FF22}" srcOrd="1" destOrd="0" presId="urn:microsoft.com/office/officeart/2005/8/layout/vList5"/>
    <dgm:cxn modelId="{CE7CE0FC-B652-4AB6-BF78-1C52DDB69246}" type="presParOf" srcId="{0C68660A-F2F0-4647-98A7-205A6F2F3048}" destId="{0456A6C0-9A53-4144-BF64-BEACB4F048F5}" srcOrd="2" destOrd="0" presId="urn:microsoft.com/office/officeart/2005/8/layout/vList5"/>
    <dgm:cxn modelId="{50D15BA5-8D85-431D-8224-954797409EA8}" type="presParOf" srcId="{0456A6C0-9A53-4144-BF64-BEACB4F048F5}" destId="{AFEF7CAA-9FE0-4F24-90E1-9F6C5194C539}" srcOrd="0" destOrd="0" presId="urn:microsoft.com/office/officeart/2005/8/layout/vList5"/>
    <dgm:cxn modelId="{5AAE676E-A59C-4CD0-A3CF-AC9382BD99D7}" type="presParOf" srcId="{0456A6C0-9A53-4144-BF64-BEACB4F048F5}" destId="{29AB633E-749F-457B-90FC-D7006A57DDC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B5A521-CA17-4D82-9FA1-28861940CAF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F630B05-B3EB-4667-94DA-CE53BD0DAD06}">
      <dgm:prSet/>
      <dgm:spPr>
        <a:solidFill>
          <a:srgbClr val="00B050"/>
        </a:solidFill>
      </dgm:spPr>
      <dgm:t>
        <a:bodyPr/>
        <a:lstStyle/>
        <a:p>
          <a:pPr rtl="0"/>
          <a:r>
            <a:rPr lang="en-US" dirty="0" smtClean="0"/>
            <a:t>Tuition and Fees for Graduate Student Trainees:  $16,000</a:t>
          </a:r>
          <a:endParaRPr lang="en-US" dirty="0"/>
        </a:p>
      </dgm:t>
    </dgm:pt>
    <dgm:pt modelId="{45E97A39-F27B-4662-AF01-504217843FDE}" type="parTrans" cxnId="{D4EC4235-9AB7-485B-BDB3-3B6624507250}">
      <dgm:prSet/>
      <dgm:spPr/>
      <dgm:t>
        <a:bodyPr/>
        <a:lstStyle/>
        <a:p>
          <a:endParaRPr lang="en-US"/>
        </a:p>
      </dgm:t>
    </dgm:pt>
    <dgm:pt modelId="{ED78A8FF-DE53-4A3A-B0DB-5F3522C8A628}" type="sibTrans" cxnId="{D4EC4235-9AB7-485B-BDB3-3B6624507250}">
      <dgm:prSet/>
      <dgm:spPr/>
      <dgm:t>
        <a:bodyPr/>
        <a:lstStyle/>
        <a:p>
          <a:endParaRPr lang="en-US"/>
        </a:p>
      </dgm:t>
    </dgm:pt>
    <dgm:pt modelId="{334D995F-77FF-4020-A0C9-B156FC64055B}">
      <dgm:prSet/>
      <dgm:spPr/>
      <dgm:t>
        <a:bodyPr/>
        <a:lstStyle/>
        <a:p>
          <a:pPr rtl="0"/>
          <a:r>
            <a:rPr lang="en-US" smtClean="0"/>
            <a:t>Training Related Expenses on Institutional Training Grants</a:t>
          </a:r>
          <a:endParaRPr lang="en-US"/>
        </a:p>
      </dgm:t>
    </dgm:pt>
    <dgm:pt modelId="{88A3395A-8E6B-437C-9FF5-B6E57E9A545D}" type="parTrans" cxnId="{9818E3C3-E65E-4773-BC91-2A39C1012478}">
      <dgm:prSet/>
      <dgm:spPr/>
      <dgm:t>
        <a:bodyPr/>
        <a:lstStyle/>
        <a:p>
          <a:endParaRPr lang="en-US"/>
        </a:p>
      </dgm:t>
    </dgm:pt>
    <dgm:pt modelId="{3169DD07-15AD-465B-A67A-5FCC18876F7F}" type="sibTrans" cxnId="{9818E3C3-E65E-4773-BC91-2A39C1012478}">
      <dgm:prSet/>
      <dgm:spPr/>
      <dgm:t>
        <a:bodyPr/>
        <a:lstStyle/>
        <a:p>
          <a:endParaRPr lang="en-US"/>
        </a:p>
      </dgm:t>
    </dgm:pt>
    <dgm:pt modelId="{8988E3BC-9F93-4D0F-AEE3-1E9F05FF4AED}">
      <dgm:prSet/>
      <dgm:spPr/>
      <dgm:t>
        <a:bodyPr/>
        <a:lstStyle/>
        <a:p>
          <a:pPr rtl="0"/>
          <a:r>
            <a:rPr lang="en-US" smtClean="0"/>
            <a:t>Graduate Student Trainees:	$4,200 </a:t>
          </a:r>
          <a:endParaRPr lang="en-US"/>
        </a:p>
      </dgm:t>
    </dgm:pt>
    <dgm:pt modelId="{3935F781-310B-4484-80CE-E97D7E7DFC75}" type="parTrans" cxnId="{E00CB925-F8F6-47CC-BEBA-386317B3E606}">
      <dgm:prSet/>
      <dgm:spPr/>
      <dgm:t>
        <a:bodyPr/>
        <a:lstStyle/>
        <a:p>
          <a:endParaRPr lang="en-US"/>
        </a:p>
      </dgm:t>
    </dgm:pt>
    <dgm:pt modelId="{636BA42F-AB86-4744-93AA-612174B30EEE}" type="sibTrans" cxnId="{E00CB925-F8F6-47CC-BEBA-386317B3E606}">
      <dgm:prSet/>
      <dgm:spPr/>
      <dgm:t>
        <a:bodyPr/>
        <a:lstStyle/>
        <a:p>
          <a:endParaRPr lang="en-US"/>
        </a:p>
      </dgm:t>
    </dgm:pt>
    <dgm:pt modelId="{2B280BB7-2E97-4221-B6D5-BF61050BC531}">
      <dgm:prSet/>
      <dgm:spPr/>
      <dgm:t>
        <a:bodyPr/>
        <a:lstStyle/>
        <a:p>
          <a:pPr rtl="0"/>
          <a:r>
            <a:rPr lang="en-US" dirty="0" smtClean="0"/>
            <a:t>Postdoctoral Trainees:	$8,850 </a:t>
          </a:r>
          <a:endParaRPr lang="en-US" dirty="0"/>
        </a:p>
      </dgm:t>
    </dgm:pt>
    <dgm:pt modelId="{C260D2BB-B4C9-4803-AD64-1F7505FB2092}" type="parTrans" cxnId="{CAA8C55C-732A-459E-8A48-8E60727923A1}">
      <dgm:prSet/>
      <dgm:spPr/>
      <dgm:t>
        <a:bodyPr/>
        <a:lstStyle/>
        <a:p>
          <a:endParaRPr lang="en-US"/>
        </a:p>
      </dgm:t>
    </dgm:pt>
    <dgm:pt modelId="{B9BED5B4-F4C2-4B8A-A4A9-20BF1F74D5C6}" type="sibTrans" cxnId="{CAA8C55C-732A-459E-8A48-8E60727923A1}">
      <dgm:prSet/>
      <dgm:spPr/>
      <dgm:t>
        <a:bodyPr/>
        <a:lstStyle/>
        <a:p>
          <a:endParaRPr lang="en-US"/>
        </a:p>
      </dgm:t>
    </dgm:pt>
    <dgm:pt modelId="{4EE06042-77FB-400C-AE6B-C22A3A8A5E60}">
      <dgm:prSet/>
      <dgm:spPr>
        <a:solidFill>
          <a:srgbClr val="7030A0"/>
        </a:solidFill>
      </dgm:spPr>
      <dgm:t>
        <a:bodyPr/>
        <a:lstStyle/>
        <a:p>
          <a:pPr rtl="0"/>
          <a:r>
            <a:rPr lang="en-US" smtClean="0"/>
            <a:t>Institutional Allowance for Individual Fellowships </a:t>
          </a:r>
          <a:endParaRPr lang="en-US"/>
        </a:p>
      </dgm:t>
    </dgm:pt>
    <dgm:pt modelId="{77231408-E960-4B00-8812-3BE5A722DB96}" type="parTrans" cxnId="{E58E0E07-6FBD-4942-A54F-0B1AAFEAB066}">
      <dgm:prSet/>
      <dgm:spPr/>
      <dgm:t>
        <a:bodyPr/>
        <a:lstStyle/>
        <a:p>
          <a:endParaRPr lang="en-US"/>
        </a:p>
      </dgm:t>
    </dgm:pt>
    <dgm:pt modelId="{3BA811F8-66BA-41AF-89CB-7A42C60C9C2F}" type="sibTrans" cxnId="{E58E0E07-6FBD-4942-A54F-0B1AAFEAB066}">
      <dgm:prSet/>
      <dgm:spPr/>
      <dgm:t>
        <a:bodyPr/>
        <a:lstStyle/>
        <a:p>
          <a:endParaRPr lang="en-US"/>
        </a:p>
      </dgm:t>
    </dgm:pt>
    <dgm:pt modelId="{B7657511-4B48-473D-A1E0-AB57D20A4AA3}">
      <dgm:prSet/>
      <dgm:spPr/>
      <dgm:t>
        <a:bodyPr/>
        <a:lstStyle/>
        <a:p>
          <a:pPr rtl="0"/>
          <a:r>
            <a:rPr lang="en-US" smtClean="0"/>
            <a:t>Graduate Student Fellows:	$4,200 </a:t>
          </a:r>
          <a:endParaRPr lang="en-US"/>
        </a:p>
      </dgm:t>
    </dgm:pt>
    <dgm:pt modelId="{3B10563E-BBFA-40BC-BB94-1C55BFEA8845}" type="parTrans" cxnId="{59933FCD-5290-4726-958A-0EDF770E5C24}">
      <dgm:prSet/>
      <dgm:spPr/>
      <dgm:t>
        <a:bodyPr/>
        <a:lstStyle/>
        <a:p>
          <a:endParaRPr lang="en-US"/>
        </a:p>
      </dgm:t>
    </dgm:pt>
    <dgm:pt modelId="{82C2D406-4DB0-4C8A-B338-94E8BE59961B}" type="sibTrans" cxnId="{59933FCD-5290-4726-958A-0EDF770E5C24}">
      <dgm:prSet/>
      <dgm:spPr/>
      <dgm:t>
        <a:bodyPr/>
        <a:lstStyle/>
        <a:p>
          <a:endParaRPr lang="en-US"/>
        </a:p>
      </dgm:t>
    </dgm:pt>
    <dgm:pt modelId="{74BFCDCF-638D-4871-B37E-A4D51082A07E}">
      <dgm:prSet/>
      <dgm:spPr/>
      <dgm:t>
        <a:bodyPr/>
        <a:lstStyle/>
        <a:p>
          <a:pPr rtl="0"/>
          <a:r>
            <a:rPr lang="en-US" smtClean="0"/>
            <a:t>Postdoctoral Fellows:		$8,850</a:t>
          </a:r>
          <a:endParaRPr lang="en-US"/>
        </a:p>
      </dgm:t>
    </dgm:pt>
    <dgm:pt modelId="{71A4D0A7-9EDE-4A01-AF68-EE21F482AD99}" type="parTrans" cxnId="{7AA8C9FA-8925-4DAA-8469-7646B535CD5A}">
      <dgm:prSet/>
      <dgm:spPr/>
      <dgm:t>
        <a:bodyPr/>
        <a:lstStyle/>
        <a:p>
          <a:endParaRPr lang="en-US"/>
        </a:p>
      </dgm:t>
    </dgm:pt>
    <dgm:pt modelId="{E6735A57-2584-43BF-93ED-3BDA1214214A}" type="sibTrans" cxnId="{7AA8C9FA-8925-4DAA-8469-7646B535CD5A}">
      <dgm:prSet/>
      <dgm:spPr/>
      <dgm:t>
        <a:bodyPr/>
        <a:lstStyle/>
        <a:p>
          <a:endParaRPr lang="en-US"/>
        </a:p>
      </dgm:t>
    </dgm:pt>
    <dgm:pt modelId="{91DDA405-FC38-4EBC-822E-0741F6AB5C54}" type="pres">
      <dgm:prSet presAssocID="{51B5A521-CA17-4D82-9FA1-28861940CAF1}" presName="linear" presStyleCnt="0">
        <dgm:presLayoutVars>
          <dgm:animLvl val="lvl"/>
          <dgm:resizeHandles val="exact"/>
        </dgm:presLayoutVars>
      </dgm:prSet>
      <dgm:spPr/>
    </dgm:pt>
    <dgm:pt modelId="{58FCAF0E-7C60-463F-97F6-5476459571DC}" type="pres">
      <dgm:prSet presAssocID="{CF630B05-B3EB-4667-94DA-CE53BD0DAD06}" presName="parentText" presStyleLbl="node1" presStyleIdx="0" presStyleCnt="3">
        <dgm:presLayoutVars>
          <dgm:chMax val="0"/>
          <dgm:bulletEnabled val="1"/>
        </dgm:presLayoutVars>
      </dgm:prSet>
      <dgm:spPr/>
    </dgm:pt>
    <dgm:pt modelId="{FF6F4F73-84A6-4340-9353-E67F21E8C0B4}" type="pres">
      <dgm:prSet presAssocID="{ED78A8FF-DE53-4A3A-B0DB-5F3522C8A628}" presName="spacer" presStyleCnt="0"/>
      <dgm:spPr/>
    </dgm:pt>
    <dgm:pt modelId="{86CA8B84-FFAC-4988-8F04-B363B403B076}" type="pres">
      <dgm:prSet presAssocID="{334D995F-77FF-4020-A0C9-B156FC64055B}" presName="parentText" presStyleLbl="node1" presStyleIdx="1" presStyleCnt="3">
        <dgm:presLayoutVars>
          <dgm:chMax val="0"/>
          <dgm:bulletEnabled val="1"/>
        </dgm:presLayoutVars>
      </dgm:prSet>
      <dgm:spPr/>
    </dgm:pt>
    <dgm:pt modelId="{E998AFFA-F821-4D68-9D14-E2F639E31883}" type="pres">
      <dgm:prSet presAssocID="{334D995F-77FF-4020-A0C9-B156FC64055B}" presName="childText" presStyleLbl="revTx" presStyleIdx="0" presStyleCnt="2">
        <dgm:presLayoutVars>
          <dgm:bulletEnabled val="1"/>
        </dgm:presLayoutVars>
      </dgm:prSet>
      <dgm:spPr/>
      <dgm:t>
        <a:bodyPr/>
        <a:lstStyle/>
        <a:p>
          <a:endParaRPr lang="en-US"/>
        </a:p>
      </dgm:t>
    </dgm:pt>
    <dgm:pt modelId="{9EE99995-5BF5-4097-9B2A-A841C142B5E5}" type="pres">
      <dgm:prSet presAssocID="{4EE06042-77FB-400C-AE6B-C22A3A8A5E60}" presName="parentText" presStyleLbl="node1" presStyleIdx="2" presStyleCnt="3">
        <dgm:presLayoutVars>
          <dgm:chMax val="0"/>
          <dgm:bulletEnabled val="1"/>
        </dgm:presLayoutVars>
      </dgm:prSet>
      <dgm:spPr/>
    </dgm:pt>
    <dgm:pt modelId="{FE0CABE4-C06D-4A3E-9CA7-102886D4A907}" type="pres">
      <dgm:prSet presAssocID="{4EE06042-77FB-400C-AE6B-C22A3A8A5E60}" presName="childText" presStyleLbl="revTx" presStyleIdx="1" presStyleCnt="2">
        <dgm:presLayoutVars>
          <dgm:bulletEnabled val="1"/>
        </dgm:presLayoutVars>
      </dgm:prSet>
      <dgm:spPr/>
    </dgm:pt>
  </dgm:ptLst>
  <dgm:cxnLst>
    <dgm:cxn modelId="{D4EC4235-9AB7-485B-BDB3-3B6624507250}" srcId="{51B5A521-CA17-4D82-9FA1-28861940CAF1}" destId="{CF630B05-B3EB-4667-94DA-CE53BD0DAD06}" srcOrd="0" destOrd="0" parTransId="{45E97A39-F27B-4662-AF01-504217843FDE}" sibTransId="{ED78A8FF-DE53-4A3A-B0DB-5F3522C8A628}"/>
    <dgm:cxn modelId="{9818E3C3-E65E-4773-BC91-2A39C1012478}" srcId="{51B5A521-CA17-4D82-9FA1-28861940CAF1}" destId="{334D995F-77FF-4020-A0C9-B156FC64055B}" srcOrd="1" destOrd="0" parTransId="{88A3395A-8E6B-437C-9FF5-B6E57E9A545D}" sibTransId="{3169DD07-15AD-465B-A67A-5FCC18876F7F}"/>
    <dgm:cxn modelId="{E58E0E07-6FBD-4942-A54F-0B1AAFEAB066}" srcId="{51B5A521-CA17-4D82-9FA1-28861940CAF1}" destId="{4EE06042-77FB-400C-AE6B-C22A3A8A5E60}" srcOrd="2" destOrd="0" parTransId="{77231408-E960-4B00-8812-3BE5A722DB96}" sibTransId="{3BA811F8-66BA-41AF-89CB-7A42C60C9C2F}"/>
    <dgm:cxn modelId="{2B7C6E68-86F1-4744-B227-A053B6CD2B71}" type="presOf" srcId="{74BFCDCF-638D-4871-B37E-A4D51082A07E}" destId="{FE0CABE4-C06D-4A3E-9CA7-102886D4A907}" srcOrd="0" destOrd="1" presId="urn:microsoft.com/office/officeart/2005/8/layout/vList2"/>
    <dgm:cxn modelId="{E00CB925-F8F6-47CC-BEBA-386317B3E606}" srcId="{334D995F-77FF-4020-A0C9-B156FC64055B}" destId="{8988E3BC-9F93-4D0F-AEE3-1E9F05FF4AED}" srcOrd="0" destOrd="0" parTransId="{3935F781-310B-4484-80CE-E97D7E7DFC75}" sibTransId="{636BA42F-AB86-4744-93AA-612174B30EEE}"/>
    <dgm:cxn modelId="{59933FCD-5290-4726-958A-0EDF770E5C24}" srcId="{4EE06042-77FB-400C-AE6B-C22A3A8A5E60}" destId="{B7657511-4B48-473D-A1E0-AB57D20A4AA3}" srcOrd="0" destOrd="0" parTransId="{3B10563E-BBFA-40BC-BB94-1C55BFEA8845}" sibTransId="{82C2D406-4DB0-4C8A-B338-94E8BE59961B}"/>
    <dgm:cxn modelId="{CAA8C55C-732A-459E-8A48-8E60727923A1}" srcId="{334D995F-77FF-4020-A0C9-B156FC64055B}" destId="{2B280BB7-2E97-4221-B6D5-BF61050BC531}" srcOrd="1" destOrd="0" parTransId="{C260D2BB-B4C9-4803-AD64-1F7505FB2092}" sibTransId="{B9BED5B4-F4C2-4B8A-A4A9-20BF1F74D5C6}"/>
    <dgm:cxn modelId="{C73DD732-F0DE-41FB-AD6F-B7C99FB16E3B}" type="presOf" srcId="{2B280BB7-2E97-4221-B6D5-BF61050BC531}" destId="{E998AFFA-F821-4D68-9D14-E2F639E31883}" srcOrd="0" destOrd="1" presId="urn:microsoft.com/office/officeart/2005/8/layout/vList2"/>
    <dgm:cxn modelId="{8824E8A6-F5CB-4B2B-9405-2D5A19AA1015}" type="presOf" srcId="{334D995F-77FF-4020-A0C9-B156FC64055B}" destId="{86CA8B84-FFAC-4988-8F04-B363B403B076}" srcOrd="0" destOrd="0" presId="urn:microsoft.com/office/officeart/2005/8/layout/vList2"/>
    <dgm:cxn modelId="{785B7E06-7AE4-4C70-A5C6-75E26D5B9C37}" type="presOf" srcId="{4EE06042-77FB-400C-AE6B-C22A3A8A5E60}" destId="{9EE99995-5BF5-4097-9B2A-A841C142B5E5}" srcOrd="0" destOrd="0" presId="urn:microsoft.com/office/officeart/2005/8/layout/vList2"/>
    <dgm:cxn modelId="{4F357A4C-0FA6-494E-80DF-C4EA13B4D288}" type="presOf" srcId="{51B5A521-CA17-4D82-9FA1-28861940CAF1}" destId="{91DDA405-FC38-4EBC-822E-0741F6AB5C54}" srcOrd="0" destOrd="0" presId="urn:microsoft.com/office/officeart/2005/8/layout/vList2"/>
    <dgm:cxn modelId="{68F8A484-BA2F-4F08-9293-5188AD3FE472}" type="presOf" srcId="{8988E3BC-9F93-4D0F-AEE3-1E9F05FF4AED}" destId="{E998AFFA-F821-4D68-9D14-E2F639E31883}" srcOrd="0" destOrd="0" presId="urn:microsoft.com/office/officeart/2005/8/layout/vList2"/>
    <dgm:cxn modelId="{BDB28B3A-D78D-45FD-BF0F-6C17D4D667DA}" type="presOf" srcId="{CF630B05-B3EB-4667-94DA-CE53BD0DAD06}" destId="{58FCAF0E-7C60-463F-97F6-5476459571DC}" srcOrd="0" destOrd="0" presId="urn:microsoft.com/office/officeart/2005/8/layout/vList2"/>
    <dgm:cxn modelId="{7AA8C9FA-8925-4DAA-8469-7646B535CD5A}" srcId="{4EE06042-77FB-400C-AE6B-C22A3A8A5E60}" destId="{74BFCDCF-638D-4871-B37E-A4D51082A07E}" srcOrd="1" destOrd="0" parTransId="{71A4D0A7-9EDE-4A01-AF68-EE21F482AD99}" sibTransId="{E6735A57-2584-43BF-93ED-3BDA1214214A}"/>
    <dgm:cxn modelId="{9372B940-EF8E-4E15-935D-8AC704722F98}" type="presOf" srcId="{B7657511-4B48-473D-A1E0-AB57D20A4AA3}" destId="{FE0CABE4-C06D-4A3E-9CA7-102886D4A907}" srcOrd="0" destOrd="0" presId="urn:microsoft.com/office/officeart/2005/8/layout/vList2"/>
    <dgm:cxn modelId="{83FF786C-F04E-49AB-B544-A6E5D88B39E0}" type="presParOf" srcId="{91DDA405-FC38-4EBC-822E-0741F6AB5C54}" destId="{58FCAF0E-7C60-463F-97F6-5476459571DC}" srcOrd="0" destOrd="0" presId="urn:microsoft.com/office/officeart/2005/8/layout/vList2"/>
    <dgm:cxn modelId="{91EE4F8B-7429-44FD-A1BA-7F02AA83BCE0}" type="presParOf" srcId="{91DDA405-FC38-4EBC-822E-0741F6AB5C54}" destId="{FF6F4F73-84A6-4340-9353-E67F21E8C0B4}" srcOrd="1" destOrd="0" presId="urn:microsoft.com/office/officeart/2005/8/layout/vList2"/>
    <dgm:cxn modelId="{3DF28814-8DBF-4E61-B4ED-B46851E79383}" type="presParOf" srcId="{91DDA405-FC38-4EBC-822E-0741F6AB5C54}" destId="{86CA8B84-FFAC-4988-8F04-B363B403B076}" srcOrd="2" destOrd="0" presId="urn:microsoft.com/office/officeart/2005/8/layout/vList2"/>
    <dgm:cxn modelId="{FFADCC30-44CC-43CC-83FC-9B0CC81489FC}" type="presParOf" srcId="{91DDA405-FC38-4EBC-822E-0741F6AB5C54}" destId="{E998AFFA-F821-4D68-9D14-E2F639E31883}" srcOrd="3" destOrd="0" presId="urn:microsoft.com/office/officeart/2005/8/layout/vList2"/>
    <dgm:cxn modelId="{0EF55886-760E-4ADA-B321-5477A2086F16}" type="presParOf" srcId="{91DDA405-FC38-4EBC-822E-0741F6AB5C54}" destId="{9EE99995-5BF5-4097-9B2A-A841C142B5E5}" srcOrd="4" destOrd="0" presId="urn:microsoft.com/office/officeart/2005/8/layout/vList2"/>
    <dgm:cxn modelId="{17987BE6-2D17-4DAC-A4AA-759A2F011C24}" type="presParOf" srcId="{91DDA405-FC38-4EBC-822E-0741F6AB5C54}" destId="{FE0CABE4-C06D-4A3E-9CA7-102886D4A90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3A8802-D984-445C-AC0F-B44804A36FD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76AE3BD8-5376-4F8E-BAD2-343428045B26}">
      <dgm:prSet/>
      <dgm:spPr>
        <a:solidFill>
          <a:srgbClr val="00B050"/>
        </a:solidFill>
      </dgm:spPr>
      <dgm:t>
        <a:bodyPr/>
        <a:lstStyle/>
        <a:p>
          <a:pPr rtl="0"/>
          <a:r>
            <a:rPr lang="en-US" smtClean="0"/>
            <a:t>Have the PI and research team complete their training (JPL IAs)</a:t>
          </a:r>
          <a:endParaRPr lang="en-US"/>
        </a:p>
      </dgm:t>
    </dgm:pt>
    <dgm:pt modelId="{BFCB9780-D8CC-4D53-A804-D81A7FC0CFEC}" type="parTrans" cxnId="{6B62058B-C4E2-41AB-B528-667C57476F00}">
      <dgm:prSet/>
      <dgm:spPr/>
      <dgm:t>
        <a:bodyPr/>
        <a:lstStyle/>
        <a:p>
          <a:endParaRPr lang="en-US"/>
        </a:p>
      </dgm:t>
    </dgm:pt>
    <dgm:pt modelId="{AD4C8648-8BF6-431F-A2CA-DC4D230A7D97}" type="sibTrans" cxnId="{6B62058B-C4E2-41AB-B528-667C57476F00}">
      <dgm:prSet/>
      <dgm:spPr/>
      <dgm:t>
        <a:bodyPr/>
        <a:lstStyle/>
        <a:p>
          <a:endParaRPr lang="en-US"/>
        </a:p>
      </dgm:t>
    </dgm:pt>
    <dgm:pt modelId="{DEB7D471-63B3-4049-8014-B07DDC463B3E}">
      <dgm:prSet/>
      <dgm:spPr>
        <a:solidFill>
          <a:srgbClr val="0070C0"/>
        </a:solidFill>
      </dgm:spPr>
      <dgm:t>
        <a:bodyPr/>
        <a:lstStyle/>
        <a:p>
          <a:pPr rtl="0"/>
          <a:r>
            <a:rPr lang="en-US" dirty="0" smtClean="0"/>
            <a:t>If applicable, get the Technology Control Plan signed by the PI and the research team</a:t>
          </a:r>
          <a:endParaRPr lang="en-US" dirty="0"/>
        </a:p>
      </dgm:t>
    </dgm:pt>
    <dgm:pt modelId="{FCC3B3AE-8F1F-4C20-A512-A3DB299352D2}" type="parTrans" cxnId="{F5947CE7-BAF9-4B9B-931A-50ACA4D82213}">
      <dgm:prSet/>
      <dgm:spPr/>
      <dgm:t>
        <a:bodyPr/>
        <a:lstStyle/>
        <a:p>
          <a:endParaRPr lang="en-US"/>
        </a:p>
      </dgm:t>
    </dgm:pt>
    <dgm:pt modelId="{F32B06E7-17F0-46F5-9F4F-CB77B56677CB}" type="sibTrans" cxnId="{F5947CE7-BAF9-4B9B-931A-50ACA4D82213}">
      <dgm:prSet/>
      <dgm:spPr/>
      <dgm:t>
        <a:bodyPr/>
        <a:lstStyle/>
        <a:p>
          <a:endParaRPr lang="en-US"/>
        </a:p>
      </dgm:t>
    </dgm:pt>
    <dgm:pt modelId="{1B02AA10-3BDC-4BC4-B2E6-55072DE0CF20}">
      <dgm:prSet/>
      <dgm:spPr>
        <a:solidFill>
          <a:schemeClr val="accent5">
            <a:lumMod val="75000"/>
          </a:schemeClr>
        </a:solidFill>
      </dgm:spPr>
      <dgm:t>
        <a:bodyPr/>
        <a:lstStyle/>
        <a:p>
          <a:pPr rtl="0"/>
          <a:r>
            <a:rPr lang="en-US" smtClean="0"/>
            <a:t>Plan ahead!! - allow sufficient time for reviews, especially for shipments</a:t>
          </a:r>
          <a:endParaRPr lang="en-US"/>
        </a:p>
      </dgm:t>
    </dgm:pt>
    <dgm:pt modelId="{94B09F6B-FB82-44BD-9B29-FEC1CA48B976}" type="parTrans" cxnId="{F134C0CD-E210-49C7-8823-75178FE3755C}">
      <dgm:prSet/>
      <dgm:spPr/>
      <dgm:t>
        <a:bodyPr/>
        <a:lstStyle/>
        <a:p>
          <a:endParaRPr lang="en-US"/>
        </a:p>
      </dgm:t>
    </dgm:pt>
    <dgm:pt modelId="{5F3A0489-7E41-4AC9-9AC9-8ED9BED06BBD}" type="sibTrans" cxnId="{F134C0CD-E210-49C7-8823-75178FE3755C}">
      <dgm:prSet/>
      <dgm:spPr/>
      <dgm:t>
        <a:bodyPr/>
        <a:lstStyle/>
        <a:p>
          <a:endParaRPr lang="en-US"/>
        </a:p>
      </dgm:t>
    </dgm:pt>
    <dgm:pt modelId="{9A6789B6-6244-4DAE-9C60-2944B8D6BF8A}">
      <dgm:prSet/>
      <dgm:spPr/>
      <dgm:t>
        <a:bodyPr/>
        <a:lstStyle/>
        <a:p>
          <a:pPr rtl="0"/>
          <a:r>
            <a:rPr lang="en-US" dirty="0" smtClean="0"/>
            <a:t>For most shipments allow </a:t>
          </a:r>
          <a:r>
            <a:rPr lang="en-US" dirty="0" smtClean="0">
              <a:solidFill>
                <a:srgbClr val="FF0000"/>
              </a:solidFill>
            </a:rPr>
            <a:t>at least three days </a:t>
          </a:r>
          <a:r>
            <a:rPr lang="en-US" dirty="0" smtClean="0"/>
            <a:t>for processing</a:t>
          </a:r>
          <a:endParaRPr lang="en-US" dirty="0"/>
        </a:p>
      </dgm:t>
    </dgm:pt>
    <dgm:pt modelId="{1B3CF587-D1C5-48C6-B510-8A4E434FA6CF}" type="parTrans" cxnId="{14A0C139-9E2A-45AB-AB55-4F7F4C648872}">
      <dgm:prSet/>
      <dgm:spPr/>
      <dgm:t>
        <a:bodyPr/>
        <a:lstStyle/>
        <a:p>
          <a:endParaRPr lang="en-US"/>
        </a:p>
      </dgm:t>
    </dgm:pt>
    <dgm:pt modelId="{8FF20991-0CE0-49CE-ADFF-9676FDC36D77}" type="sibTrans" cxnId="{14A0C139-9E2A-45AB-AB55-4F7F4C648872}">
      <dgm:prSet/>
      <dgm:spPr/>
      <dgm:t>
        <a:bodyPr/>
        <a:lstStyle/>
        <a:p>
          <a:endParaRPr lang="en-US"/>
        </a:p>
      </dgm:t>
    </dgm:pt>
    <dgm:pt modelId="{88062B81-74FE-4474-A4C0-CF8F5B10CF1E}">
      <dgm:prSet/>
      <dgm:spPr/>
      <dgm:t>
        <a:bodyPr/>
        <a:lstStyle/>
        <a:p>
          <a:pPr rtl="0"/>
          <a:r>
            <a:rPr lang="en-US" smtClean="0"/>
            <a:t>For complex projects involving multi-lateral collaborations allow at least a week for review.  A license can take several more weeks to obtain.</a:t>
          </a:r>
          <a:endParaRPr lang="en-US"/>
        </a:p>
      </dgm:t>
    </dgm:pt>
    <dgm:pt modelId="{1B65805F-D12C-401A-BF70-AEFA72616343}" type="parTrans" cxnId="{1EDF17A8-6BA4-4695-8E86-3C4F7B0FA155}">
      <dgm:prSet/>
      <dgm:spPr/>
      <dgm:t>
        <a:bodyPr/>
        <a:lstStyle/>
        <a:p>
          <a:endParaRPr lang="en-US"/>
        </a:p>
      </dgm:t>
    </dgm:pt>
    <dgm:pt modelId="{EBF8F5C0-FEB9-4A25-9095-7F3470B95651}" type="sibTrans" cxnId="{1EDF17A8-6BA4-4695-8E86-3C4F7B0FA155}">
      <dgm:prSet/>
      <dgm:spPr/>
      <dgm:t>
        <a:bodyPr/>
        <a:lstStyle/>
        <a:p>
          <a:endParaRPr lang="en-US"/>
        </a:p>
      </dgm:t>
    </dgm:pt>
    <dgm:pt modelId="{C69ED850-8276-4596-8B67-3123D159A553}">
      <dgm:prSet/>
      <dgm:spPr/>
      <dgm:t>
        <a:bodyPr/>
        <a:lstStyle/>
        <a:p>
          <a:pPr rtl="0"/>
          <a:r>
            <a:rPr lang="en-US" smtClean="0"/>
            <a:t>Call us ahead of time if you have questions</a:t>
          </a:r>
          <a:endParaRPr lang="en-US"/>
        </a:p>
      </dgm:t>
    </dgm:pt>
    <dgm:pt modelId="{F8EC2FAA-4D2D-437A-964B-8F4B82AA92C1}" type="parTrans" cxnId="{EE3210A3-424F-42A3-871A-A8BB5CFC4896}">
      <dgm:prSet/>
      <dgm:spPr/>
      <dgm:t>
        <a:bodyPr/>
        <a:lstStyle/>
        <a:p>
          <a:endParaRPr lang="en-US"/>
        </a:p>
      </dgm:t>
    </dgm:pt>
    <dgm:pt modelId="{9ED5BF81-BC2B-4B3D-8231-6037D801BF0E}" type="sibTrans" cxnId="{EE3210A3-424F-42A3-871A-A8BB5CFC4896}">
      <dgm:prSet/>
      <dgm:spPr/>
      <dgm:t>
        <a:bodyPr/>
        <a:lstStyle/>
        <a:p>
          <a:endParaRPr lang="en-US"/>
        </a:p>
      </dgm:t>
    </dgm:pt>
    <dgm:pt modelId="{35C8B54E-0ADC-4604-B31B-C62E7D099EC3}" type="pres">
      <dgm:prSet presAssocID="{1B3A8802-D984-445C-AC0F-B44804A36FD3}" presName="linear" presStyleCnt="0">
        <dgm:presLayoutVars>
          <dgm:animLvl val="lvl"/>
          <dgm:resizeHandles val="exact"/>
        </dgm:presLayoutVars>
      </dgm:prSet>
      <dgm:spPr/>
    </dgm:pt>
    <dgm:pt modelId="{ECFBC52B-9D6B-4BEE-8738-62E39E315C78}" type="pres">
      <dgm:prSet presAssocID="{76AE3BD8-5376-4F8E-BAD2-343428045B26}" presName="parentText" presStyleLbl="node1" presStyleIdx="0" presStyleCnt="4">
        <dgm:presLayoutVars>
          <dgm:chMax val="0"/>
          <dgm:bulletEnabled val="1"/>
        </dgm:presLayoutVars>
      </dgm:prSet>
      <dgm:spPr/>
    </dgm:pt>
    <dgm:pt modelId="{3816D27C-7EE6-48E9-813C-E4C459F1BA08}" type="pres">
      <dgm:prSet presAssocID="{AD4C8648-8BF6-431F-A2CA-DC4D230A7D97}" presName="spacer" presStyleCnt="0"/>
      <dgm:spPr/>
    </dgm:pt>
    <dgm:pt modelId="{D2CB971A-71DB-4CE9-8ACC-6FCA4079A559}" type="pres">
      <dgm:prSet presAssocID="{DEB7D471-63B3-4049-8014-B07DDC463B3E}" presName="parentText" presStyleLbl="node1" presStyleIdx="1" presStyleCnt="4">
        <dgm:presLayoutVars>
          <dgm:chMax val="0"/>
          <dgm:bulletEnabled val="1"/>
        </dgm:presLayoutVars>
      </dgm:prSet>
      <dgm:spPr/>
    </dgm:pt>
    <dgm:pt modelId="{A5B48C0F-28BF-484C-A2BD-926D6256E8F8}" type="pres">
      <dgm:prSet presAssocID="{F32B06E7-17F0-46F5-9F4F-CB77B56677CB}" presName="spacer" presStyleCnt="0"/>
      <dgm:spPr/>
    </dgm:pt>
    <dgm:pt modelId="{EB542CCA-6B52-43B9-9D1A-0DDAC77AC6A3}" type="pres">
      <dgm:prSet presAssocID="{1B02AA10-3BDC-4BC4-B2E6-55072DE0CF20}" presName="parentText" presStyleLbl="node1" presStyleIdx="2" presStyleCnt="4">
        <dgm:presLayoutVars>
          <dgm:chMax val="0"/>
          <dgm:bulletEnabled val="1"/>
        </dgm:presLayoutVars>
      </dgm:prSet>
      <dgm:spPr/>
    </dgm:pt>
    <dgm:pt modelId="{4B36577C-3BB5-444E-855F-1D15C522E1DE}" type="pres">
      <dgm:prSet presAssocID="{1B02AA10-3BDC-4BC4-B2E6-55072DE0CF20}" presName="childText" presStyleLbl="revTx" presStyleIdx="0" presStyleCnt="1">
        <dgm:presLayoutVars>
          <dgm:bulletEnabled val="1"/>
        </dgm:presLayoutVars>
      </dgm:prSet>
      <dgm:spPr/>
    </dgm:pt>
    <dgm:pt modelId="{3015DA8B-6EB0-4C04-ACF5-91A674166313}" type="pres">
      <dgm:prSet presAssocID="{C69ED850-8276-4596-8B67-3123D159A553}" presName="parentText" presStyleLbl="node1" presStyleIdx="3" presStyleCnt="4">
        <dgm:presLayoutVars>
          <dgm:chMax val="0"/>
          <dgm:bulletEnabled val="1"/>
        </dgm:presLayoutVars>
      </dgm:prSet>
      <dgm:spPr/>
    </dgm:pt>
  </dgm:ptLst>
  <dgm:cxnLst>
    <dgm:cxn modelId="{1EDF17A8-6BA4-4695-8E86-3C4F7B0FA155}" srcId="{1B02AA10-3BDC-4BC4-B2E6-55072DE0CF20}" destId="{88062B81-74FE-4474-A4C0-CF8F5B10CF1E}" srcOrd="1" destOrd="0" parTransId="{1B65805F-D12C-401A-BF70-AEFA72616343}" sibTransId="{EBF8F5C0-FEB9-4A25-9095-7F3470B95651}"/>
    <dgm:cxn modelId="{FA437DDC-46F1-4864-8C07-C9CCCDC91DFF}" type="presOf" srcId="{1B3A8802-D984-445C-AC0F-B44804A36FD3}" destId="{35C8B54E-0ADC-4604-B31B-C62E7D099EC3}" srcOrd="0" destOrd="0" presId="urn:microsoft.com/office/officeart/2005/8/layout/vList2"/>
    <dgm:cxn modelId="{9B217434-FB06-4FE7-9266-8E4D4D9F17F5}" type="presOf" srcId="{1B02AA10-3BDC-4BC4-B2E6-55072DE0CF20}" destId="{EB542CCA-6B52-43B9-9D1A-0DDAC77AC6A3}" srcOrd="0" destOrd="0" presId="urn:microsoft.com/office/officeart/2005/8/layout/vList2"/>
    <dgm:cxn modelId="{6B62058B-C4E2-41AB-B528-667C57476F00}" srcId="{1B3A8802-D984-445C-AC0F-B44804A36FD3}" destId="{76AE3BD8-5376-4F8E-BAD2-343428045B26}" srcOrd="0" destOrd="0" parTransId="{BFCB9780-D8CC-4D53-A804-D81A7FC0CFEC}" sibTransId="{AD4C8648-8BF6-431F-A2CA-DC4D230A7D97}"/>
    <dgm:cxn modelId="{3A22F160-46F7-4A27-94F9-BDCC9BF6E7B6}" type="presOf" srcId="{DEB7D471-63B3-4049-8014-B07DDC463B3E}" destId="{D2CB971A-71DB-4CE9-8ACC-6FCA4079A559}" srcOrd="0" destOrd="0" presId="urn:microsoft.com/office/officeart/2005/8/layout/vList2"/>
    <dgm:cxn modelId="{EE3210A3-424F-42A3-871A-A8BB5CFC4896}" srcId="{1B3A8802-D984-445C-AC0F-B44804A36FD3}" destId="{C69ED850-8276-4596-8B67-3123D159A553}" srcOrd="3" destOrd="0" parTransId="{F8EC2FAA-4D2D-437A-964B-8F4B82AA92C1}" sibTransId="{9ED5BF81-BC2B-4B3D-8231-6037D801BF0E}"/>
    <dgm:cxn modelId="{14A0C139-9E2A-45AB-AB55-4F7F4C648872}" srcId="{1B02AA10-3BDC-4BC4-B2E6-55072DE0CF20}" destId="{9A6789B6-6244-4DAE-9C60-2944B8D6BF8A}" srcOrd="0" destOrd="0" parTransId="{1B3CF587-D1C5-48C6-B510-8A4E434FA6CF}" sibTransId="{8FF20991-0CE0-49CE-ADFF-9676FDC36D77}"/>
    <dgm:cxn modelId="{753B9724-AE22-4DD4-AC04-B42A0D944AC9}" type="presOf" srcId="{C69ED850-8276-4596-8B67-3123D159A553}" destId="{3015DA8B-6EB0-4C04-ACF5-91A674166313}" srcOrd="0" destOrd="0" presId="urn:microsoft.com/office/officeart/2005/8/layout/vList2"/>
    <dgm:cxn modelId="{F5947CE7-BAF9-4B9B-931A-50ACA4D82213}" srcId="{1B3A8802-D984-445C-AC0F-B44804A36FD3}" destId="{DEB7D471-63B3-4049-8014-B07DDC463B3E}" srcOrd="1" destOrd="0" parTransId="{FCC3B3AE-8F1F-4C20-A512-A3DB299352D2}" sibTransId="{F32B06E7-17F0-46F5-9F4F-CB77B56677CB}"/>
    <dgm:cxn modelId="{9911821F-ABB9-4559-8DFD-A7D034B118E4}" type="presOf" srcId="{88062B81-74FE-4474-A4C0-CF8F5B10CF1E}" destId="{4B36577C-3BB5-444E-855F-1D15C522E1DE}" srcOrd="0" destOrd="1" presId="urn:microsoft.com/office/officeart/2005/8/layout/vList2"/>
    <dgm:cxn modelId="{8ED386A4-83DD-4A9B-B36D-47CDDABF8AC0}" type="presOf" srcId="{9A6789B6-6244-4DAE-9C60-2944B8D6BF8A}" destId="{4B36577C-3BB5-444E-855F-1D15C522E1DE}" srcOrd="0" destOrd="0" presId="urn:microsoft.com/office/officeart/2005/8/layout/vList2"/>
    <dgm:cxn modelId="{F134C0CD-E210-49C7-8823-75178FE3755C}" srcId="{1B3A8802-D984-445C-AC0F-B44804A36FD3}" destId="{1B02AA10-3BDC-4BC4-B2E6-55072DE0CF20}" srcOrd="2" destOrd="0" parTransId="{94B09F6B-FB82-44BD-9B29-FEC1CA48B976}" sibTransId="{5F3A0489-7E41-4AC9-9AC9-8ED9BED06BBD}"/>
    <dgm:cxn modelId="{61BC7B31-D424-4C15-B8F2-546D3755DBEB}" type="presOf" srcId="{76AE3BD8-5376-4F8E-BAD2-343428045B26}" destId="{ECFBC52B-9D6B-4BEE-8738-62E39E315C78}" srcOrd="0" destOrd="0" presId="urn:microsoft.com/office/officeart/2005/8/layout/vList2"/>
    <dgm:cxn modelId="{7E5F1B6F-64CA-4B94-9961-EFA9806038ED}" type="presParOf" srcId="{35C8B54E-0ADC-4604-B31B-C62E7D099EC3}" destId="{ECFBC52B-9D6B-4BEE-8738-62E39E315C78}" srcOrd="0" destOrd="0" presId="urn:microsoft.com/office/officeart/2005/8/layout/vList2"/>
    <dgm:cxn modelId="{37EC8C05-D018-418E-A6C2-1D7FCD480469}" type="presParOf" srcId="{35C8B54E-0ADC-4604-B31B-C62E7D099EC3}" destId="{3816D27C-7EE6-48E9-813C-E4C459F1BA08}" srcOrd="1" destOrd="0" presId="urn:microsoft.com/office/officeart/2005/8/layout/vList2"/>
    <dgm:cxn modelId="{761D52FA-9D44-4991-9059-1B67083B9196}" type="presParOf" srcId="{35C8B54E-0ADC-4604-B31B-C62E7D099EC3}" destId="{D2CB971A-71DB-4CE9-8ACC-6FCA4079A559}" srcOrd="2" destOrd="0" presId="urn:microsoft.com/office/officeart/2005/8/layout/vList2"/>
    <dgm:cxn modelId="{EBA967FB-0CE7-4253-9191-68C499D11526}" type="presParOf" srcId="{35C8B54E-0ADC-4604-B31B-C62E7D099EC3}" destId="{A5B48C0F-28BF-484C-A2BD-926D6256E8F8}" srcOrd="3" destOrd="0" presId="urn:microsoft.com/office/officeart/2005/8/layout/vList2"/>
    <dgm:cxn modelId="{E1770806-D3E9-4A6C-910F-97E37D889B29}" type="presParOf" srcId="{35C8B54E-0ADC-4604-B31B-C62E7D099EC3}" destId="{EB542CCA-6B52-43B9-9D1A-0DDAC77AC6A3}" srcOrd="4" destOrd="0" presId="urn:microsoft.com/office/officeart/2005/8/layout/vList2"/>
    <dgm:cxn modelId="{FAE846C1-68A0-4838-A5DF-E7E01C9470CD}" type="presParOf" srcId="{35C8B54E-0ADC-4604-B31B-C62E7D099EC3}" destId="{4B36577C-3BB5-444E-855F-1D15C522E1DE}" srcOrd="5" destOrd="0" presId="urn:microsoft.com/office/officeart/2005/8/layout/vList2"/>
    <dgm:cxn modelId="{63F738C5-4B19-4331-8137-421069215940}" type="presParOf" srcId="{35C8B54E-0ADC-4604-B31B-C62E7D099EC3}" destId="{3015DA8B-6EB0-4C04-ACF5-91A67416631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471D04F-32C5-4BF3-A2A3-258620134079}" type="doc">
      <dgm:prSet loTypeId="urn:microsoft.com/office/officeart/2005/8/layout/hProcess9" loCatId="process" qsTypeId="urn:microsoft.com/office/officeart/2005/8/quickstyle/simple1" qsCatId="simple" csTypeId="urn:microsoft.com/office/officeart/2005/8/colors/accent1_1" csCatId="accent1"/>
      <dgm:spPr/>
      <dgm:t>
        <a:bodyPr/>
        <a:lstStyle/>
        <a:p>
          <a:endParaRPr lang="en-US"/>
        </a:p>
      </dgm:t>
    </dgm:pt>
    <dgm:pt modelId="{A4E35717-165B-4CBF-A047-DD6FC3BF0AEC}">
      <dgm:prSet custT="1"/>
      <dgm:spPr/>
      <dgm:t>
        <a:bodyPr/>
        <a:lstStyle/>
        <a:p>
          <a:pPr rtl="0"/>
          <a:r>
            <a:rPr lang="en-US" sz="2800" dirty="0" smtClean="0"/>
            <a:t>Caltech Export Office</a:t>
          </a:r>
          <a:endParaRPr lang="en-US" sz="2800" dirty="0"/>
        </a:p>
      </dgm:t>
    </dgm:pt>
    <dgm:pt modelId="{9C04549C-B433-447C-93FC-2A509E304E02}" type="parTrans" cxnId="{E19E7B90-4220-45EB-9849-E2E5165C9D26}">
      <dgm:prSet/>
      <dgm:spPr/>
      <dgm:t>
        <a:bodyPr/>
        <a:lstStyle/>
        <a:p>
          <a:endParaRPr lang="en-US"/>
        </a:p>
      </dgm:t>
    </dgm:pt>
    <dgm:pt modelId="{95ABD878-A837-47FB-B851-5A3C431F28B8}" type="sibTrans" cxnId="{E19E7B90-4220-45EB-9849-E2E5165C9D26}">
      <dgm:prSet/>
      <dgm:spPr/>
      <dgm:t>
        <a:bodyPr/>
        <a:lstStyle/>
        <a:p>
          <a:endParaRPr lang="en-US"/>
        </a:p>
      </dgm:t>
    </dgm:pt>
    <dgm:pt modelId="{CB8D48A0-F614-4D5F-874D-4FA3D98C731E}">
      <dgm:prSet custT="1"/>
      <dgm:spPr/>
      <dgm:t>
        <a:bodyPr/>
        <a:lstStyle/>
        <a:p>
          <a:pPr rtl="0"/>
          <a:r>
            <a:rPr lang="en-US" sz="2400" dirty="0" smtClean="0"/>
            <a:t>export@caltech.edu</a:t>
          </a:r>
          <a:endParaRPr lang="en-US" sz="2400" dirty="0"/>
        </a:p>
      </dgm:t>
    </dgm:pt>
    <dgm:pt modelId="{F4AE54F7-D487-415B-8766-5A0DA200A2E1}" type="parTrans" cxnId="{28BC5A59-09AA-4CBC-B409-9A6E712AF04B}">
      <dgm:prSet/>
      <dgm:spPr/>
      <dgm:t>
        <a:bodyPr/>
        <a:lstStyle/>
        <a:p>
          <a:endParaRPr lang="en-US"/>
        </a:p>
      </dgm:t>
    </dgm:pt>
    <dgm:pt modelId="{636ADF8B-131B-4B95-A72A-EDDDF18F3672}" type="sibTrans" cxnId="{28BC5A59-09AA-4CBC-B409-9A6E712AF04B}">
      <dgm:prSet/>
      <dgm:spPr/>
      <dgm:t>
        <a:bodyPr/>
        <a:lstStyle/>
        <a:p>
          <a:endParaRPr lang="en-US"/>
        </a:p>
      </dgm:t>
    </dgm:pt>
    <dgm:pt modelId="{DC83FCB1-970E-4AF4-8A55-DBC439DE59DE}">
      <dgm:prSet custT="1"/>
      <dgm:spPr/>
      <dgm:t>
        <a:bodyPr/>
        <a:lstStyle/>
        <a:p>
          <a:pPr rtl="0"/>
          <a:r>
            <a:rPr lang="en-US" sz="2800" dirty="0" smtClean="0"/>
            <a:t>(626) 395-2641</a:t>
          </a:r>
          <a:endParaRPr lang="en-US" sz="2800" dirty="0"/>
        </a:p>
      </dgm:t>
    </dgm:pt>
    <dgm:pt modelId="{453873B6-F645-4C63-ACAF-7E1108FB2020}" type="parTrans" cxnId="{8C5360DA-28BA-42E5-94D5-F1CAED88DD5D}">
      <dgm:prSet/>
      <dgm:spPr/>
      <dgm:t>
        <a:bodyPr/>
        <a:lstStyle/>
        <a:p>
          <a:endParaRPr lang="en-US"/>
        </a:p>
      </dgm:t>
    </dgm:pt>
    <dgm:pt modelId="{4F6A1E32-F96F-4C2C-9E4D-DA65CC17AB12}" type="sibTrans" cxnId="{8C5360DA-28BA-42E5-94D5-F1CAED88DD5D}">
      <dgm:prSet/>
      <dgm:spPr/>
      <dgm:t>
        <a:bodyPr/>
        <a:lstStyle/>
        <a:p>
          <a:endParaRPr lang="en-US"/>
        </a:p>
      </dgm:t>
    </dgm:pt>
    <dgm:pt modelId="{6B1D9B89-1E21-432E-BDB9-B67D4FA1BBEC}" type="pres">
      <dgm:prSet presAssocID="{B471D04F-32C5-4BF3-A2A3-258620134079}" presName="CompostProcess" presStyleCnt="0">
        <dgm:presLayoutVars>
          <dgm:dir/>
          <dgm:resizeHandles val="exact"/>
        </dgm:presLayoutVars>
      </dgm:prSet>
      <dgm:spPr/>
    </dgm:pt>
    <dgm:pt modelId="{F4A73BD0-A4F4-489E-9F70-FEA3FB4F9411}" type="pres">
      <dgm:prSet presAssocID="{B471D04F-32C5-4BF3-A2A3-258620134079}" presName="arrow" presStyleLbl="bgShp" presStyleIdx="0" presStyleCnt="1"/>
      <dgm:spPr/>
    </dgm:pt>
    <dgm:pt modelId="{0853E652-2452-4E19-B7B6-9295DD95BC5F}" type="pres">
      <dgm:prSet presAssocID="{B471D04F-32C5-4BF3-A2A3-258620134079}" presName="linearProcess" presStyleCnt="0"/>
      <dgm:spPr/>
    </dgm:pt>
    <dgm:pt modelId="{290B3653-727C-4C47-90D5-49D979FE073C}" type="pres">
      <dgm:prSet presAssocID="{A4E35717-165B-4CBF-A047-DD6FC3BF0AEC}" presName="textNode" presStyleLbl="node1" presStyleIdx="0" presStyleCnt="3">
        <dgm:presLayoutVars>
          <dgm:bulletEnabled val="1"/>
        </dgm:presLayoutVars>
      </dgm:prSet>
      <dgm:spPr/>
    </dgm:pt>
    <dgm:pt modelId="{61FA5FB0-BB32-4B36-90F6-9A16A55984D8}" type="pres">
      <dgm:prSet presAssocID="{95ABD878-A837-47FB-B851-5A3C431F28B8}" presName="sibTrans" presStyleCnt="0"/>
      <dgm:spPr/>
    </dgm:pt>
    <dgm:pt modelId="{D11FFC4C-1BF3-4AA9-BDCA-813C5845B062}" type="pres">
      <dgm:prSet presAssocID="{CB8D48A0-F614-4D5F-874D-4FA3D98C731E}" presName="textNode" presStyleLbl="node1" presStyleIdx="1" presStyleCnt="3">
        <dgm:presLayoutVars>
          <dgm:bulletEnabled val="1"/>
        </dgm:presLayoutVars>
      </dgm:prSet>
      <dgm:spPr/>
    </dgm:pt>
    <dgm:pt modelId="{AA9E2DE4-1730-474B-B565-2282034D3BF5}" type="pres">
      <dgm:prSet presAssocID="{636ADF8B-131B-4B95-A72A-EDDDF18F3672}" presName="sibTrans" presStyleCnt="0"/>
      <dgm:spPr/>
    </dgm:pt>
    <dgm:pt modelId="{7B815B14-C8A9-4CFD-9AC6-7E5C15845328}" type="pres">
      <dgm:prSet presAssocID="{DC83FCB1-970E-4AF4-8A55-DBC439DE59DE}" presName="textNode" presStyleLbl="node1" presStyleIdx="2" presStyleCnt="3">
        <dgm:presLayoutVars>
          <dgm:bulletEnabled val="1"/>
        </dgm:presLayoutVars>
      </dgm:prSet>
      <dgm:spPr/>
    </dgm:pt>
  </dgm:ptLst>
  <dgm:cxnLst>
    <dgm:cxn modelId="{E19E7B90-4220-45EB-9849-E2E5165C9D26}" srcId="{B471D04F-32C5-4BF3-A2A3-258620134079}" destId="{A4E35717-165B-4CBF-A047-DD6FC3BF0AEC}" srcOrd="0" destOrd="0" parTransId="{9C04549C-B433-447C-93FC-2A509E304E02}" sibTransId="{95ABD878-A837-47FB-B851-5A3C431F28B8}"/>
    <dgm:cxn modelId="{8C5360DA-28BA-42E5-94D5-F1CAED88DD5D}" srcId="{B471D04F-32C5-4BF3-A2A3-258620134079}" destId="{DC83FCB1-970E-4AF4-8A55-DBC439DE59DE}" srcOrd="2" destOrd="0" parTransId="{453873B6-F645-4C63-ACAF-7E1108FB2020}" sibTransId="{4F6A1E32-F96F-4C2C-9E4D-DA65CC17AB12}"/>
    <dgm:cxn modelId="{5E9E56F8-B5BA-4F1A-8BE0-E48167E9723A}" type="presOf" srcId="{CB8D48A0-F614-4D5F-874D-4FA3D98C731E}" destId="{D11FFC4C-1BF3-4AA9-BDCA-813C5845B062}" srcOrd="0" destOrd="0" presId="urn:microsoft.com/office/officeart/2005/8/layout/hProcess9"/>
    <dgm:cxn modelId="{B240F49C-6BF7-4E9E-A198-B5DB79E0F62D}" type="presOf" srcId="{A4E35717-165B-4CBF-A047-DD6FC3BF0AEC}" destId="{290B3653-727C-4C47-90D5-49D979FE073C}" srcOrd="0" destOrd="0" presId="urn:microsoft.com/office/officeart/2005/8/layout/hProcess9"/>
    <dgm:cxn modelId="{28BC5A59-09AA-4CBC-B409-9A6E712AF04B}" srcId="{B471D04F-32C5-4BF3-A2A3-258620134079}" destId="{CB8D48A0-F614-4D5F-874D-4FA3D98C731E}" srcOrd="1" destOrd="0" parTransId="{F4AE54F7-D487-415B-8766-5A0DA200A2E1}" sibTransId="{636ADF8B-131B-4B95-A72A-EDDDF18F3672}"/>
    <dgm:cxn modelId="{C86A86B7-526A-474E-AC1B-E480E460E717}" type="presOf" srcId="{DC83FCB1-970E-4AF4-8A55-DBC439DE59DE}" destId="{7B815B14-C8A9-4CFD-9AC6-7E5C15845328}" srcOrd="0" destOrd="0" presId="urn:microsoft.com/office/officeart/2005/8/layout/hProcess9"/>
    <dgm:cxn modelId="{EDC28BB1-B4B3-46F5-9448-A0D7E6EED00A}" type="presOf" srcId="{B471D04F-32C5-4BF3-A2A3-258620134079}" destId="{6B1D9B89-1E21-432E-BDB9-B67D4FA1BBEC}" srcOrd="0" destOrd="0" presId="urn:microsoft.com/office/officeart/2005/8/layout/hProcess9"/>
    <dgm:cxn modelId="{5142CA46-1C1C-4B69-BA64-963453E04444}" type="presParOf" srcId="{6B1D9B89-1E21-432E-BDB9-B67D4FA1BBEC}" destId="{F4A73BD0-A4F4-489E-9F70-FEA3FB4F9411}" srcOrd="0" destOrd="0" presId="urn:microsoft.com/office/officeart/2005/8/layout/hProcess9"/>
    <dgm:cxn modelId="{0488B5FE-6AD6-4082-B1BC-55322F213CA4}" type="presParOf" srcId="{6B1D9B89-1E21-432E-BDB9-B67D4FA1BBEC}" destId="{0853E652-2452-4E19-B7B6-9295DD95BC5F}" srcOrd="1" destOrd="0" presId="urn:microsoft.com/office/officeart/2005/8/layout/hProcess9"/>
    <dgm:cxn modelId="{A3E14E1C-5103-4E35-9BDE-6AC377F4A9AF}" type="presParOf" srcId="{0853E652-2452-4E19-B7B6-9295DD95BC5F}" destId="{290B3653-727C-4C47-90D5-49D979FE073C}" srcOrd="0" destOrd="0" presId="urn:microsoft.com/office/officeart/2005/8/layout/hProcess9"/>
    <dgm:cxn modelId="{AA38930B-0298-4B4B-8622-1FBC10FB26DB}" type="presParOf" srcId="{0853E652-2452-4E19-B7B6-9295DD95BC5F}" destId="{61FA5FB0-BB32-4B36-90F6-9A16A55984D8}" srcOrd="1" destOrd="0" presId="urn:microsoft.com/office/officeart/2005/8/layout/hProcess9"/>
    <dgm:cxn modelId="{67AD7E57-9C75-4395-AA15-05A1CE93C47B}" type="presParOf" srcId="{0853E652-2452-4E19-B7B6-9295DD95BC5F}" destId="{D11FFC4C-1BF3-4AA9-BDCA-813C5845B062}" srcOrd="2" destOrd="0" presId="urn:microsoft.com/office/officeart/2005/8/layout/hProcess9"/>
    <dgm:cxn modelId="{BD4049DB-8631-42F6-A401-28EB7957FC1A}" type="presParOf" srcId="{0853E652-2452-4E19-B7B6-9295DD95BC5F}" destId="{AA9E2DE4-1730-474B-B565-2282034D3BF5}" srcOrd="3" destOrd="0" presId="urn:microsoft.com/office/officeart/2005/8/layout/hProcess9"/>
    <dgm:cxn modelId="{CAD15B57-AC4B-416F-819E-6A0F4E3A974C}" type="presParOf" srcId="{0853E652-2452-4E19-B7B6-9295DD95BC5F}" destId="{7B815B14-C8A9-4CFD-9AC6-7E5C1584532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7A86B-B96B-4C97-8347-7506871A6430}">
      <dsp:nvSpPr>
        <dsp:cNvPr id="0" name=""/>
        <dsp:cNvSpPr/>
      </dsp:nvSpPr>
      <dsp:spPr>
        <a:xfrm>
          <a:off x="0" y="344181"/>
          <a:ext cx="10972800" cy="5040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6DCE3B5-3781-42C3-B9B8-473CAB57B106}">
      <dsp:nvSpPr>
        <dsp:cNvPr id="0" name=""/>
        <dsp:cNvSpPr/>
      </dsp:nvSpPr>
      <dsp:spPr>
        <a:xfrm>
          <a:off x="548640" y="48981"/>
          <a:ext cx="7680960" cy="5904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889000" rtl="0">
            <a:lnSpc>
              <a:spcPct val="90000"/>
            </a:lnSpc>
            <a:spcBef>
              <a:spcPct val="0"/>
            </a:spcBef>
            <a:spcAft>
              <a:spcPct val="35000"/>
            </a:spcAft>
          </a:pPr>
          <a:r>
            <a:rPr lang="en-US" sz="2000" kern="1200" smtClean="0"/>
            <a:t>Overall funding - $303 Million.  6.6% decline over FY 2014</a:t>
          </a:r>
          <a:endParaRPr lang="en-US" sz="2000" kern="1200"/>
        </a:p>
      </dsp:txBody>
      <dsp:txXfrm>
        <a:off x="577461" y="77802"/>
        <a:ext cx="7623318" cy="532758"/>
      </dsp:txXfrm>
    </dsp:sp>
    <dsp:sp modelId="{357C7027-73CE-488D-BF48-590AA990B5D3}">
      <dsp:nvSpPr>
        <dsp:cNvPr id="0" name=""/>
        <dsp:cNvSpPr/>
      </dsp:nvSpPr>
      <dsp:spPr>
        <a:xfrm>
          <a:off x="0" y="1251381"/>
          <a:ext cx="10972800" cy="5040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D5EBEC1-B6F6-48E6-8CCB-D77FCE6DA5BD}">
      <dsp:nvSpPr>
        <dsp:cNvPr id="0" name=""/>
        <dsp:cNvSpPr/>
      </dsp:nvSpPr>
      <dsp:spPr>
        <a:xfrm>
          <a:off x="548640" y="956181"/>
          <a:ext cx="7680960" cy="5904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889000" rtl="0">
            <a:lnSpc>
              <a:spcPct val="90000"/>
            </a:lnSpc>
            <a:spcBef>
              <a:spcPct val="0"/>
            </a:spcBef>
            <a:spcAft>
              <a:spcPct val="35000"/>
            </a:spcAft>
          </a:pPr>
          <a:r>
            <a:rPr lang="en-US" sz="2000" kern="1200" smtClean="0"/>
            <a:t>Federal Award Dollars - $258 Million.  Down by 12%</a:t>
          </a:r>
          <a:endParaRPr lang="en-US" sz="2000" kern="1200"/>
        </a:p>
      </dsp:txBody>
      <dsp:txXfrm>
        <a:off x="577461" y="985002"/>
        <a:ext cx="7623318" cy="532758"/>
      </dsp:txXfrm>
    </dsp:sp>
    <dsp:sp modelId="{65513D69-EA1B-4CEB-BE97-A59E7C693729}">
      <dsp:nvSpPr>
        <dsp:cNvPr id="0" name=""/>
        <dsp:cNvSpPr/>
      </dsp:nvSpPr>
      <dsp:spPr>
        <a:xfrm>
          <a:off x="0" y="2158581"/>
          <a:ext cx="10972800" cy="5040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1E3EABC-16B5-48FC-96E8-556987104875}">
      <dsp:nvSpPr>
        <dsp:cNvPr id="0" name=""/>
        <dsp:cNvSpPr/>
      </dsp:nvSpPr>
      <dsp:spPr>
        <a:xfrm>
          <a:off x="548640" y="1863381"/>
          <a:ext cx="7680960" cy="5904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889000" rtl="0">
            <a:lnSpc>
              <a:spcPct val="90000"/>
            </a:lnSpc>
            <a:spcBef>
              <a:spcPct val="0"/>
            </a:spcBef>
            <a:spcAft>
              <a:spcPct val="35000"/>
            </a:spcAft>
          </a:pPr>
          <a:r>
            <a:rPr lang="en-US" sz="2000" kern="1200" smtClean="0"/>
            <a:t>Non-Profit Organizations - $20 Million.  Up by 210%</a:t>
          </a:r>
          <a:endParaRPr lang="en-US" sz="2000" kern="1200"/>
        </a:p>
      </dsp:txBody>
      <dsp:txXfrm>
        <a:off x="577461" y="1892202"/>
        <a:ext cx="7623318" cy="532758"/>
      </dsp:txXfrm>
    </dsp:sp>
    <dsp:sp modelId="{122A83B1-6C81-4823-A165-B626BDB1C647}">
      <dsp:nvSpPr>
        <dsp:cNvPr id="0" name=""/>
        <dsp:cNvSpPr/>
      </dsp:nvSpPr>
      <dsp:spPr>
        <a:xfrm>
          <a:off x="0" y="3065781"/>
          <a:ext cx="10972800" cy="5040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F995DFB-0C7F-47C2-B90D-7FE816CE52DB}">
      <dsp:nvSpPr>
        <dsp:cNvPr id="0" name=""/>
        <dsp:cNvSpPr/>
      </dsp:nvSpPr>
      <dsp:spPr>
        <a:xfrm>
          <a:off x="548640" y="2770581"/>
          <a:ext cx="7680960" cy="5904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889000" rtl="0">
            <a:lnSpc>
              <a:spcPct val="90000"/>
            </a:lnSpc>
            <a:spcBef>
              <a:spcPct val="0"/>
            </a:spcBef>
            <a:spcAft>
              <a:spcPct val="35000"/>
            </a:spcAft>
          </a:pPr>
          <a:r>
            <a:rPr lang="en-US" sz="2000" kern="1200" smtClean="0"/>
            <a:t>For-Profit Organizations - $11 Million.  Up by 66%</a:t>
          </a:r>
          <a:endParaRPr lang="en-US" sz="2000" kern="1200"/>
        </a:p>
      </dsp:txBody>
      <dsp:txXfrm>
        <a:off x="577461" y="2799402"/>
        <a:ext cx="7623318" cy="532758"/>
      </dsp:txXfrm>
    </dsp:sp>
    <dsp:sp modelId="{50E4D30B-8C7F-4F50-8B94-A8316EFCD4D9}">
      <dsp:nvSpPr>
        <dsp:cNvPr id="0" name=""/>
        <dsp:cNvSpPr/>
      </dsp:nvSpPr>
      <dsp:spPr>
        <a:xfrm>
          <a:off x="0" y="3972981"/>
          <a:ext cx="10972800" cy="5040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63F921F-7B86-4CE4-B617-6371A9131131}">
      <dsp:nvSpPr>
        <dsp:cNvPr id="0" name=""/>
        <dsp:cNvSpPr/>
      </dsp:nvSpPr>
      <dsp:spPr>
        <a:xfrm>
          <a:off x="548640" y="3677781"/>
          <a:ext cx="7680960" cy="59040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889000" rtl="0">
            <a:lnSpc>
              <a:spcPct val="90000"/>
            </a:lnSpc>
            <a:spcBef>
              <a:spcPct val="0"/>
            </a:spcBef>
            <a:spcAft>
              <a:spcPct val="35000"/>
            </a:spcAft>
          </a:pPr>
          <a:r>
            <a:rPr lang="en-US" sz="2000" kern="1200" smtClean="0"/>
            <a:t>Proposals Submitted – 1,174.  Up by 16%</a:t>
          </a:r>
          <a:endParaRPr lang="en-US" sz="2000" kern="1200"/>
        </a:p>
      </dsp:txBody>
      <dsp:txXfrm>
        <a:off x="577461" y="3706602"/>
        <a:ext cx="762331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25437-53DB-4B67-9B4C-6D47212A8227}">
      <dsp:nvSpPr>
        <dsp:cNvPr id="0" name=""/>
        <dsp:cNvSpPr/>
      </dsp:nvSpPr>
      <dsp:spPr>
        <a:xfrm>
          <a:off x="0" y="0"/>
          <a:ext cx="2785144" cy="2785144"/>
        </a:xfrm>
        <a:prstGeom prst="pie">
          <a:avLst>
            <a:gd name="adj1" fmla="val 5400000"/>
            <a:gd name="adj2" fmla="val 1620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37042D3-6480-4B67-9098-787CEE5B7D8F}">
      <dsp:nvSpPr>
        <dsp:cNvPr id="0" name=""/>
        <dsp:cNvSpPr/>
      </dsp:nvSpPr>
      <dsp:spPr>
        <a:xfrm>
          <a:off x="1392572" y="0"/>
          <a:ext cx="9306187" cy="2785144"/>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Salary Cap up from </a:t>
          </a:r>
          <a:br>
            <a:rPr lang="en-US" sz="3900" kern="1200" dirty="0" smtClean="0"/>
          </a:br>
          <a:r>
            <a:rPr lang="en-US" sz="3900" kern="1200" dirty="0" smtClean="0"/>
            <a:t>$183,300 to $185,100</a:t>
          </a:r>
          <a:endParaRPr lang="en-US" sz="3900" kern="1200" dirty="0"/>
        </a:p>
      </dsp:txBody>
      <dsp:txXfrm>
        <a:off x="1392572" y="0"/>
        <a:ext cx="9306187" cy="1322943"/>
      </dsp:txXfrm>
    </dsp:sp>
    <dsp:sp modelId="{2847BCD7-C12A-4CE5-8F3B-C654EBF48F52}">
      <dsp:nvSpPr>
        <dsp:cNvPr id="0" name=""/>
        <dsp:cNvSpPr/>
      </dsp:nvSpPr>
      <dsp:spPr>
        <a:xfrm>
          <a:off x="731100" y="1322943"/>
          <a:ext cx="1322943" cy="1322943"/>
        </a:xfrm>
        <a:prstGeom prst="pie">
          <a:avLst>
            <a:gd name="adj1" fmla="val 5400000"/>
            <a:gd name="adj2" fmla="val 16200000"/>
          </a:avLst>
        </a:prstGeom>
        <a:solidFill>
          <a:schemeClr val="accent5">
            <a:hueOff val="-457912"/>
            <a:satOff val="-91150"/>
            <a:lumOff val="2137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B56A998-DABA-4857-A096-F863CAF21258}">
      <dsp:nvSpPr>
        <dsp:cNvPr id="0" name=""/>
        <dsp:cNvSpPr/>
      </dsp:nvSpPr>
      <dsp:spPr>
        <a:xfrm>
          <a:off x="1392572" y="1322943"/>
          <a:ext cx="9306187" cy="1322943"/>
        </a:xfrm>
        <a:prstGeom prst="rect">
          <a:avLst/>
        </a:prstGeom>
        <a:solidFill>
          <a:schemeClr val="lt1">
            <a:alpha val="90000"/>
            <a:hueOff val="0"/>
            <a:satOff val="0"/>
            <a:lumOff val="0"/>
            <a:alphaOff val="0"/>
          </a:schemeClr>
        </a:solidFill>
        <a:ln w="9525" cap="flat" cmpd="sng" algn="ctr">
          <a:solidFill>
            <a:schemeClr val="accent5">
              <a:hueOff val="-457912"/>
              <a:satOff val="-91150"/>
              <a:lumOff val="21372"/>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The new cap was effective </a:t>
          </a:r>
          <a:br>
            <a:rPr lang="en-US" sz="3900" kern="1200" dirty="0" smtClean="0"/>
          </a:br>
          <a:r>
            <a:rPr lang="en-US" sz="3900" kern="1200" dirty="0" smtClean="0"/>
            <a:t>January 10, 2016</a:t>
          </a:r>
          <a:endParaRPr lang="en-US" sz="3900" kern="1200" dirty="0"/>
        </a:p>
      </dsp:txBody>
      <dsp:txXfrm>
        <a:off x="1392572" y="1322943"/>
        <a:ext cx="9306187" cy="1322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F27CA-4654-457E-A339-4B93CC540CC0}">
      <dsp:nvSpPr>
        <dsp:cNvPr id="0" name=""/>
        <dsp:cNvSpPr/>
      </dsp:nvSpPr>
      <dsp:spPr>
        <a:xfrm>
          <a:off x="0" y="18418"/>
          <a:ext cx="10791568" cy="10810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Continuation Awards have been funded at 90% of the previously committed level.  </a:t>
          </a:r>
          <a:endParaRPr lang="en-US" sz="2800" kern="1200"/>
        </a:p>
      </dsp:txBody>
      <dsp:txXfrm>
        <a:off x="52774" y="71192"/>
        <a:ext cx="10686020" cy="975532"/>
      </dsp:txXfrm>
    </dsp:sp>
    <dsp:sp modelId="{91D453E7-CF06-46DA-9B52-5378E7B2539A}">
      <dsp:nvSpPr>
        <dsp:cNvPr id="0" name=""/>
        <dsp:cNvSpPr/>
      </dsp:nvSpPr>
      <dsp:spPr>
        <a:xfrm>
          <a:off x="0" y="1180138"/>
          <a:ext cx="10791568" cy="10810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The remaining 10% will be restored.</a:t>
          </a:r>
          <a:endParaRPr lang="en-US" sz="2800" kern="1200"/>
        </a:p>
      </dsp:txBody>
      <dsp:txXfrm>
        <a:off x="52774" y="1232912"/>
        <a:ext cx="10686020" cy="975532"/>
      </dsp:txXfrm>
    </dsp:sp>
    <dsp:sp modelId="{5FB60FF8-CF61-4331-BCB5-E6D4E677C8FA}">
      <dsp:nvSpPr>
        <dsp:cNvPr id="0" name=""/>
        <dsp:cNvSpPr/>
      </dsp:nvSpPr>
      <dsp:spPr>
        <a:xfrm>
          <a:off x="0" y="2341857"/>
          <a:ext cx="10791568" cy="10810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Continuation Awards made after March 1 (approximately) will be made at 100% of the previously committed level.</a:t>
          </a:r>
          <a:endParaRPr lang="en-US" sz="2800" kern="1200"/>
        </a:p>
      </dsp:txBody>
      <dsp:txXfrm>
        <a:off x="52774" y="2394631"/>
        <a:ext cx="10686020" cy="975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4BBA7-8383-4F62-8D98-8F28FD9681A5}">
      <dsp:nvSpPr>
        <dsp:cNvPr id="0" name=""/>
        <dsp:cNvSpPr/>
      </dsp:nvSpPr>
      <dsp:spPr>
        <a:xfrm rot="5400000">
          <a:off x="6412729" y="-2422948"/>
          <a:ext cx="1526172" cy="6753708"/>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rtl="0">
            <a:lnSpc>
              <a:spcPct val="90000"/>
            </a:lnSpc>
            <a:spcBef>
              <a:spcPct val="0"/>
            </a:spcBef>
            <a:spcAft>
              <a:spcPct val="15000"/>
            </a:spcAft>
            <a:buChar char="••"/>
          </a:pPr>
          <a:r>
            <a:rPr lang="en-US" sz="3100" kern="1200" dirty="0" smtClean="0"/>
            <a:t>$1,948 monthly; $23,376 annually</a:t>
          </a:r>
          <a:endParaRPr lang="en-US" sz="3100" kern="1200" dirty="0"/>
        </a:p>
      </dsp:txBody>
      <dsp:txXfrm rot="-5400000">
        <a:off x="3798961" y="265322"/>
        <a:ext cx="6679206" cy="1377168"/>
      </dsp:txXfrm>
    </dsp:sp>
    <dsp:sp modelId="{091B8C14-2F6C-4030-89B7-69B2AE203779}">
      <dsp:nvSpPr>
        <dsp:cNvPr id="0" name=""/>
        <dsp:cNvSpPr/>
      </dsp:nvSpPr>
      <dsp:spPr>
        <a:xfrm>
          <a:off x="0" y="47"/>
          <a:ext cx="3798961" cy="19077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Graduate Student Trainees</a:t>
          </a:r>
          <a:endParaRPr lang="en-US" sz="3600" kern="1200" dirty="0"/>
        </a:p>
      </dsp:txBody>
      <dsp:txXfrm>
        <a:off x="93127" y="93174"/>
        <a:ext cx="3612707" cy="1721461"/>
      </dsp:txXfrm>
    </dsp:sp>
    <dsp:sp modelId="{29AB633E-749F-457B-90FC-D7006A57DDC3}">
      <dsp:nvSpPr>
        <dsp:cNvPr id="0" name=""/>
        <dsp:cNvSpPr/>
      </dsp:nvSpPr>
      <dsp:spPr>
        <a:xfrm rot="5400000">
          <a:off x="6412729" y="-419847"/>
          <a:ext cx="1526172" cy="6753708"/>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rtl="0">
            <a:lnSpc>
              <a:spcPct val="90000"/>
            </a:lnSpc>
            <a:spcBef>
              <a:spcPct val="0"/>
            </a:spcBef>
            <a:spcAft>
              <a:spcPct val="15000"/>
            </a:spcAft>
            <a:buChar char="••"/>
          </a:pPr>
          <a:r>
            <a:rPr lang="en-US" sz="3100" kern="1200" smtClean="0"/>
            <a:t>from $43,692 for first year postdocs to $57,504 for postdocs with 7 or more years of experience</a:t>
          </a:r>
          <a:endParaRPr lang="en-US" sz="3100" kern="1200"/>
        </a:p>
      </dsp:txBody>
      <dsp:txXfrm rot="-5400000">
        <a:off x="3798961" y="2268423"/>
        <a:ext cx="6679206" cy="1377168"/>
      </dsp:txXfrm>
    </dsp:sp>
    <dsp:sp modelId="{AFEF7CAA-9FE0-4F24-90E1-9F6C5194C539}">
      <dsp:nvSpPr>
        <dsp:cNvPr id="0" name=""/>
        <dsp:cNvSpPr/>
      </dsp:nvSpPr>
      <dsp:spPr>
        <a:xfrm>
          <a:off x="0" y="2003149"/>
          <a:ext cx="3798961" cy="19077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Postdoctoral Fellows</a:t>
          </a:r>
          <a:endParaRPr lang="en-US" sz="3600" kern="1200" dirty="0"/>
        </a:p>
      </dsp:txBody>
      <dsp:txXfrm>
        <a:off x="93127" y="2096276"/>
        <a:ext cx="3612707" cy="1721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CAF0E-7C60-463F-97F6-5476459571DC}">
      <dsp:nvSpPr>
        <dsp:cNvPr id="0" name=""/>
        <dsp:cNvSpPr/>
      </dsp:nvSpPr>
      <dsp:spPr>
        <a:xfrm>
          <a:off x="0" y="814548"/>
          <a:ext cx="10972800" cy="74880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Tuition and Fees for Graduate Student Trainees:  $16,000</a:t>
          </a:r>
          <a:endParaRPr lang="en-US" sz="3200" kern="1200" dirty="0"/>
        </a:p>
      </dsp:txBody>
      <dsp:txXfrm>
        <a:off x="36553" y="851101"/>
        <a:ext cx="10899694" cy="675694"/>
      </dsp:txXfrm>
    </dsp:sp>
    <dsp:sp modelId="{86CA8B84-FFAC-4988-8F04-B363B403B076}">
      <dsp:nvSpPr>
        <dsp:cNvPr id="0" name=""/>
        <dsp:cNvSpPr/>
      </dsp:nvSpPr>
      <dsp:spPr>
        <a:xfrm>
          <a:off x="0" y="1655508"/>
          <a:ext cx="10972800" cy="748800"/>
        </a:xfrm>
        <a:prstGeom prst="roundRect">
          <a:avLst/>
        </a:prstGeom>
        <a:solidFill>
          <a:schemeClr val="accent3">
            <a:hueOff val="8798677"/>
            <a:satOff val="18725"/>
            <a:lumOff val="-1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Training Related Expenses on Institutional Training Grants</a:t>
          </a:r>
          <a:endParaRPr lang="en-US" sz="3200" kern="1200"/>
        </a:p>
      </dsp:txBody>
      <dsp:txXfrm>
        <a:off x="36553" y="1692061"/>
        <a:ext cx="10899694" cy="675694"/>
      </dsp:txXfrm>
    </dsp:sp>
    <dsp:sp modelId="{E998AFFA-F821-4D68-9D14-E2F639E31883}">
      <dsp:nvSpPr>
        <dsp:cNvPr id="0" name=""/>
        <dsp:cNvSpPr/>
      </dsp:nvSpPr>
      <dsp:spPr>
        <a:xfrm>
          <a:off x="0" y="2404308"/>
          <a:ext cx="109728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smtClean="0"/>
            <a:t>Graduate Student Trainees:	$4,200 </a:t>
          </a:r>
          <a:endParaRPr lang="en-US" sz="2500" kern="1200"/>
        </a:p>
        <a:p>
          <a:pPr marL="228600" lvl="1" indent="-228600" algn="l" defTabSz="1111250" rtl="0">
            <a:lnSpc>
              <a:spcPct val="90000"/>
            </a:lnSpc>
            <a:spcBef>
              <a:spcPct val="0"/>
            </a:spcBef>
            <a:spcAft>
              <a:spcPct val="20000"/>
            </a:spcAft>
            <a:buChar char="••"/>
          </a:pPr>
          <a:r>
            <a:rPr lang="en-US" sz="2500" kern="1200" dirty="0" smtClean="0"/>
            <a:t>Postdoctoral Trainees:	$8,850 </a:t>
          </a:r>
          <a:endParaRPr lang="en-US" sz="2500" kern="1200" dirty="0"/>
        </a:p>
      </dsp:txBody>
      <dsp:txXfrm>
        <a:off x="0" y="2404308"/>
        <a:ext cx="10972800" cy="828000"/>
      </dsp:txXfrm>
    </dsp:sp>
    <dsp:sp modelId="{9EE99995-5BF5-4097-9B2A-A841C142B5E5}">
      <dsp:nvSpPr>
        <dsp:cNvPr id="0" name=""/>
        <dsp:cNvSpPr/>
      </dsp:nvSpPr>
      <dsp:spPr>
        <a:xfrm>
          <a:off x="0" y="3232308"/>
          <a:ext cx="10972800" cy="74880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Institutional Allowance for Individual Fellowships </a:t>
          </a:r>
          <a:endParaRPr lang="en-US" sz="3200" kern="1200"/>
        </a:p>
      </dsp:txBody>
      <dsp:txXfrm>
        <a:off x="36553" y="3268861"/>
        <a:ext cx="10899694" cy="675694"/>
      </dsp:txXfrm>
    </dsp:sp>
    <dsp:sp modelId="{FE0CABE4-C06D-4A3E-9CA7-102886D4A907}">
      <dsp:nvSpPr>
        <dsp:cNvPr id="0" name=""/>
        <dsp:cNvSpPr/>
      </dsp:nvSpPr>
      <dsp:spPr>
        <a:xfrm>
          <a:off x="0" y="3981108"/>
          <a:ext cx="109728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smtClean="0"/>
            <a:t>Graduate Student Fellows:	$4,200 </a:t>
          </a:r>
          <a:endParaRPr lang="en-US" sz="2500" kern="1200"/>
        </a:p>
        <a:p>
          <a:pPr marL="228600" lvl="1" indent="-228600" algn="l" defTabSz="1111250" rtl="0">
            <a:lnSpc>
              <a:spcPct val="90000"/>
            </a:lnSpc>
            <a:spcBef>
              <a:spcPct val="0"/>
            </a:spcBef>
            <a:spcAft>
              <a:spcPct val="20000"/>
            </a:spcAft>
            <a:buChar char="••"/>
          </a:pPr>
          <a:r>
            <a:rPr lang="en-US" sz="2500" kern="1200" smtClean="0"/>
            <a:t>Postdoctoral Fellows:		$8,850</a:t>
          </a:r>
          <a:endParaRPr lang="en-US" sz="2500" kern="1200"/>
        </a:p>
      </dsp:txBody>
      <dsp:txXfrm>
        <a:off x="0" y="3981108"/>
        <a:ext cx="10972800" cy="828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BC52B-9D6B-4BEE-8738-62E39E315C78}">
      <dsp:nvSpPr>
        <dsp:cNvPr id="0" name=""/>
        <dsp:cNvSpPr/>
      </dsp:nvSpPr>
      <dsp:spPr>
        <a:xfrm>
          <a:off x="0" y="31003"/>
          <a:ext cx="10972800" cy="87457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Have the PI and research team complete their training (JPL IAs)</a:t>
          </a:r>
          <a:endParaRPr lang="en-US" sz="2300" kern="1200"/>
        </a:p>
      </dsp:txBody>
      <dsp:txXfrm>
        <a:off x="42693" y="73696"/>
        <a:ext cx="10887414" cy="789189"/>
      </dsp:txXfrm>
    </dsp:sp>
    <dsp:sp modelId="{D2CB971A-71DB-4CE9-8ACC-6FCA4079A559}">
      <dsp:nvSpPr>
        <dsp:cNvPr id="0" name=""/>
        <dsp:cNvSpPr/>
      </dsp:nvSpPr>
      <dsp:spPr>
        <a:xfrm>
          <a:off x="0" y="971819"/>
          <a:ext cx="10972800" cy="874575"/>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If applicable, get the Technology Control Plan signed by the PI and the research team</a:t>
          </a:r>
          <a:endParaRPr lang="en-US" sz="2300" kern="1200" dirty="0"/>
        </a:p>
      </dsp:txBody>
      <dsp:txXfrm>
        <a:off x="42693" y="1014512"/>
        <a:ext cx="10887414" cy="789189"/>
      </dsp:txXfrm>
    </dsp:sp>
    <dsp:sp modelId="{EB542CCA-6B52-43B9-9D1A-0DDAC77AC6A3}">
      <dsp:nvSpPr>
        <dsp:cNvPr id="0" name=""/>
        <dsp:cNvSpPr/>
      </dsp:nvSpPr>
      <dsp:spPr>
        <a:xfrm>
          <a:off x="0" y="1912634"/>
          <a:ext cx="10972800" cy="874575"/>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Plan ahead!! - allow sufficient time for reviews, especially for shipments</a:t>
          </a:r>
          <a:endParaRPr lang="en-US" sz="2300" kern="1200"/>
        </a:p>
      </dsp:txBody>
      <dsp:txXfrm>
        <a:off x="42693" y="1955327"/>
        <a:ext cx="10887414" cy="789189"/>
      </dsp:txXfrm>
    </dsp:sp>
    <dsp:sp modelId="{4B36577C-3BB5-444E-855F-1D15C522E1DE}">
      <dsp:nvSpPr>
        <dsp:cNvPr id="0" name=""/>
        <dsp:cNvSpPr/>
      </dsp:nvSpPr>
      <dsp:spPr>
        <a:xfrm>
          <a:off x="0" y="2787209"/>
          <a:ext cx="10972800"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For most shipments allow </a:t>
          </a:r>
          <a:r>
            <a:rPr lang="en-US" sz="1800" kern="1200" dirty="0" smtClean="0">
              <a:solidFill>
                <a:srgbClr val="FF0000"/>
              </a:solidFill>
            </a:rPr>
            <a:t>at least three days </a:t>
          </a:r>
          <a:r>
            <a:rPr lang="en-US" sz="1800" kern="1200" dirty="0" smtClean="0"/>
            <a:t>for processing</a:t>
          </a:r>
          <a:endParaRPr lang="en-US" sz="1800" kern="1200" dirty="0"/>
        </a:p>
        <a:p>
          <a:pPr marL="171450" lvl="1" indent="-171450" algn="l" defTabSz="800100" rtl="0">
            <a:lnSpc>
              <a:spcPct val="90000"/>
            </a:lnSpc>
            <a:spcBef>
              <a:spcPct val="0"/>
            </a:spcBef>
            <a:spcAft>
              <a:spcPct val="20000"/>
            </a:spcAft>
            <a:buChar char="••"/>
          </a:pPr>
          <a:r>
            <a:rPr lang="en-US" sz="1800" kern="1200" smtClean="0"/>
            <a:t>For complex projects involving multi-lateral collaborations allow at least a week for review.  A license can take several more weeks to obtain.</a:t>
          </a:r>
          <a:endParaRPr lang="en-US" sz="1800" kern="1200"/>
        </a:p>
      </dsp:txBody>
      <dsp:txXfrm>
        <a:off x="0" y="2787209"/>
        <a:ext cx="10972800" cy="833175"/>
      </dsp:txXfrm>
    </dsp:sp>
    <dsp:sp modelId="{3015DA8B-6EB0-4C04-ACF5-91A674166313}">
      <dsp:nvSpPr>
        <dsp:cNvPr id="0" name=""/>
        <dsp:cNvSpPr/>
      </dsp:nvSpPr>
      <dsp:spPr>
        <a:xfrm>
          <a:off x="0" y="3620384"/>
          <a:ext cx="10972800" cy="874575"/>
        </a:xfrm>
        <a:prstGeom prst="roundRect">
          <a:avLst/>
        </a:prstGeom>
        <a:solidFill>
          <a:schemeClr val="accent4">
            <a:hueOff val="-10152560"/>
            <a:satOff val="56473"/>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Call us ahead of time if you have questions</a:t>
          </a:r>
          <a:endParaRPr lang="en-US" sz="2300" kern="1200"/>
        </a:p>
      </dsp:txBody>
      <dsp:txXfrm>
        <a:off x="42693" y="3663077"/>
        <a:ext cx="10887414" cy="7891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73BD0-A4F4-489E-9F70-FEA3FB4F9411}">
      <dsp:nvSpPr>
        <dsp:cNvPr id="0" name=""/>
        <dsp:cNvSpPr/>
      </dsp:nvSpPr>
      <dsp:spPr>
        <a:xfrm>
          <a:off x="851380" y="0"/>
          <a:ext cx="9648979"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0B3653-727C-4C47-90D5-49D979FE073C}">
      <dsp:nvSpPr>
        <dsp:cNvPr id="0" name=""/>
        <dsp:cNvSpPr/>
      </dsp:nvSpPr>
      <dsp:spPr>
        <a:xfrm>
          <a:off x="0" y="1357788"/>
          <a:ext cx="3405522" cy="181038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Caltech Export Office</a:t>
          </a:r>
          <a:endParaRPr lang="en-US" sz="2800" kern="1200" dirty="0"/>
        </a:p>
      </dsp:txBody>
      <dsp:txXfrm>
        <a:off x="88376" y="1446164"/>
        <a:ext cx="3228770" cy="1633633"/>
      </dsp:txXfrm>
    </dsp:sp>
    <dsp:sp modelId="{D11FFC4C-1BF3-4AA9-BDCA-813C5845B062}">
      <dsp:nvSpPr>
        <dsp:cNvPr id="0" name=""/>
        <dsp:cNvSpPr/>
      </dsp:nvSpPr>
      <dsp:spPr>
        <a:xfrm>
          <a:off x="3973109" y="1357788"/>
          <a:ext cx="3405522" cy="181038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export@caltech.edu</a:t>
          </a:r>
          <a:endParaRPr lang="en-US" sz="2400" kern="1200" dirty="0"/>
        </a:p>
      </dsp:txBody>
      <dsp:txXfrm>
        <a:off x="4061485" y="1446164"/>
        <a:ext cx="3228770" cy="1633633"/>
      </dsp:txXfrm>
    </dsp:sp>
    <dsp:sp modelId="{7B815B14-C8A9-4CFD-9AC6-7E5C15845328}">
      <dsp:nvSpPr>
        <dsp:cNvPr id="0" name=""/>
        <dsp:cNvSpPr/>
      </dsp:nvSpPr>
      <dsp:spPr>
        <a:xfrm>
          <a:off x="7946218" y="1357788"/>
          <a:ext cx="3405522" cy="181038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(626) 395-2641</a:t>
          </a:r>
          <a:endParaRPr lang="en-US" sz="2800" kern="1200" dirty="0"/>
        </a:p>
      </dsp:txBody>
      <dsp:txXfrm>
        <a:off x="8034594" y="1446164"/>
        <a:ext cx="3228770"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0.82311</cdr:x>
      <cdr:y>0.07312</cdr:y>
    </cdr:from>
    <cdr:to>
      <cdr:x>0.91355</cdr:x>
      <cdr:y>0.11031</cdr:y>
    </cdr:to>
    <cdr:sp macro="" textlink="">
      <cdr:nvSpPr>
        <cdr:cNvPr id="2" name="TextBox 1"/>
        <cdr:cNvSpPr txBox="1"/>
      </cdr:nvSpPr>
      <cdr:spPr>
        <a:xfrm xmlns:a="http://schemas.openxmlformats.org/drawingml/2006/main">
          <a:off x="7130760" y="458815"/>
          <a:ext cx="783501" cy="2333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a:latin typeface="Arial" pitchFamily="34" charset="0"/>
              <a:cs typeface="Arial" pitchFamily="34" charset="0"/>
            </a:rPr>
            <a:t>Chart 12</a:t>
          </a:r>
        </a:p>
      </cdr:txBody>
    </cdr:sp>
  </cdr:relSizeAnchor>
</c:userShapes>
</file>

<file path=ppt/drawings/drawing2.xml><?xml version="1.0" encoding="utf-8"?>
<c:userShapes xmlns:c="http://schemas.openxmlformats.org/drawingml/2006/chart">
  <cdr:relSizeAnchor xmlns:cdr="http://schemas.openxmlformats.org/drawingml/2006/chartDrawing">
    <cdr:from>
      <cdr:x>0.39227</cdr:x>
      <cdr:y>0.03643</cdr:y>
    </cdr:from>
    <cdr:to>
      <cdr:x>0.67998</cdr:x>
      <cdr:y>0.11862</cdr:y>
    </cdr:to>
    <cdr:sp macro="" textlink="">
      <cdr:nvSpPr>
        <cdr:cNvPr id="2" name="TextBox 1"/>
        <cdr:cNvSpPr txBox="1"/>
      </cdr:nvSpPr>
      <cdr:spPr>
        <a:xfrm xmlns:a="http://schemas.openxmlformats.org/drawingml/2006/main">
          <a:off x="2554687" y="175355"/>
          <a:ext cx="1873713" cy="3956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NIH</a:t>
          </a:r>
          <a:r>
            <a:rPr lang="en-US" sz="1600" b="1" baseline="0" dirty="0"/>
            <a:t> Success Rates</a:t>
          </a:r>
          <a:endParaRPr lang="en-US" sz="1600" b="1" dirty="0"/>
        </a:p>
      </cdr:txBody>
    </cdr:sp>
  </cdr:relSizeAnchor>
  <cdr:relSizeAnchor xmlns:cdr="http://schemas.openxmlformats.org/drawingml/2006/chartDrawing">
    <cdr:from>
      <cdr:x>0.81515</cdr:x>
      <cdr:y>0.94845</cdr:y>
    </cdr:from>
    <cdr:to>
      <cdr:x>0.98016</cdr:x>
      <cdr:y>1</cdr:y>
    </cdr:to>
    <cdr:sp macro="" textlink="">
      <cdr:nvSpPr>
        <cdr:cNvPr id="3" name="TextBox 2"/>
        <cdr:cNvSpPr txBox="1"/>
      </cdr:nvSpPr>
      <cdr:spPr>
        <a:xfrm xmlns:a="http://schemas.openxmlformats.org/drawingml/2006/main">
          <a:off x="4661320" y="4012965"/>
          <a:ext cx="943578" cy="2181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Chart 13</a:t>
          </a:r>
        </a:p>
      </cdr:txBody>
    </cdr:sp>
  </cdr:relSizeAnchor>
</c:userShapes>
</file>

<file path=ppt/drawings/drawing3.xml><?xml version="1.0" encoding="utf-8"?>
<c:userShapes xmlns:c="http://schemas.openxmlformats.org/drawingml/2006/chart">
  <cdr:relSizeAnchor xmlns:cdr="http://schemas.openxmlformats.org/drawingml/2006/chartDrawing">
    <cdr:from>
      <cdr:x>0.40829</cdr:x>
      <cdr:y>0.02675</cdr:y>
    </cdr:from>
    <cdr:to>
      <cdr:x>0.7261</cdr:x>
      <cdr:y>0.11796</cdr:y>
    </cdr:to>
    <cdr:sp macro="" textlink="">
      <cdr:nvSpPr>
        <cdr:cNvPr id="2" name="TextBox 1"/>
        <cdr:cNvSpPr txBox="1"/>
      </cdr:nvSpPr>
      <cdr:spPr>
        <a:xfrm xmlns:a="http://schemas.openxmlformats.org/drawingml/2006/main">
          <a:off x="2462368" y="109123"/>
          <a:ext cx="1916686" cy="372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NSF</a:t>
          </a:r>
          <a:r>
            <a:rPr lang="en-US" sz="1600" b="1" baseline="0" dirty="0"/>
            <a:t> Success Rates</a:t>
          </a:r>
          <a:endParaRPr lang="en-US" sz="1600" b="1" dirty="0"/>
        </a:p>
      </cdr:txBody>
    </cdr:sp>
  </cdr:relSizeAnchor>
  <cdr:relSizeAnchor xmlns:cdr="http://schemas.openxmlformats.org/drawingml/2006/chartDrawing">
    <cdr:from>
      <cdr:x>0.86134</cdr:x>
      <cdr:y>0.95383</cdr:y>
    </cdr:from>
    <cdr:to>
      <cdr:x>0.98622</cdr:x>
      <cdr:y>1</cdr:y>
    </cdr:to>
    <cdr:sp macro="" textlink="">
      <cdr:nvSpPr>
        <cdr:cNvPr id="3" name="TextBox 2"/>
        <cdr:cNvSpPr txBox="1"/>
      </cdr:nvSpPr>
      <cdr:spPr>
        <a:xfrm xmlns:a="http://schemas.openxmlformats.org/drawingml/2006/main">
          <a:off x="5194700" y="4155769"/>
          <a:ext cx="753095" cy="2011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Chart 14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E84FBAA3-9F00-48DD-BD97-E3AB56F7F961}" type="datetimeFigureOut">
              <a:rPr lang="en-US" smtClean="0"/>
              <a:t>2/10/2016</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0761CFC9-EE02-4C3F-8B4A-2FE9C2106850}" type="slidenum">
              <a:rPr lang="en-US" smtClean="0"/>
              <a:t>‹#›</a:t>
            </a:fld>
            <a:endParaRPr lang="en-US"/>
          </a:p>
        </p:txBody>
      </p:sp>
    </p:spTree>
    <p:extLst>
      <p:ext uri="{BB962C8B-B14F-4D97-AF65-F5344CB8AC3E}">
        <p14:creationId xmlns:p14="http://schemas.microsoft.com/office/powerpoint/2010/main" val="169809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1</a:t>
            </a:fld>
            <a:endParaRPr lang="en-US"/>
          </a:p>
        </p:txBody>
      </p:sp>
    </p:spTree>
    <p:extLst>
      <p:ext uri="{BB962C8B-B14F-4D97-AF65-F5344CB8AC3E}">
        <p14:creationId xmlns:p14="http://schemas.microsoft.com/office/powerpoint/2010/main" val="2390533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10</a:t>
            </a:fld>
            <a:endParaRPr lang="en-US"/>
          </a:p>
        </p:txBody>
      </p:sp>
    </p:spTree>
    <p:extLst>
      <p:ext uri="{BB962C8B-B14F-4D97-AF65-F5344CB8AC3E}">
        <p14:creationId xmlns:p14="http://schemas.microsoft.com/office/powerpoint/2010/main" val="126176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11</a:t>
            </a:fld>
            <a:endParaRPr lang="en-US"/>
          </a:p>
        </p:txBody>
      </p:sp>
    </p:spTree>
    <p:extLst>
      <p:ext uri="{BB962C8B-B14F-4D97-AF65-F5344CB8AC3E}">
        <p14:creationId xmlns:p14="http://schemas.microsoft.com/office/powerpoint/2010/main" val="1935517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12</a:t>
            </a:fld>
            <a:endParaRPr lang="en-US"/>
          </a:p>
        </p:txBody>
      </p:sp>
    </p:spTree>
    <p:extLst>
      <p:ext uri="{BB962C8B-B14F-4D97-AF65-F5344CB8AC3E}">
        <p14:creationId xmlns:p14="http://schemas.microsoft.com/office/powerpoint/2010/main" val="4212236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13</a:t>
            </a:fld>
            <a:endParaRPr lang="en-US"/>
          </a:p>
        </p:txBody>
      </p:sp>
    </p:spTree>
    <p:extLst>
      <p:ext uri="{BB962C8B-B14F-4D97-AF65-F5344CB8AC3E}">
        <p14:creationId xmlns:p14="http://schemas.microsoft.com/office/powerpoint/2010/main" val="1616166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14</a:t>
            </a:fld>
            <a:endParaRPr lang="en-US"/>
          </a:p>
        </p:txBody>
      </p:sp>
    </p:spTree>
    <p:extLst>
      <p:ext uri="{BB962C8B-B14F-4D97-AF65-F5344CB8AC3E}">
        <p14:creationId xmlns:p14="http://schemas.microsoft.com/office/powerpoint/2010/main" val="1855331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15</a:t>
            </a:fld>
            <a:endParaRPr lang="en-US"/>
          </a:p>
        </p:txBody>
      </p:sp>
    </p:spTree>
    <p:extLst>
      <p:ext uri="{BB962C8B-B14F-4D97-AF65-F5344CB8AC3E}">
        <p14:creationId xmlns:p14="http://schemas.microsoft.com/office/powerpoint/2010/main" val="767632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16</a:t>
            </a:fld>
            <a:endParaRPr lang="en-US"/>
          </a:p>
        </p:txBody>
      </p:sp>
    </p:spTree>
    <p:extLst>
      <p:ext uri="{BB962C8B-B14F-4D97-AF65-F5344CB8AC3E}">
        <p14:creationId xmlns:p14="http://schemas.microsoft.com/office/powerpoint/2010/main" val="3779040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17</a:t>
            </a:fld>
            <a:endParaRPr lang="en-US"/>
          </a:p>
        </p:txBody>
      </p:sp>
    </p:spTree>
    <p:extLst>
      <p:ext uri="{BB962C8B-B14F-4D97-AF65-F5344CB8AC3E}">
        <p14:creationId xmlns:p14="http://schemas.microsoft.com/office/powerpoint/2010/main" val="118310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18</a:t>
            </a:fld>
            <a:endParaRPr lang="en-US"/>
          </a:p>
        </p:txBody>
      </p:sp>
    </p:spTree>
    <p:extLst>
      <p:ext uri="{BB962C8B-B14F-4D97-AF65-F5344CB8AC3E}">
        <p14:creationId xmlns:p14="http://schemas.microsoft.com/office/powerpoint/2010/main" val="3292932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19</a:t>
            </a:fld>
            <a:endParaRPr lang="en-US"/>
          </a:p>
        </p:txBody>
      </p:sp>
    </p:spTree>
    <p:extLst>
      <p:ext uri="{BB962C8B-B14F-4D97-AF65-F5344CB8AC3E}">
        <p14:creationId xmlns:p14="http://schemas.microsoft.com/office/powerpoint/2010/main" val="9417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2</a:t>
            </a:fld>
            <a:endParaRPr lang="en-US"/>
          </a:p>
        </p:txBody>
      </p:sp>
    </p:spTree>
    <p:extLst>
      <p:ext uri="{BB962C8B-B14F-4D97-AF65-F5344CB8AC3E}">
        <p14:creationId xmlns:p14="http://schemas.microsoft.com/office/powerpoint/2010/main" val="1715581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20</a:t>
            </a:fld>
            <a:endParaRPr lang="en-US"/>
          </a:p>
        </p:txBody>
      </p:sp>
    </p:spTree>
    <p:extLst>
      <p:ext uri="{BB962C8B-B14F-4D97-AF65-F5344CB8AC3E}">
        <p14:creationId xmlns:p14="http://schemas.microsoft.com/office/powerpoint/2010/main" val="2371464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21</a:t>
            </a:fld>
            <a:endParaRPr lang="en-US"/>
          </a:p>
        </p:txBody>
      </p:sp>
    </p:spTree>
    <p:extLst>
      <p:ext uri="{BB962C8B-B14F-4D97-AF65-F5344CB8AC3E}">
        <p14:creationId xmlns:p14="http://schemas.microsoft.com/office/powerpoint/2010/main" val="1847498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22</a:t>
            </a:fld>
            <a:endParaRPr lang="en-US"/>
          </a:p>
        </p:txBody>
      </p:sp>
    </p:spTree>
    <p:extLst>
      <p:ext uri="{BB962C8B-B14F-4D97-AF65-F5344CB8AC3E}">
        <p14:creationId xmlns:p14="http://schemas.microsoft.com/office/powerpoint/2010/main" val="2214811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23</a:t>
            </a:fld>
            <a:endParaRPr lang="en-US"/>
          </a:p>
        </p:txBody>
      </p:sp>
    </p:spTree>
    <p:extLst>
      <p:ext uri="{BB962C8B-B14F-4D97-AF65-F5344CB8AC3E}">
        <p14:creationId xmlns:p14="http://schemas.microsoft.com/office/powerpoint/2010/main" val="381813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24</a:t>
            </a:fld>
            <a:endParaRPr lang="en-US"/>
          </a:p>
        </p:txBody>
      </p:sp>
    </p:spTree>
    <p:extLst>
      <p:ext uri="{BB962C8B-B14F-4D97-AF65-F5344CB8AC3E}">
        <p14:creationId xmlns:p14="http://schemas.microsoft.com/office/powerpoint/2010/main" val="2370655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25</a:t>
            </a:fld>
            <a:endParaRPr lang="en-US"/>
          </a:p>
        </p:txBody>
      </p:sp>
    </p:spTree>
    <p:extLst>
      <p:ext uri="{BB962C8B-B14F-4D97-AF65-F5344CB8AC3E}">
        <p14:creationId xmlns:p14="http://schemas.microsoft.com/office/powerpoint/2010/main" val="458563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26</a:t>
            </a:fld>
            <a:endParaRPr lang="en-US"/>
          </a:p>
        </p:txBody>
      </p:sp>
    </p:spTree>
    <p:extLst>
      <p:ext uri="{BB962C8B-B14F-4D97-AF65-F5344CB8AC3E}">
        <p14:creationId xmlns:p14="http://schemas.microsoft.com/office/powerpoint/2010/main" val="2129156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27</a:t>
            </a:fld>
            <a:endParaRPr lang="en-US"/>
          </a:p>
        </p:txBody>
      </p:sp>
    </p:spTree>
    <p:extLst>
      <p:ext uri="{BB962C8B-B14F-4D97-AF65-F5344CB8AC3E}">
        <p14:creationId xmlns:p14="http://schemas.microsoft.com/office/powerpoint/2010/main" val="2692038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28</a:t>
            </a:fld>
            <a:endParaRPr lang="en-US"/>
          </a:p>
        </p:txBody>
      </p:sp>
    </p:spTree>
    <p:extLst>
      <p:ext uri="{BB962C8B-B14F-4D97-AF65-F5344CB8AC3E}">
        <p14:creationId xmlns:p14="http://schemas.microsoft.com/office/powerpoint/2010/main" val="2985864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29</a:t>
            </a:fld>
            <a:endParaRPr lang="en-US"/>
          </a:p>
        </p:txBody>
      </p:sp>
    </p:spTree>
    <p:extLst>
      <p:ext uri="{BB962C8B-B14F-4D97-AF65-F5344CB8AC3E}">
        <p14:creationId xmlns:p14="http://schemas.microsoft.com/office/powerpoint/2010/main" val="40908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3</a:t>
            </a:fld>
            <a:endParaRPr lang="en-US"/>
          </a:p>
        </p:txBody>
      </p:sp>
    </p:spTree>
    <p:extLst>
      <p:ext uri="{BB962C8B-B14F-4D97-AF65-F5344CB8AC3E}">
        <p14:creationId xmlns:p14="http://schemas.microsoft.com/office/powerpoint/2010/main" val="2247611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30</a:t>
            </a:fld>
            <a:endParaRPr lang="en-US"/>
          </a:p>
        </p:txBody>
      </p:sp>
    </p:spTree>
    <p:extLst>
      <p:ext uri="{BB962C8B-B14F-4D97-AF65-F5344CB8AC3E}">
        <p14:creationId xmlns:p14="http://schemas.microsoft.com/office/powerpoint/2010/main" val="3208768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31</a:t>
            </a:fld>
            <a:endParaRPr lang="en-US"/>
          </a:p>
        </p:txBody>
      </p:sp>
    </p:spTree>
    <p:extLst>
      <p:ext uri="{BB962C8B-B14F-4D97-AF65-F5344CB8AC3E}">
        <p14:creationId xmlns:p14="http://schemas.microsoft.com/office/powerpoint/2010/main" val="1586144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32</a:t>
            </a:fld>
            <a:endParaRPr lang="en-US"/>
          </a:p>
        </p:txBody>
      </p:sp>
    </p:spTree>
    <p:extLst>
      <p:ext uri="{BB962C8B-B14F-4D97-AF65-F5344CB8AC3E}">
        <p14:creationId xmlns:p14="http://schemas.microsoft.com/office/powerpoint/2010/main" val="3705955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33</a:t>
            </a:fld>
            <a:endParaRPr lang="en-US"/>
          </a:p>
        </p:txBody>
      </p:sp>
    </p:spTree>
    <p:extLst>
      <p:ext uri="{BB962C8B-B14F-4D97-AF65-F5344CB8AC3E}">
        <p14:creationId xmlns:p14="http://schemas.microsoft.com/office/powerpoint/2010/main" val="4009776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34</a:t>
            </a:fld>
            <a:endParaRPr lang="en-US"/>
          </a:p>
        </p:txBody>
      </p:sp>
    </p:spTree>
    <p:extLst>
      <p:ext uri="{BB962C8B-B14F-4D97-AF65-F5344CB8AC3E}">
        <p14:creationId xmlns:p14="http://schemas.microsoft.com/office/powerpoint/2010/main" val="2862009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35</a:t>
            </a:fld>
            <a:endParaRPr lang="en-US"/>
          </a:p>
        </p:txBody>
      </p:sp>
    </p:spTree>
    <p:extLst>
      <p:ext uri="{BB962C8B-B14F-4D97-AF65-F5344CB8AC3E}">
        <p14:creationId xmlns:p14="http://schemas.microsoft.com/office/powerpoint/2010/main" val="1149193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36</a:t>
            </a:fld>
            <a:endParaRPr lang="en-US"/>
          </a:p>
        </p:txBody>
      </p:sp>
    </p:spTree>
    <p:extLst>
      <p:ext uri="{BB962C8B-B14F-4D97-AF65-F5344CB8AC3E}">
        <p14:creationId xmlns:p14="http://schemas.microsoft.com/office/powerpoint/2010/main" val="261196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37</a:t>
            </a:fld>
            <a:endParaRPr lang="en-US"/>
          </a:p>
        </p:txBody>
      </p:sp>
    </p:spTree>
    <p:extLst>
      <p:ext uri="{BB962C8B-B14F-4D97-AF65-F5344CB8AC3E}">
        <p14:creationId xmlns:p14="http://schemas.microsoft.com/office/powerpoint/2010/main" val="2665658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38</a:t>
            </a:fld>
            <a:endParaRPr lang="en-US"/>
          </a:p>
        </p:txBody>
      </p:sp>
    </p:spTree>
    <p:extLst>
      <p:ext uri="{BB962C8B-B14F-4D97-AF65-F5344CB8AC3E}">
        <p14:creationId xmlns:p14="http://schemas.microsoft.com/office/powerpoint/2010/main" val="2404218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39</a:t>
            </a:fld>
            <a:endParaRPr lang="en-US"/>
          </a:p>
        </p:txBody>
      </p:sp>
    </p:spTree>
    <p:extLst>
      <p:ext uri="{BB962C8B-B14F-4D97-AF65-F5344CB8AC3E}">
        <p14:creationId xmlns:p14="http://schemas.microsoft.com/office/powerpoint/2010/main" val="385903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4</a:t>
            </a:fld>
            <a:endParaRPr lang="en-US"/>
          </a:p>
        </p:txBody>
      </p:sp>
    </p:spTree>
    <p:extLst>
      <p:ext uri="{BB962C8B-B14F-4D97-AF65-F5344CB8AC3E}">
        <p14:creationId xmlns:p14="http://schemas.microsoft.com/office/powerpoint/2010/main" val="1456277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40</a:t>
            </a:fld>
            <a:endParaRPr lang="en-US"/>
          </a:p>
        </p:txBody>
      </p:sp>
    </p:spTree>
    <p:extLst>
      <p:ext uri="{BB962C8B-B14F-4D97-AF65-F5344CB8AC3E}">
        <p14:creationId xmlns:p14="http://schemas.microsoft.com/office/powerpoint/2010/main" val="1125609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41</a:t>
            </a:fld>
            <a:endParaRPr lang="en-US"/>
          </a:p>
        </p:txBody>
      </p:sp>
    </p:spTree>
    <p:extLst>
      <p:ext uri="{BB962C8B-B14F-4D97-AF65-F5344CB8AC3E}">
        <p14:creationId xmlns:p14="http://schemas.microsoft.com/office/powerpoint/2010/main" val="92966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5</a:t>
            </a:fld>
            <a:endParaRPr lang="en-US"/>
          </a:p>
        </p:txBody>
      </p:sp>
    </p:spTree>
    <p:extLst>
      <p:ext uri="{BB962C8B-B14F-4D97-AF65-F5344CB8AC3E}">
        <p14:creationId xmlns:p14="http://schemas.microsoft.com/office/powerpoint/2010/main" val="60126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6</a:t>
            </a:fld>
            <a:endParaRPr lang="en-US"/>
          </a:p>
        </p:txBody>
      </p:sp>
    </p:spTree>
    <p:extLst>
      <p:ext uri="{BB962C8B-B14F-4D97-AF65-F5344CB8AC3E}">
        <p14:creationId xmlns:p14="http://schemas.microsoft.com/office/powerpoint/2010/main" val="412258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7</a:t>
            </a:fld>
            <a:endParaRPr lang="en-US"/>
          </a:p>
        </p:txBody>
      </p:sp>
    </p:spTree>
    <p:extLst>
      <p:ext uri="{BB962C8B-B14F-4D97-AF65-F5344CB8AC3E}">
        <p14:creationId xmlns:p14="http://schemas.microsoft.com/office/powerpoint/2010/main" val="169740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8</a:t>
            </a:fld>
            <a:endParaRPr lang="en-US"/>
          </a:p>
        </p:txBody>
      </p:sp>
    </p:spTree>
    <p:extLst>
      <p:ext uri="{BB962C8B-B14F-4D97-AF65-F5344CB8AC3E}">
        <p14:creationId xmlns:p14="http://schemas.microsoft.com/office/powerpoint/2010/main" val="1080995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61CFC9-EE02-4C3F-8B4A-2FE9C2106850}" type="slidenum">
              <a:rPr lang="en-US" smtClean="0"/>
              <a:t>9</a:t>
            </a:fld>
            <a:endParaRPr lang="en-US"/>
          </a:p>
        </p:txBody>
      </p:sp>
    </p:spTree>
    <p:extLst>
      <p:ext uri="{BB962C8B-B14F-4D97-AF65-F5344CB8AC3E}">
        <p14:creationId xmlns:p14="http://schemas.microsoft.com/office/powerpoint/2010/main" val="1763312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B08CB-7677-4FCE-9755-4AA1E3F00AD6}" type="datetimeFigureOut">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91563-8FB5-447F-93CF-940B6B0B1905}" type="slidenum">
              <a:rPr lang="en-US" smtClean="0"/>
              <a:t>‹#›</a:t>
            </a:fld>
            <a:endParaRPr lang="en-US" dirty="0"/>
          </a:p>
        </p:txBody>
      </p:sp>
    </p:spTree>
    <p:extLst>
      <p:ext uri="{BB962C8B-B14F-4D97-AF65-F5344CB8AC3E}">
        <p14:creationId xmlns:p14="http://schemas.microsoft.com/office/powerpoint/2010/main" val="41001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B08CB-7677-4FCE-9755-4AA1E3F00AD6}" type="datetimeFigureOut">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91563-8FB5-447F-93CF-940B6B0B1905}" type="slidenum">
              <a:rPr lang="en-US" smtClean="0"/>
              <a:t>‹#›</a:t>
            </a:fld>
            <a:endParaRPr lang="en-US" dirty="0"/>
          </a:p>
        </p:txBody>
      </p:sp>
    </p:spTree>
    <p:extLst>
      <p:ext uri="{BB962C8B-B14F-4D97-AF65-F5344CB8AC3E}">
        <p14:creationId xmlns:p14="http://schemas.microsoft.com/office/powerpoint/2010/main" val="423191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B08CB-7677-4FCE-9755-4AA1E3F00AD6}" type="datetimeFigureOut">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91563-8FB5-447F-93CF-940B6B0B1905}" type="slidenum">
              <a:rPr lang="en-US" smtClean="0"/>
              <a:t>‹#›</a:t>
            </a:fld>
            <a:endParaRPr lang="en-US" dirty="0"/>
          </a:p>
        </p:txBody>
      </p:sp>
    </p:spTree>
    <p:extLst>
      <p:ext uri="{BB962C8B-B14F-4D97-AF65-F5344CB8AC3E}">
        <p14:creationId xmlns:p14="http://schemas.microsoft.com/office/powerpoint/2010/main" val="1995769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80BF7A75-E081-A741-9399-AF4FB21797B8}" type="datetimeFigureOut">
              <a:rPr lang="en-US" smtClean="0">
                <a:solidFill>
                  <a:prstClr val="black"/>
                </a:solidFill>
                <a:latin typeface="Calibri" charset="0"/>
                <a:ea typeface="ＭＳ Ｐゴシック" charset="0"/>
              </a:rPr>
              <a:pPr defTabSz="457200" fontAlgn="base">
                <a:spcBef>
                  <a:spcPct val="0"/>
                </a:spcBef>
                <a:spcAft>
                  <a:spcPct val="0"/>
                </a:spcAft>
                <a:defRPr/>
              </a:pPr>
              <a:t>2/10/2016</a:t>
            </a:fld>
            <a:endParaRPr lang="en-US" dirty="0">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083D88EA-BBD9-3D42-A4C6-1761164ABA98}"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3397167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C22EE4B9-933F-D845-97E5-E9A2AC5DD205}" type="datetimeFigureOut">
              <a:rPr lang="en-US" smtClean="0">
                <a:solidFill>
                  <a:prstClr val="black"/>
                </a:solidFill>
                <a:latin typeface="Calibri" charset="0"/>
                <a:ea typeface="ＭＳ Ｐゴシック" charset="0"/>
              </a:rPr>
              <a:pPr defTabSz="457200" fontAlgn="base">
                <a:spcBef>
                  <a:spcPct val="0"/>
                </a:spcBef>
                <a:spcAft>
                  <a:spcPct val="0"/>
                </a:spcAft>
                <a:defRPr/>
              </a:pPr>
              <a:t>2/10/2016</a:t>
            </a:fld>
            <a:endParaRPr lang="en-US" dirty="0">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2BAF0491-2AB4-2547-8270-FE3A17C86A8A}"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1402319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6804E9BB-D32C-114F-BA74-C17AABA4DE7B}" type="datetimeFigureOut">
              <a:rPr lang="en-US" smtClean="0">
                <a:solidFill>
                  <a:prstClr val="black"/>
                </a:solidFill>
                <a:latin typeface="Calibri" charset="0"/>
                <a:ea typeface="ＭＳ Ｐゴシック" charset="0"/>
              </a:rPr>
              <a:pPr defTabSz="457200" fontAlgn="base">
                <a:spcBef>
                  <a:spcPct val="0"/>
                </a:spcBef>
                <a:spcAft>
                  <a:spcPct val="0"/>
                </a:spcAft>
                <a:defRPr/>
              </a:pPr>
              <a:t>2/10/2016</a:t>
            </a:fld>
            <a:endParaRPr lang="en-US" dirty="0">
              <a:solidFill>
                <a:prstClr val="black"/>
              </a:solidFill>
              <a:latin typeface="Calibri" charset="0"/>
              <a:ea typeface="ＭＳ Ｐゴシック" charset="0"/>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Calibri" charset="0"/>
              <a:ea typeface="ＭＳ Ｐゴシック" charset="0"/>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86D4FE9E-26DF-EE49-9C31-2BFFE3BBAC1E}"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225130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3FB3A4EA-CC3A-BA4A-A461-84110DFBED2F}" type="datetimeFigureOut">
              <a:rPr lang="en-US" smtClean="0">
                <a:solidFill>
                  <a:prstClr val="black"/>
                </a:solidFill>
                <a:latin typeface="Calibri" charset="0"/>
                <a:ea typeface="ＭＳ Ｐゴシック" charset="0"/>
              </a:rPr>
              <a:pPr defTabSz="457200" fontAlgn="base">
                <a:spcBef>
                  <a:spcPct val="0"/>
                </a:spcBef>
                <a:spcAft>
                  <a:spcPct val="0"/>
                </a:spcAft>
                <a:defRPr/>
              </a:pPr>
              <a:t>2/10/2016</a:t>
            </a:fld>
            <a:endParaRPr lang="en-US" dirty="0">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C1603765-4662-AC4D-9390-548D28260DAE}"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2590258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1BA47241-D5F6-A340-A580-0E4E651A00D0}" type="datetimeFigureOut">
              <a:rPr lang="en-US" smtClean="0">
                <a:solidFill>
                  <a:prstClr val="black"/>
                </a:solidFill>
                <a:latin typeface="Calibri" charset="0"/>
                <a:ea typeface="ＭＳ Ｐゴシック" charset="0"/>
              </a:rPr>
              <a:pPr defTabSz="457200" fontAlgn="base">
                <a:spcBef>
                  <a:spcPct val="0"/>
                </a:spcBef>
                <a:spcAft>
                  <a:spcPct val="0"/>
                </a:spcAft>
                <a:defRPr/>
              </a:pPr>
              <a:t>2/10/2016</a:t>
            </a:fld>
            <a:endParaRPr lang="en-US" dirty="0">
              <a:solidFill>
                <a:prstClr val="black"/>
              </a:solidFill>
              <a:latin typeface="Calibri" charset="0"/>
              <a:ea typeface="ＭＳ Ｐゴシック" charset="0"/>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Calibri" charset="0"/>
              <a:ea typeface="ＭＳ Ｐゴシック" charset="0"/>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83B472A1-61BF-854B-B0E8-9A82B507DF5D}"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2993040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6829C1B0-899D-2B43-87E3-A54015486056}" type="datetimeFigureOut">
              <a:rPr lang="en-US" smtClean="0">
                <a:solidFill>
                  <a:prstClr val="black"/>
                </a:solidFill>
                <a:latin typeface="Calibri" charset="0"/>
                <a:ea typeface="ＭＳ Ｐゴシック" charset="0"/>
              </a:rPr>
              <a:pPr defTabSz="457200" fontAlgn="base">
                <a:spcBef>
                  <a:spcPct val="0"/>
                </a:spcBef>
                <a:spcAft>
                  <a:spcPct val="0"/>
                </a:spcAft>
                <a:defRPr/>
              </a:pPr>
              <a:t>2/10/2016</a:t>
            </a:fld>
            <a:endParaRPr lang="en-US" dirty="0">
              <a:solidFill>
                <a:prstClr val="black"/>
              </a:solidFill>
              <a:latin typeface="Calibri" charset="0"/>
              <a:ea typeface="ＭＳ Ｐゴシック" charset="0"/>
            </a:endParaRPr>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Calibri" charset="0"/>
              <a:ea typeface="ＭＳ Ｐゴシック" charset="0"/>
            </a:endParaRPr>
          </a:p>
        </p:txBody>
      </p:sp>
      <p:sp>
        <p:nvSpPr>
          <p:cNvPr id="9"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6570408B-4598-5C40-B356-1B848D4335F3}"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3818168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4E815217-E814-5D41-9299-23121EB03472}" type="datetimeFigureOut">
              <a:rPr lang="en-US" smtClean="0">
                <a:solidFill>
                  <a:prstClr val="black"/>
                </a:solidFill>
                <a:latin typeface="Calibri" charset="0"/>
                <a:ea typeface="ＭＳ Ｐゴシック" charset="0"/>
              </a:rPr>
              <a:pPr defTabSz="457200" fontAlgn="base">
                <a:spcBef>
                  <a:spcPct val="0"/>
                </a:spcBef>
                <a:spcAft>
                  <a:spcPct val="0"/>
                </a:spcAft>
                <a:defRPr/>
              </a:pPr>
              <a:t>2/10/2016</a:t>
            </a:fld>
            <a:endParaRPr lang="en-US" dirty="0">
              <a:solidFill>
                <a:prstClr val="black"/>
              </a:solidFill>
              <a:latin typeface="Calibri" charset="0"/>
              <a:ea typeface="ＭＳ Ｐゴシック" charset="0"/>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Calibri" charset="0"/>
              <a:ea typeface="ＭＳ Ｐゴシック" charset="0"/>
            </a:endParaRPr>
          </a:p>
        </p:txBody>
      </p:sp>
      <p:sp>
        <p:nvSpPr>
          <p:cNvPr id="5"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0B4C4685-64FD-5043-A1C8-5C2E4BC92C56}"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1185917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D5DFD547-CB2D-AD45-B141-36FF1A29AF16}" type="datetimeFigureOut">
              <a:rPr lang="en-US" smtClean="0">
                <a:solidFill>
                  <a:prstClr val="black"/>
                </a:solidFill>
                <a:latin typeface="Calibri" charset="0"/>
                <a:ea typeface="ＭＳ Ｐゴシック" charset="0"/>
              </a:rPr>
              <a:pPr defTabSz="457200" fontAlgn="base">
                <a:spcBef>
                  <a:spcPct val="0"/>
                </a:spcBef>
                <a:spcAft>
                  <a:spcPct val="0"/>
                </a:spcAft>
                <a:defRPr/>
              </a:pPr>
              <a:t>2/10/2016</a:t>
            </a:fld>
            <a:endParaRPr lang="en-US" dirty="0">
              <a:solidFill>
                <a:prstClr val="black"/>
              </a:solidFill>
              <a:latin typeface="Calibri" charset="0"/>
              <a:ea typeface="ＭＳ Ｐゴシック" charset="0"/>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Calibri" charset="0"/>
              <a:ea typeface="ＭＳ Ｐゴシック" charset="0"/>
            </a:endParaRPr>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4600B918-949C-AF45-8A4C-1D96BB48920F}"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84421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B08CB-7677-4FCE-9755-4AA1E3F00AD6}" type="datetimeFigureOut">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91563-8FB5-447F-93CF-940B6B0B1905}" type="slidenum">
              <a:rPr lang="en-US" smtClean="0"/>
              <a:t>‹#›</a:t>
            </a:fld>
            <a:endParaRPr lang="en-US" dirty="0"/>
          </a:p>
        </p:txBody>
      </p:sp>
    </p:spTree>
    <p:extLst>
      <p:ext uri="{BB962C8B-B14F-4D97-AF65-F5344CB8AC3E}">
        <p14:creationId xmlns:p14="http://schemas.microsoft.com/office/powerpoint/2010/main" val="3120196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CE4BA0D5-4D3B-6D42-95A9-2D43D6178A02}" type="datetimeFigureOut">
              <a:rPr lang="en-US" smtClean="0">
                <a:solidFill>
                  <a:prstClr val="black"/>
                </a:solidFill>
                <a:latin typeface="Calibri" charset="0"/>
                <a:ea typeface="ＭＳ Ｐゴシック" charset="0"/>
              </a:rPr>
              <a:pPr defTabSz="457200" fontAlgn="base">
                <a:spcBef>
                  <a:spcPct val="0"/>
                </a:spcBef>
                <a:spcAft>
                  <a:spcPct val="0"/>
                </a:spcAft>
                <a:defRPr/>
              </a:pPr>
              <a:t>2/10/2016</a:t>
            </a:fld>
            <a:endParaRPr lang="en-US" dirty="0">
              <a:solidFill>
                <a:prstClr val="black"/>
              </a:solidFill>
              <a:latin typeface="Calibri" charset="0"/>
              <a:ea typeface="ＭＳ Ｐゴシック" charset="0"/>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Calibri" charset="0"/>
              <a:ea typeface="ＭＳ Ｐゴシック" charset="0"/>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9AB54A25-5E31-204E-99C1-2A4E499E2C29}"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2556704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18BF20C6-AE79-DF46-AED7-365EC7D7E03E}" type="datetimeFigureOut">
              <a:rPr lang="en-US" smtClean="0">
                <a:solidFill>
                  <a:prstClr val="black"/>
                </a:solidFill>
                <a:latin typeface="Calibri" charset="0"/>
                <a:ea typeface="ＭＳ Ｐゴシック" charset="0"/>
              </a:rPr>
              <a:pPr defTabSz="457200" fontAlgn="base">
                <a:spcBef>
                  <a:spcPct val="0"/>
                </a:spcBef>
                <a:spcAft>
                  <a:spcPct val="0"/>
                </a:spcAft>
                <a:defRPr/>
              </a:pPr>
              <a:t>2/10/2016</a:t>
            </a:fld>
            <a:endParaRPr lang="en-US" dirty="0">
              <a:solidFill>
                <a:prstClr val="black"/>
              </a:solidFill>
              <a:latin typeface="Calibri" charset="0"/>
              <a:ea typeface="ＭＳ Ｐゴシック" charset="0"/>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Calibri" charset="0"/>
              <a:ea typeface="ＭＳ Ｐゴシック" charset="0"/>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C20D26A1-8CA0-F24D-833D-11A63EBD3F1C}"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2271690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1FC44D00-F0E3-0D4E-B105-6FDB5ABFEC5A}" type="datetimeFigureOut">
              <a:rPr lang="en-US" smtClean="0">
                <a:solidFill>
                  <a:prstClr val="black"/>
                </a:solidFill>
                <a:latin typeface="Calibri" charset="0"/>
                <a:ea typeface="ＭＳ Ｐゴシック" charset="0"/>
              </a:rPr>
              <a:pPr defTabSz="457200" fontAlgn="base">
                <a:spcBef>
                  <a:spcPct val="0"/>
                </a:spcBef>
                <a:spcAft>
                  <a:spcPct val="0"/>
                </a:spcAft>
                <a:defRPr/>
              </a:pPr>
              <a:t>2/10/2016</a:t>
            </a:fld>
            <a:endParaRPr lang="en-US" dirty="0">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62A51C07-DEB1-E646-B6D6-6B39CD914323}"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1229192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7CA04BDA-1856-1146-97AC-618C3D41983D}" type="datetimeFigureOut">
              <a:rPr lang="en-US" smtClean="0">
                <a:solidFill>
                  <a:prstClr val="black"/>
                </a:solidFill>
                <a:latin typeface="Calibri" charset="0"/>
                <a:ea typeface="ＭＳ Ｐゴシック" charset="0"/>
              </a:rPr>
              <a:pPr defTabSz="457200" fontAlgn="base">
                <a:spcBef>
                  <a:spcPct val="0"/>
                </a:spcBef>
                <a:spcAft>
                  <a:spcPct val="0"/>
                </a:spcAft>
                <a:defRPr/>
              </a:pPr>
              <a:t>2/10/2016</a:t>
            </a:fld>
            <a:endParaRPr lang="en-US" dirty="0">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dirty="0">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BD3F752F-B1DB-5741-986E-EEDE0A0D6277}"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195165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B08CB-7677-4FCE-9755-4AA1E3F00AD6}" type="datetimeFigureOut">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91563-8FB5-447F-93CF-940B6B0B1905}" type="slidenum">
              <a:rPr lang="en-US" smtClean="0"/>
              <a:t>‹#›</a:t>
            </a:fld>
            <a:endParaRPr lang="en-US" dirty="0"/>
          </a:p>
        </p:txBody>
      </p:sp>
    </p:spTree>
    <p:extLst>
      <p:ext uri="{BB962C8B-B14F-4D97-AF65-F5344CB8AC3E}">
        <p14:creationId xmlns:p14="http://schemas.microsoft.com/office/powerpoint/2010/main" val="115269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B08CB-7677-4FCE-9755-4AA1E3F00AD6}" type="datetimeFigureOut">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91563-8FB5-447F-93CF-940B6B0B1905}" type="slidenum">
              <a:rPr lang="en-US" smtClean="0"/>
              <a:t>‹#›</a:t>
            </a:fld>
            <a:endParaRPr lang="en-US" dirty="0"/>
          </a:p>
        </p:txBody>
      </p:sp>
    </p:spTree>
    <p:extLst>
      <p:ext uri="{BB962C8B-B14F-4D97-AF65-F5344CB8AC3E}">
        <p14:creationId xmlns:p14="http://schemas.microsoft.com/office/powerpoint/2010/main" val="114391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B08CB-7677-4FCE-9755-4AA1E3F00AD6}" type="datetimeFigureOut">
              <a:rPr lang="en-US" smtClean="0"/>
              <a:t>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991563-8FB5-447F-93CF-940B6B0B1905}" type="slidenum">
              <a:rPr lang="en-US" smtClean="0"/>
              <a:t>‹#›</a:t>
            </a:fld>
            <a:endParaRPr lang="en-US" dirty="0"/>
          </a:p>
        </p:txBody>
      </p:sp>
    </p:spTree>
    <p:extLst>
      <p:ext uri="{BB962C8B-B14F-4D97-AF65-F5344CB8AC3E}">
        <p14:creationId xmlns:p14="http://schemas.microsoft.com/office/powerpoint/2010/main" val="96078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B08CB-7677-4FCE-9755-4AA1E3F00AD6}" type="datetimeFigureOut">
              <a:rPr lang="en-US" smtClean="0"/>
              <a:t>2/10/2016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991563-8FB5-447F-93CF-940B6B0B1905}" type="slidenum">
              <a:rPr lang="en-US" smtClean="0"/>
              <a:t>‹#›</a:t>
            </a:fld>
            <a:endParaRPr lang="en-US" dirty="0"/>
          </a:p>
        </p:txBody>
      </p:sp>
    </p:spTree>
    <p:extLst>
      <p:ext uri="{BB962C8B-B14F-4D97-AF65-F5344CB8AC3E}">
        <p14:creationId xmlns:p14="http://schemas.microsoft.com/office/powerpoint/2010/main" val="351637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B08CB-7677-4FCE-9755-4AA1E3F00AD6}" type="datetimeFigureOut">
              <a:rPr lang="en-US" smtClean="0"/>
              <a:t>2/10/2016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991563-8FB5-447F-93CF-940B6B0B1905}" type="slidenum">
              <a:rPr lang="en-US" smtClean="0"/>
              <a:t>‹#›</a:t>
            </a:fld>
            <a:endParaRPr lang="en-US" dirty="0"/>
          </a:p>
        </p:txBody>
      </p:sp>
    </p:spTree>
    <p:extLst>
      <p:ext uri="{BB962C8B-B14F-4D97-AF65-F5344CB8AC3E}">
        <p14:creationId xmlns:p14="http://schemas.microsoft.com/office/powerpoint/2010/main" val="419698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B08CB-7677-4FCE-9755-4AA1E3F00AD6}" type="datetimeFigureOut">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91563-8FB5-447F-93CF-940B6B0B1905}" type="slidenum">
              <a:rPr lang="en-US" smtClean="0"/>
              <a:t>‹#›</a:t>
            </a:fld>
            <a:endParaRPr lang="en-US" dirty="0"/>
          </a:p>
        </p:txBody>
      </p:sp>
    </p:spTree>
    <p:extLst>
      <p:ext uri="{BB962C8B-B14F-4D97-AF65-F5344CB8AC3E}">
        <p14:creationId xmlns:p14="http://schemas.microsoft.com/office/powerpoint/2010/main" val="330064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B08CB-7677-4FCE-9755-4AA1E3F00AD6}" type="datetimeFigureOut">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91563-8FB5-447F-93CF-940B6B0B1905}" type="slidenum">
              <a:rPr lang="en-US" smtClean="0"/>
              <a:t>‹#›</a:t>
            </a:fld>
            <a:endParaRPr lang="en-US" dirty="0"/>
          </a:p>
        </p:txBody>
      </p:sp>
    </p:spTree>
    <p:extLst>
      <p:ext uri="{BB962C8B-B14F-4D97-AF65-F5344CB8AC3E}">
        <p14:creationId xmlns:p14="http://schemas.microsoft.com/office/powerpoint/2010/main" val="377264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B08CB-7677-4FCE-9755-4AA1E3F00AD6}" type="datetimeFigureOut">
              <a:rPr lang="en-US" smtClean="0"/>
              <a:t>2/10/2016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1563-8FB5-447F-93CF-940B6B0B1905}" type="slidenum">
              <a:rPr lang="en-US" smtClean="0"/>
              <a:t>‹#›</a:t>
            </a:fld>
            <a:endParaRPr lang="en-US" dirty="0"/>
          </a:p>
        </p:txBody>
      </p:sp>
    </p:spTree>
    <p:extLst>
      <p:ext uri="{BB962C8B-B14F-4D97-AF65-F5344CB8AC3E}">
        <p14:creationId xmlns:p14="http://schemas.microsoft.com/office/powerpoint/2010/main" val="3083653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917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rathey@caltech.edu"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grants.nih.gov/grants/guide/notice-files/NOT-OD-16-028.html"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grants.nih.gov/grants/payment/faqs.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6"/>
          <p:cNvSpPr>
            <a:spLocks noGrp="1"/>
          </p:cNvSpPr>
          <p:nvPr>
            <p:ph type="title"/>
          </p:nvPr>
        </p:nvSpPr>
        <p:spPr bwMode="auto">
          <a:xfrm>
            <a:off x="1225378" y="2219496"/>
            <a:ext cx="9741243"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algn="ctr"/>
            <a:r>
              <a:rPr lang="en-US" sz="4800" dirty="0" smtClean="0"/>
              <a:t>Research Administration Forum</a:t>
            </a:r>
            <a:endParaRPr lang="en-US" sz="4800" dirty="0">
              <a:solidFill>
                <a:srgbClr val="696B73"/>
              </a:solidFill>
              <a:latin typeface="Arial" charset="0"/>
              <a:cs typeface="Arial" charset="0"/>
            </a:endParaRPr>
          </a:p>
        </p:txBody>
      </p:sp>
      <p:sp>
        <p:nvSpPr>
          <p:cNvPr id="3" name="Rectangle 2"/>
          <p:cNvSpPr/>
          <p:nvPr/>
        </p:nvSpPr>
        <p:spPr>
          <a:xfrm>
            <a:off x="3048000" y="3444875"/>
            <a:ext cx="6096000" cy="424732"/>
          </a:xfrm>
          <a:prstGeom prst="rect">
            <a:avLst/>
          </a:prstGeom>
        </p:spPr>
        <p:txBody>
          <a:bodyPr>
            <a:spAutoFit/>
          </a:bodyPr>
          <a:lstStyle/>
          <a:p>
            <a:pPr lvl="0" algn="ctr">
              <a:lnSpc>
                <a:spcPct val="90000"/>
              </a:lnSpc>
              <a:spcBef>
                <a:spcPts val="1000"/>
              </a:spcBef>
            </a:pPr>
            <a:r>
              <a:rPr lang="en-US" sz="2400" dirty="0" smtClean="0">
                <a:solidFill>
                  <a:prstClr val="black"/>
                </a:solidFill>
                <a:latin typeface="Calibri" panose="020F0502020204030204"/>
              </a:rPr>
              <a:t>February 11, 2016</a:t>
            </a:r>
            <a:endParaRPr lang="en-US" sz="2400" dirty="0">
              <a:solidFill>
                <a:prstClr val="black"/>
              </a:solidFill>
              <a:latin typeface="Calibri" panose="020F0502020204030204"/>
            </a:endParaRPr>
          </a:p>
        </p:txBody>
      </p:sp>
    </p:spTree>
    <p:extLst>
      <p:ext uri="{BB962C8B-B14F-4D97-AF65-F5344CB8AC3E}">
        <p14:creationId xmlns:p14="http://schemas.microsoft.com/office/powerpoint/2010/main" val="3138708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Update for 2016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5938094"/>
              </p:ext>
            </p:extLst>
          </p:nvPr>
        </p:nvGraphicFramePr>
        <p:xfrm>
          <a:off x="609600" y="2374084"/>
          <a:ext cx="10698760" cy="2785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214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2016 Funding Levels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62495"/>
              </p:ext>
            </p:extLst>
          </p:nvPr>
        </p:nvGraphicFramePr>
        <p:xfrm>
          <a:off x="790832" y="1962667"/>
          <a:ext cx="10791568" cy="3441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3415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New Stipend Levels for NIH Training Grants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6630709"/>
              </p:ext>
            </p:extLst>
          </p:nvPr>
        </p:nvGraphicFramePr>
        <p:xfrm>
          <a:off x="609600" y="1600201"/>
          <a:ext cx="10552670" cy="3910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890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30396434"/>
              </p:ext>
            </p:extLst>
          </p:nvPr>
        </p:nvGraphicFramePr>
        <p:xfrm>
          <a:off x="609600" y="502509"/>
          <a:ext cx="10972800" cy="5623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4792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bwMode="auto">
          <a:xfrm>
            <a:off x="1981200" y="2301875"/>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algn="ctr"/>
            <a:r>
              <a:rPr lang="en-US" sz="6000" dirty="0"/>
              <a:t>NIH </a:t>
            </a:r>
            <a:r>
              <a:rPr lang="en-US" sz="6000" dirty="0" smtClean="0"/>
              <a:t>Payment Transition to Subaccounts</a:t>
            </a:r>
            <a:endParaRPr lang="en-US" sz="6000" dirty="0">
              <a:solidFill>
                <a:srgbClr val="696B73"/>
              </a:solidFill>
              <a:latin typeface="Arial" charset="0"/>
              <a:cs typeface="Arial" charset="0"/>
            </a:endParaRPr>
          </a:p>
        </p:txBody>
      </p:sp>
      <p:sp>
        <p:nvSpPr>
          <p:cNvPr id="3" name="Rectangle 2"/>
          <p:cNvSpPr/>
          <p:nvPr/>
        </p:nvSpPr>
        <p:spPr>
          <a:xfrm>
            <a:off x="3048000" y="3444875"/>
            <a:ext cx="6096000" cy="1346010"/>
          </a:xfrm>
          <a:prstGeom prst="rect">
            <a:avLst/>
          </a:prstGeom>
        </p:spPr>
        <p:txBody>
          <a:bodyPr>
            <a:spAutoFit/>
          </a:bodyPr>
          <a:lstStyle/>
          <a:p>
            <a:pPr lvl="0" algn="ctr">
              <a:lnSpc>
                <a:spcPct val="90000"/>
              </a:lnSpc>
              <a:spcBef>
                <a:spcPts val="1000"/>
              </a:spcBef>
            </a:pPr>
            <a:r>
              <a:rPr lang="en-US" sz="2400" dirty="0">
                <a:solidFill>
                  <a:prstClr val="black"/>
                </a:solidFill>
                <a:latin typeface="Calibri" panose="020F0502020204030204"/>
              </a:rPr>
              <a:t>Will the Transition Impact Your NIH Award?</a:t>
            </a:r>
          </a:p>
          <a:p>
            <a:pPr lvl="0" algn="ctr">
              <a:lnSpc>
                <a:spcPct val="90000"/>
              </a:lnSpc>
              <a:spcBef>
                <a:spcPts val="1000"/>
              </a:spcBef>
            </a:pPr>
            <a:r>
              <a:rPr lang="en-US" sz="2400" dirty="0">
                <a:solidFill>
                  <a:prstClr val="black"/>
                </a:solidFill>
                <a:latin typeface="Calibri" panose="020F0502020204030204"/>
              </a:rPr>
              <a:t>Rochelle Athey, Post Award Administration</a:t>
            </a:r>
          </a:p>
          <a:p>
            <a:pPr lvl="0" algn="ctr">
              <a:lnSpc>
                <a:spcPct val="90000"/>
              </a:lnSpc>
              <a:spcBef>
                <a:spcPts val="1000"/>
              </a:spcBef>
            </a:pPr>
            <a:r>
              <a:rPr lang="en-US" sz="2400" dirty="0">
                <a:solidFill>
                  <a:prstClr val="black"/>
                </a:solidFill>
                <a:latin typeface="Calibri" panose="020F0502020204030204"/>
                <a:hlinkClick r:id="rId3"/>
              </a:rPr>
              <a:t>rathey@caltech.edu</a:t>
            </a:r>
            <a:r>
              <a:rPr lang="en-US" sz="2400" dirty="0">
                <a:solidFill>
                  <a:prstClr val="black"/>
                </a:solidFill>
                <a:latin typeface="Calibri" panose="020F0502020204030204"/>
              </a:rPr>
              <a:t> x2585</a:t>
            </a:r>
          </a:p>
        </p:txBody>
      </p:sp>
    </p:spTree>
    <p:extLst>
      <p:ext uri="{BB962C8B-B14F-4D97-AF65-F5344CB8AC3E}">
        <p14:creationId xmlns:p14="http://schemas.microsoft.com/office/powerpoint/2010/main" val="73305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3600" y="276225"/>
            <a:ext cx="10515600" cy="815975"/>
          </a:xfrm>
          <a:prstGeom prst="rect">
            <a:avLst/>
          </a:prstGeom>
        </p:spPr>
        <p:txBody>
          <a:bodyPr/>
          <a:lstStyle/>
          <a:p>
            <a:pPr algn="ctr"/>
            <a:r>
              <a:rPr lang="en-US" dirty="0" smtClean="0"/>
              <a:t>What Transition?</a:t>
            </a:r>
            <a:endParaRPr lang="en-US" dirty="0"/>
          </a:p>
        </p:txBody>
      </p:sp>
      <p:sp>
        <p:nvSpPr>
          <p:cNvPr id="3" name="Content Placeholder 2"/>
          <p:cNvSpPr>
            <a:spLocks noGrp="1"/>
          </p:cNvSpPr>
          <p:nvPr>
            <p:ph idx="4294967295"/>
          </p:nvPr>
        </p:nvSpPr>
        <p:spPr>
          <a:xfrm>
            <a:off x="778475" y="1507095"/>
            <a:ext cx="10515600" cy="4351338"/>
          </a:xfrm>
          <a:prstGeom prst="rect">
            <a:avLst/>
          </a:prstGeom>
        </p:spPr>
        <p:txBody>
          <a:bodyPr>
            <a:normAutofit fontScale="92500" lnSpcReduction="20000"/>
          </a:bodyPr>
          <a:lstStyle/>
          <a:p>
            <a:r>
              <a:rPr lang="en-US" dirty="0" smtClean="0"/>
              <a:t>NIH notified grantees in FY2012 that eventually all NIH grants would transition within the Payment Management System (PMS) from pooled accounts to subaccounts.</a:t>
            </a:r>
          </a:p>
          <a:p>
            <a:pPr lvl="1"/>
            <a:r>
              <a:rPr lang="en-US" dirty="0" smtClean="0"/>
              <a:t>Grantees draw award funds from PMS</a:t>
            </a:r>
          </a:p>
          <a:p>
            <a:pPr lvl="1"/>
            <a:r>
              <a:rPr lang="en-US" dirty="0" smtClean="0"/>
              <a:t>In the past, all NIH award funds to a grantee were pooled in one account in PMS</a:t>
            </a:r>
          </a:p>
          <a:p>
            <a:pPr lvl="1"/>
            <a:r>
              <a:rPr lang="en-US" dirty="0" smtClean="0"/>
              <a:t>NIH is now transitioning all award funds to subaccounts – draws will now be made award by award instead of pooled</a:t>
            </a:r>
          </a:p>
          <a:p>
            <a:r>
              <a:rPr lang="en-US" dirty="0" smtClean="0"/>
              <a:t>Although the timeline has been slowed a few times since then, NIH has indicated that the final group of NIH pooled awards will transition to subaccounts in FY2016.</a:t>
            </a:r>
            <a:endParaRPr lang="en-US" dirty="0"/>
          </a:p>
        </p:txBody>
      </p:sp>
    </p:spTree>
    <p:extLst>
      <p:ext uri="{BB962C8B-B14F-4D97-AF65-F5344CB8AC3E}">
        <p14:creationId xmlns:p14="http://schemas.microsoft.com/office/powerpoint/2010/main" val="1633956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NIH Awards Impacted</a:t>
            </a:r>
            <a:endParaRPr lang="en-US" dirty="0"/>
          </a:p>
        </p:txBody>
      </p:sp>
      <p:sp>
        <p:nvSpPr>
          <p:cNvPr id="3" name="Content Placeholder 2"/>
          <p:cNvSpPr>
            <a:spLocks noGrp="1"/>
          </p:cNvSpPr>
          <p:nvPr>
            <p:ph sz="half" idx="1"/>
          </p:nvPr>
        </p:nvSpPr>
        <p:spPr>
          <a:xfrm>
            <a:off x="609600" y="1600201"/>
            <a:ext cx="5384800" cy="2654299"/>
          </a:xfrm>
        </p:spPr>
        <p:txBody>
          <a:bodyPr/>
          <a:lstStyle/>
          <a:p>
            <a:r>
              <a:rPr lang="en-US" dirty="0" smtClean="0"/>
              <a:t>Most new NIH awards are set up by NIH as subaccount (P) awards.</a:t>
            </a:r>
          </a:p>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b="1" dirty="0" smtClean="0"/>
              <a:t>No Impact – awards are already set up in PMS as subaccounts</a:t>
            </a:r>
          </a:p>
        </p:txBody>
      </p:sp>
      <p:sp>
        <p:nvSpPr>
          <p:cNvPr id="6" name="Content Placeholder 5"/>
          <p:cNvSpPr>
            <a:spLocks noGrp="1"/>
          </p:cNvSpPr>
          <p:nvPr>
            <p:ph sz="half" idx="2"/>
          </p:nvPr>
        </p:nvSpPr>
        <p:spPr>
          <a:xfrm>
            <a:off x="6362700" y="1511301"/>
            <a:ext cx="5384800" cy="2590799"/>
          </a:xfrm>
          <a:prstGeom prst="rect">
            <a:avLst/>
          </a:prstGeom>
        </p:spPr>
        <p:txBody>
          <a:bodyPr/>
          <a:lstStyle/>
          <a:p>
            <a:r>
              <a:rPr lang="en-US" dirty="0"/>
              <a:t>If your NIH award was issued prior to FY2016, the award may be transitioned to a subaccount before the end of the </a:t>
            </a:r>
            <a:r>
              <a:rPr lang="en-US" dirty="0" smtClean="0"/>
              <a:t>FY 2016 federal </a:t>
            </a:r>
            <a:r>
              <a:rPr lang="en-US" dirty="0"/>
              <a:t>fiscal year</a:t>
            </a:r>
            <a:r>
              <a:rPr lang="en-US" dirty="0" smtClean="0"/>
              <a:t>.</a:t>
            </a:r>
          </a:p>
          <a:p>
            <a:pPr marL="0" indent="0">
              <a:buNone/>
            </a:pPr>
            <a:endParaRPr lang="en-US" dirty="0" smtClean="0"/>
          </a:p>
          <a:p>
            <a:pPr marL="0" indent="0">
              <a:buNone/>
            </a:pPr>
            <a:r>
              <a:rPr lang="en-US" b="1" dirty="0" smtClean="0">
                <a:solidFill>
                  <a:srgbClr val="FF0000"/>
                </a:solidFill>
              </a:rPr>
              <a:t>Possible Impact – your award may transition</a:t>
            </a:r>
            <a:endParaRPr lang="en-US" b="1" dirty="0">
              <a:solidFill>
                <a:srgbClr val="FF0000"/>
              </a:solidFill>
            </a:endParaRPr>
          </a:p>
          <a:p>
            <a:pPr marL="0" indent="0">
              <a:buNone/>
            </a:pPr>
            <a:endParaRPr lang="en-US" dirty="0"/>
          </a:p>
          <a:p>
            <a:endParaRPr lang="en-US" dirty="0"/>
          </a:p>
        </p:txBody>
      </p:sp>
    </p:spTree>
    <p:extLst>
      <p:ext uri="{BB962C8B-B14F-4D97-AF65-F5344CB8AC3E}">
        <p14:creationId xmlns:p14="http://schemas.microsoft.com/office/powerpoint/2010/main" val="1680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anim calcmode="lin" valueType="num">
                                      <p:cBhvr>
                                        <p:cTn id="8"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 Cases – Multi-Year Award Types</a:t>
            </a:r>
            <a:endParaRPr lang="en-US" dirty="0"/>
          </a:p>
        </p:txBody>
      </p:sp>
      <p:sp>
        <p:nvSpPr>
          <p:cNvPr id="4" name="Content Placeholder 3"/>
          <p:cNvSpPr>
            <a:spLocks noGrp="1"/>
          </p:cNvSpPr>
          <p:nvPr>
            <p:ph idx="1"/>
          </p:nvPr>
        </p:nvSpPr>
        <p:spPr>
          <a:xfrm>
            <a:off x="444500" y="1417638"/>
            <a:ext cx="10972800" cy="4060826"/>
          </a:xfrm>
        </p:spPr>
        <p:txBody>
          <a:bodyPr/>
          <a:lstStyle/>
          <a:p>
            <a:r>
              <a:rPr lang="en-US" sz="3100" dirty="0" smtClean="0"/>
              <a:t>Multi-year awards are those where the project period and the budget period are the same and longer than one year.  All project funding is provided at the start of the award.</a:t>
            </a:r>
          </a:p>
          <a:p>
            <a:r>
              <a:rPr lang="en-US" sz="3100" dirty="0" smtClean="0"/>
              <a:t>All multi-year awards issued prior to October 1, 2013 that do not receive a supplemental award will remain in the PMS pooled account and will not transition to subaccounts.</a:t>
            </a:r>
          </a:p>
          <a:p>
            <a:r>
              <a:rPr lang="en-US" sz="3100" dirty="0" smtClean="0"/>
              <a:t>NIH uses the following codes for multi-year awards: </a:t>
            </a:r>
            <a:r>
              <a:rPr lang="en-US" sz="3100" b="1" dirty="0" smtClean="0"/>
              <a:t>C06, DP2, DP3, DP4, KM1, R15, R55, RC3, RC4, RF1, UA5, UC4, UC6, UF1</a:t>
            </a:r>
            <a:endParaRPr lang="en-US" sz="3100" b="1" dirty="0"/>
          </a:p>
        </p:txBody>
      </p:sp>
    </p:spTree>
    <p:extLst>
      <p:ext uri="{BB962C8B-B14F-4D97-AF65-F5344CB8AC3E}">
        <p14:creationId xmlns:p14="http://schemas.microsoft.com/office/powerpoint/2010/main" val="3443573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Exceptions to Transitioning</a:t>
            </a:r>
            <a:endParaRPr lang="en-US" dirty="0"/>
          </a:p>
        </p:txBody>
      </p:sp>
      <p:sp>
        <p:nvSpPr>
          <p:cNvPr id="3" name="Content Placeholder 2"/>
          <p:cNvSpPr>
            <a:spLocks noGrp="1"/>
          </p:cNvSpPr>
          <p:nvPr>
            <p:ph idx="1"/>
          </p:nvPr>
        </p:nvSpPr>
        <p:spPr/>
        <p:txBody>
          <a:bodyPr/>
          <a:lstStyle/>
          <a:p>
            <a:r>
              <a:rPr lang="en-US" dirty="0" smtClean="0"/>
              <a:t>Fellowships – because fellowships should be close to fully expended by the end of their budget periods, NIH will not carryover any funds remaining in the pooled account for these awards after the award transitions to a subaccount.</a:t>
            </a:r>
          </a:p>
          <a:p>
            <a:r>
              <a:rPr lang="en-US" dirty="0" smtClean="0"/>
              <a:t>Existing Awards and NCEs – NIH will not transition awards that are in a </a:t>
            </a:r>
            <a:r>
              <a:rPr lang="en-US" b="1" dirty="0" smtClean="0"/>
              <a:t>no cost extension </a:t>
            </a:r>
            <a:r>
              <a:rPr lang="en-US" dirty="0" smtClean="0"/>
              <a:t>period in FY 2016 as long as additional funds or supplements are not added to the award.</a:t>
            </a:r>
            <a:endParaRPr lang="en-US" dirty="0"/>
          </a:p>
        </p:txBody>
      </p:sp>
    </p:spTree>
    <p:extLst>
      <p:ext uri="{BB962C8B-B14F-4D97-AF65-F5344CB8AC3E}">
        <p14:creationId xmlns:p14="http://schemas.microsoft.com/office/powerpoint/2010/main" val="3479011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 Cases - Supplements</a:t>
            </a:r>
            <a:endParaRPr lang="en-US" dirty="0"/>
          </a:p>
        </p:txBody>
      </p:sp>
      <p:sp>
        <p:nvSpPr>
          <p:cNvPr id="3" name="Content Placeholder 2"/>
          <p:cNvSpPr>
            <a:spLocks noGrp="1"/>
          </p:cNvSpPr>
          <p:nvPr>
            <p:ph idx="1"/>
          </p:nvPr>
        </p:nvSpPr>
        <p:spPr/>
        <p:txBody>
          <a:bodyPr/>
          <a:lstStyle/>
          <a:p>
            <a:r>
              <a:rPr lang="en-US" dirty="0" smtClean="0"/>
              <a:t>Conversion to a subaccount will occur with the first award issued by NIH using FY 2016 funds.  </a:t>
            </a:r>
          </a:p>
          <a:p>
            <a:r>
              <a:rPr lang="en-US" dirty="0" smtClean="0"/>
              <a:t>Usually the parent award will be funded prior to a supplement and will be used to establish the subaccount in PMS.</a:t>
            </a:r>
          </a:p>
          <a:p>
            <a:r>
              <a:rPr lang="en-US" dirty="0" smtClean="0"/>
              <a:t>However, there may be times when NIH converts the supplement first, and then the parent.</a:t>
            </a:r>
          </a:p>
        </p:txBody>
      </p:sp>
    </p:spTree>
    <p:extLst>
      <p:ext uri="{BB962C8B-B14F-4D97-AF65-F5344CB8AC3E}">
        <p14:creationId xmlns:p14="http://schemas.microsoft.com/office/powerpoint/2010/main" val="2602042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09600" y="2059459"/>
            <a:ext cx="10972800" cy="4066705"/>
          </a:xfrm>
        </p:spPr>
        <p:txBody>
          <a:bodyPr/>
          <a:lstStyle/>
          <a:p>
            <a:r>
              <a:rPr lang="en-US" dirty="0"/>
              <a:t>FY 2015 Proposal and Award Statistics – </a:t>
            </a:r>
            <a:r>
              <a:rPr lang="en-US" dirty="0" smtClean="0"/>
              <a:t>Dick</a:t>
            </a:r>
            <a:endParaRPr lang="en-US" dirty="0"/>
          </a:p>
          <a:p>
            <a:r>
              <a:rPr lang="en-US" dirty="0"/>
              <a:t>NIH Update for 2016– </a:t>
            </a:r>
            <a:r>
              <a:rPr lang="en-US" dirty="0" smtClean="0"/>
              <a:t>Dick</a:t>
            </a:r>
            <a:endParaRPr lang="en-US" dirty="0"/>
          </a:p>
          <a:p>
            <a:r>
              <a:rPr lang="en-US" dirty="0"/>
              <a:t>NIH </a:t>
            </a:r>
            <a:r>
              <a:rPr lang="en-US" dirty="0" smtClean="0"/>
              <a:t>Payment Transition to Subaccounts </a:t>
            </a:r>
            <a:r>
              <a:rPr lang="en-US" dirty="0"/>
              <a:t>– </a:t>
            </a:r>
            <a:r>
              <a:rPr lang="en-US" dirty="0" smtClean="0"/>
              <a:t>Rochelle</a:t>
            </a:r>
          </a:p>
          <a:p>
            <a:r>
              <a:rPr lang="en-US" dirty="0" smtClean="0"/>
              <a:t>Updates </a:t>
            </a:r>
            <a:r>
              <a:rPr lang="en-US" dirty="0"/>
              <a:t>on Shipping and I-129 Certifications – </a:t>
            </a:r>
            <a:r>
              <a:rPr lang="en-US" dirty="0" smtClean="0"/>
              <a:t>Adilia</a:t>
            </a:r>
          </a:p>
          <a:p>
            <a:r>
              <a:rPr lang="en-US" dirty="0" smtClean="0"/>
              <a:t>Committed </a:t>
            </a:r>
            <a:r>
              <a:rPr lang="en-US" dirty="0"/>
              <a:t>Effort Refresher – </a:t>
            </a:r>
            <a:r>
              <a:rPr lang="en-US" dirty="0" smtClean="0"/>
              <a:t>David</a:t>
            </a:r>
            <a:endParaRPr lang="en-US" dirty="0"/>
          </a:p>
          <a:p>
            <a:endParaRPr lang="en-US" dirty="0"/>
          </a:p>
        </p:txBody>
      </p:sp>
    </p:spTree>
    <p:extLst>
      <p:ext uri="{BB962C8B-B14F-4D97-AF65-F5344CB8AC3E}">
        <p14:creationId xmlns:p14="http://schemas.microsoft.com/office/powerpoint/2010/main" val="2468640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Carryover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NIH rules regarding carryover are still in effect during the transition period for all transitioning awards.</a:t>
            </a:r>
          </a:p>
          <a:p>
            <a:r>
              <a:rPr lang="en-US" dirty="0" smtClean="0"/>
              <a:t>For awards with automatic carryover, the balance of the pooled segment of the award will be reported by PAA via a subaccount transitional FFR 90 days after the end of the pooled segment.  NIH will add the carryover balance to the subaccount established for the award after acceptance of the FFR.</a:t>
            </a:r>
          </a:p>
          <a:p>
            <a:r>
              <a:rPr lang="en-US" dirty="0" smtClean="0"/>
              <a:t>For awards requiring NIH authorization to carryover funds, Caltech will not be able to draw any carryover funds from the new subaccount award segment unless a prior approval request has been approved by NIH and a revised NoA has been issued.</a:t>
            </a:r>
            <a:endParaRPr lang="en-US" dirty="0"/>
          </a:p>
        </p:txBody>
      </p:sp>
    </p:spTree>
    <p:extLst>
      <p:ext uri="{BB962C8B-B14F-4D97-AF65-F5344CB8AC3E}">
        <p14:creationId xmlns:p14="http://schemas.microsoft.com/office/powerpoint/2010/main" val="569535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Caltech Process for Transitioning Awards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2013, Caltech put in place a process to transition NIH awards from pooled (G) accounts to subaccounts (P).</a:t>
            </a:r>
          </a:p>
          <a:p>
            <a:r>
              <a:rPr lang="en-US" dirty="0" smtClean="0"/>
              <a:t>When Caltech has been notified about a transitioning award, the G segment (the pooled segment) of the award will be closed and a new PTA will be established starting with NIHP.  The existing award will be copied to make the new P subaccount award.</a:t>
            </a:r>
          </a:p>
          <a:p>
            <a:r>
              <a:rPr lang="en-US" dirty="0" smtClean="0"/>
              <a:t>Grant managers will need to move all commitments (purchase orders, labor distributions, etc.) to the new NIHP PTA.</a:t>
            </a:r>
          </a:p>
          <a:p>
            <a:r>
              <a:rPr lang="en-US" dirty="0" smtClean="0"/>
              <a:t>Caltech will have 90 days to close the G segment.  PAA will report expenditures via a subaccount transitional Federal Financial Report (FFR).</a:t>
            </a:r>
            <a:endParaRPr lang="en-US" dirty="0"/>
          </a:p>
        </p:txBody>
      </p:sp>
    </p:spTree>
    <p:extLst>
      <p:ext uri="{BB962C8B-B14F-4D97-AF65-F5344CB8AC3E}">
        <p14:creationId xmlns:p14="http://schemas.microsoft.com/office/powerpoint/2010/main" val="3017701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OSR and PAA will work together to notify the Division about transitioning NIH awards.  OSR will copy and set up the new subaccount (P) segment PTA for the transitioning NIH award. PAA will contact the grant manager to request closeout of the old G segment.</a:t>
            </a:r>
          </a:p>
          <a:p>
            <a:r>
              <a:rPr lang="en-US" dirty="0" smtClean="0"/>
              <a:t>Transitions usually occur at the end of an award’s most recent budget period but NIH occasionally deviates from this practice.  If your award transitions in the midst of a budget period, OSR and PAA will work with you to determine the most effective way to reallocate costs from one segment to the other.</a:t>
            </a:r>
          </a:p>
        </p:txBody>
      </p:sp>
    </p:spTree>
    <p:extLst>
      <p:ext uri="{BB962C8B-B14F-4D97-AF65-F5344CB8AC3E}">
        <p14:creationId xmlns:p14="http://schemas.microsoft.com/office/powerpoint/2010/main" val="2996179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Information</a:t>
            </a:r>
            <a:endParaRPr lang="en-US" dirty="0"/>
          </a:p>
        </p:txBody>
      </p:sp>
      <p:sp>
        <p:nvSpPr>
          <p:cNvPr id="3" name="Content Placeholder 2"/>
          <p:cNvSpPr>
            <a:spLocks noGrp="1"/>
          </p:cNvSpPr>
          <p:nvPr>
            <p:ph idx="1"/>
          </p:nvPr>
        </p:nvSpPr>
        <p:spPr/>
        <p:txBody>
          <a:bodyPr/>
          <a:lstStyle/>
          <a:p>
            <a:pPr marL="0" indent="0">
              <a:buNone/>
            </a:pPr>
            <a:r>
              <a:rPr lang="en-US" dirty="0" smtClean="0"/>
              <a:t>NOT-OD-16-028 Transition </a:t>
            </a:r>
            <a:r>
              <a:rPr lang="en-US" dirty="0"/>
              <a:t>to Payment Management System (PMS) Subaccounts: FY 2016 </a:t>
            </a:r>
            <a:r>
              <a:rPr lang="en-US" dirty="0" smtClean="0"/>
              <a:t>Supplements</a:t>
            </a:r>
          </a:p>
          <a:p>
            <a:pPr marL="0" indent="0">
              <a:buNone/>
            </a:pPr>
            <a:r>
              <a:rPr lang="en-US" dirty="0">
                <a:hlinkClick r:id="rId3"/>
              </a:rPr>
              <a:t>http://</a:t>
            </a:r>
            <a:r>
              <a:rPr lang="en-US" dirty="0" smtClean="0">
                <a:hlinkClick r:id="rId3"/>
              </a:rPr>
              <a:t>grants.nih.gov/grants/guide/notice-files/NOT-OD-16-028.html</a:t>
            </a:r>
            <a:r>
              <a:rPr lang="en-US" dirty="0" smtClean="0"/>
              <a:t> </a:t>
            </a:r>
          </a:p>
          <a:p>
            <a:pPr marL="0" indent="0">
              <a:buNone/>
            </a:pPr>
            <a:endParaRPr lang="en-US" dirty="0"/>
          </a:p>
          <a:p>
            <a:pPr marL="0" indent="0">
              <a:buNone/>
            </a:pPr>
            <a:r>
              <a:rPr lang="en-US" dirty="0" smtClean="0"/>
              <a:t>Frequently Asked Questions – Payment (PMS Subaccount)</a:t>
            </a:r>
          </a:p>
          <a:p>
            <a:pPr marL="0" indent="0">
              <a:buNone/>
            </a:pPr>
            <a:r>
              <a:rPr lang="en-US" dirty="0">
                <a:hlinkClick r:id="rId4"/>
              </a:rPr>
              <a:t>http://</a:t>
            </a:r>
            <a:r>
              <a:rPr lang="en-US" dirty="0" smtClean="0">
                <a:hlinkClick r:id="rId4"/>
              </a:rPr>
              <a:t>grants.nih.gov/grants/payment/faqs.htm</a:t>
            </a:r>
            <a:r>
              <a:rPr lang="en-US" dirty="0" smtClean="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33467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486275" y="1316038"/>
            <a:ext cx="3219450" cy="3219450"/>
          </a:xfrm>
          <a:prstGeom prst="rect">
            <a:avLst/>
          </a:prstGeom>
        </p:spPr>
      </p:pic>
    </p:spTree>
    <p:extLst>
      <p:ext uri="{BB962C8B-B14F-4D97-AF65-F5344CB8AC3E}">
        <p14:creationId xmlns:p14="http://schemas.microsoft.com/office/powerpoint/2010/main" val="120719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Caltech Export Compliance Office</a:t>
            </a:r>
            <a:endParaRPr lang="en-US" dirty="0"/>
          </a:p>
        </p:txBody>
      </p:sp>
      <p:sp>
        <p:nvSpPr>
          <p:cNvPr id="3" name="Subtitle 2"/>
          <p:cNvSpPr>
            <a:spLocks noGrp="1"/>
          </p:cNvSpPr>
          <p:nvPr>
            <p:ph type="subTitle" idx="1"/>
          </p:nvPr>
        </p:nvSpPr>
        <p:spPr/>
        <p:txBody>
          <a:bodyPr/>
          <a:lstStyle/>
          <a:p>
            <a:r>
              <a:rPr lang="en-US" dirty="0" smtClean="0"/>
              <a:t>Adilia Koch</a:t>
            </a:r>
            <a:endParaRPr lang="en-US" dirty="0"/>
          </a:p>
        </p:txBody>
      </p:sp>
    </p:spTree>
    <p:extLst>
      <p:ext uri="{BB962C8B-B14F-4D97-AF65-F5344CB8AC3E}">
        <p14:creationId xmlns:p14="http://schemas.microsoft.com/office/powerpoint/2010/main" val="3331571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5661" t="1158" r="30995" b="3083"/>
          <a:stretch/>
        </p:blipFill>
        <p:spPr>
          <a:xfrm>
            <a:off x="9898998" y="967887"/>
            <a:ext cx="1444505" cy="1699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sz="4000" dirty="0" smtClean="0"/>
              <a:t>Sufficient Information and Timely Submission</a:t>
            </a:r>
            <a:endParaRPr lang="en-US" sz="4000" dirty="0"/>
          </a:p>
        </p:txBody>
      </p:sp>
      <p:sp>
        <p:nvSpPr>
          <p:cNvPr id="3" name="Content Placeholder 2"/>
          <p:cNvSpPr>
            <a:spLocks noGrp="1"/>
          </p:cNvSpPr>
          <p:nvPr>
            <p:ph idx="1"/>
          </p:nvPr>
        </p:nvSpPr>
        <p:spPr/>
        <p:txBody>
          <a:bodyPr/>
          <a:lstStyle/>
          <a:p>
            <a:pPr marL="0" indent="0">
              <a:buNone/>
            </a:pPr>
            <a:r>
              <a:rPr lang="en-US" dirty="0">
                <a:solidFill>
                  <a:srgbClr val="0070C0"/>
                </a:solidFill>
              </a:rPr>
              <a:t>How to avoid delays – I-129s, JPL Interdivisional Authorizations (IAs), and International </a:t>
            </a:r>
            <a:r>
              <a:rPr lang="en-US" dirty="0" smtClean="0">
                <a:solidFill>
                  <a:srgbClr val="0070C0"/>
                </a:solidFill>
              </a:rPr>
              <a:t>Shipments</a:t>
            </a:r>
          </a:p>
          <a:p>
            <a:pPr lvl="1">
              <a:buFont typeface="Wingdings" panose="05000000000000000000" pitchFamily="2" charset="2"/>
              <a:buChar char="Ø"/>
            </a:pPr>
            <a:r>
              <a:rPr lang="en-US" dirty="0" smtClean="0"/>
              <a:t>Provide </a:t>
            </a:r>
            <a:r>
              <a:rPr lang="en-US" dirty="0"/>
              <a:t>all the requested information on the forms – sufficient details, not just one-liners</a:t>
            </a:r>
          </a:p>
          <a:p>
            <a:pPr lvl="1">
              <a:buFont typeface="Wingdings" panose="05000000000000000000" pitchFamily="2" charset="2"/>
              <a:buChar char="Ø"/>
            </a:pPr>
            <a:r>
              <a:rPr lang="en-US" dirty="0"/>
              <a:t>Provide back-up information as necessary:</a:t>
            </a:r>
          </a:p>
          <a:p>
            <a:pPr lvl="2"/>
            <a:r>
              <a:rPr lang="en-US" dirty="0"/>
              <a:t>White paper or publication about the activity</a:t>
            </a:r>
          </a:p>
          <a:p>
            <a:pPr lvl="2"/>
            <a:r>
              <a:rPr lang="en-US" dirty="0"/>
              <a:t>Link to the product specifications</a:t>
            </a:r>
          </a:p>
          <a:p>
            <a:pPr lvl="2"/>
            <a:r>
              <a:rPr lang="en-US" dirty="0"/>
              <a:t>CV for the beneficiary (I-129s)</a:t>
            </a:r>
          </a:p>
          <a:p>
            <a:pPr lvl="2"/>
            <a:r>
              <a:rPr lang="en-US" dirty="0"/>
              <a:t>Correct (unexpired) PTA number(s), especially for renewal I-129s</a:t>
            </a:r>
          </a:p>
          <a:p>
            <a:pPr marL="0" indent="0">
              <a:buNone/>
            </a:pPr>
            <a:endParaRPr lang="en-US" dirty="0"/>
          </a:p>
        </p:txBody>
      </p:sp>
    </p:spTree>
    <p:extLst>
      <p:ext uri="{BB962C8B-B14F-4D97-AF65-F5344CB8AC3E}">
        <p14:creationId xmlns:p14="http://schemas.microsoft.com/office/powerpoint/2010/main" val="3264592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help?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9596764"/>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954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0011477"/>
              </p:ext>
            </p:extLst>
          </p:nvPr>
        </p:nvGraphicFramePr>
        <p:xfrm>
          <a:off x="609599" y="1600201"/>
          <a:ext cx="11351741"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3085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Committed Effort Refresher</a:t>
            </a:r>
            <a:endParaRPr lang="en-US" dirty="0"/>
          </a:p>
        </p:txBody>
      </p:sp>
      <p:sp>
        <p:nvSpPr>
          <p:cNvPr id="3" name="Subtitle 2"/>
          <p:cNvSpPr>
            <a:spLocks noGrp="1"/>
          </p:cNvSpPr>
          <p:nvPr>
            <p:ph type="subTitle" idx="1"/>
          </p:nvPr>
        </p:nvSpPr>
        <p:spPr/>
        <p:txBody>
          <a:bodyPr/>
          <a:lstStyle/>
          <a:p>
            <a:r>
              <a:rPr lang="en-US" dirty="0" smtClean="0"/>
              <a:t>David Mayo</a:t>
            </a:r>
            <a:endParaRPr lang="en-US" dirty="0"/>
          </a:p>
        </p:txBody>
      </p:sp>
    </p:spTree>
    <p:extLst>
      <p:ext uri="{BB962C8B-B14F-4D97-AF65-F5344CB8AC3E}">
        <p14:creationId xmlns:p14="http://schemas.microsoft.com/office/powerpoint/2010/main" val="204130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and Proposal Statistics for FY2015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6752723"/>
              </p:ext>
            </p:extLst>
          </p:nvPr>
        </p:nvGraphicFramePr>
        <p:xfrm>
          <a:off x="609600" y="1417638"/>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9595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Caltech PI Effort Policy</a:t>
            </a:r>
            <a:endParaRPr lang="en-US" dirty="0"/>
          </a:p>
        </p:txBody>
      </p:sp>
      <p:sp>
        <p:nvSpPr>
          <p:cNvPr id="3" name="Content Placeholder 2"/>
          <p:cNvSpPr>
            <a:spLocks noGrp="1"/>
          </p:cNvSpPr>
          <p:nvPr>
            <p:ph idx="1"/>
          </p:nvPr>
        </p:nvSpPr>
        <p:spPr>
          <a:xfrm>
            <a:off x="378941" y="2034746"/>
            <a:ext cx="10972800" cy="4431956"/>
          </a:xfrm>
        </p:spPr>
        <p:txBody>
          <a:bodyPr/>
          <a:lstStyle/>
          <a:p>
            <a:r>
              <a:rPr lang="en-US" dirty="0" smtClean="0"/>
              <a:t>Based upon a corrective action plan Caltech submitted in response to 2006 NSF OIG audit findings related to effort and cost </a:t>
            </a:r>
            <a:r>
              <a:rPr lang="en-US" dirty="0" smtClean="0"/>
              <a:t>sharing</a:t>
            </a:r>
          </a:p>
          <a:p>
            <a:pPr marL="0" indent="0">
              <a:buNone/>
            </a:pPr>
            <a:endParaRPr lang="en-US" dirty="0" smtClean="0"/>
          </a:p>
          <a:p>
            <a:r>
              <a:rPr lang="en-US" dirty="0" smtClean="0"/>
              <a:t>Effective with proposals submitted 4/1/08 and </a:t>
            </a:r>
            <a:r>
              <a:rPr lang="en-US" dirty="0" smtClean="0"/>
              <a:t>later</a:t>
            </a:r>
            <a:endParaRPr lang="en-US" dirty="0"/>
          </a:p>
        </p:txBody>
      </p:sp>
    </p:spTree>
    <p:extLst>
      <p:ext uri="{BB962C8B-B14F-4D97-AF65-F5344CB8AC3E}">
        <p14:creationId xmlns:p14="http://schemas.microsoft.com/office/powerpoint/2010/main" val="1584573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Caltech PI Effort </a:t>
            </a:r>
            <a:r>
              <a:rPr lang="en-US" dirty="0" smtClean="0"/>
              <a:t>Policy </a:t>
            </a:r>
            <a:r>
              <a:rPr lang="en-US" sz="3600" dirty="0" smtClean="0"/>
              <a:t>(cont.)</a:t>
            </a:r>
            <a:endParaRPr lang="en-US" sz="3600" dirty="0"/>
          </a:p>
        </p:txBody>
      </p:sp>
      <p:sp>
        <p:nvSpPr>
          <p:cNvPr id="3" name="Content Placeholder 2"/>
          <p:cNvSpPr>
            <a:spLocks noGrp="1"/>
          </p:cNvSpPr>
          <p:nvPr>
            <p:ph idx="1"/>
          </p:nvPr>
        </p:nvSpPr>
        <p:spPr>
          <a:xfrm>
            <a:off x="378941" y="1828800"/>
            <a:ext cx="10972800" cy="4637902"/>
          </a:xfrm>
        </p:spPr>
        <p:txBody>
          <a:bodyPr/>
          <a:lstStyle/>
          <a:p>
            <a:r>
              <a:rPr lang="en-US" dirty="0" smtClean="0"/>
              <a:t>Federal </a:t>
            </a:r>
            <a:r>
              <a:rPr lang="en-US" dirty="0" smtClean="0"/>
              <a:t>Requirement (OMB)</a:t>
            </a:r>
          </a:p>
          <a:p>
            <a:pPr lvl="1"/>
            <a:r>
              <a:rPr lang="en-US" dirty="0" smtClean="0"/>
              <a:t>Principal/co-Principal Investigators (PIs) must commit effort to sponsored projects, except for</a:t>
            </a:r>
          </a:p>
          <a:p>
            <a:pPr lvl="2"/>
            <a:r>
              <a:rPr lang="en-US" dirty="0" smtClean="0"/>
              <a:t>Instrumentation acquisition or development awards;</a:t>
            </a:r>
          </a:p>
          <a:p>
            <a:pPr lvl="2"/>
            <a:r>
              <a:rPr lang="en-US" dirty="0" smtClean="0"/>
              <a:t>Dissertation support, training grant or other awards intended as “student augmentation”;</a:t>
            </a:r>
          </a:p>
          <a:p>
            <a:pPr lvl="2"/>
            <a:r>
              <a:rPr lang="en-US" dirty="0" smtClean="0"/>
              <a:t>Limited purpose awards such as travel or conference grants.</a:t>
            </a:r>
          </a:p>
        </p:txBody>
      </p:sp>
    </p:spTree>
    <p:extLst>
      <p:ext uri="{BB962C8B-B14F-4D97-AF65-F5344CB8AC3E}">
        <p14:creationId xmlns:p14="http://schemas.microsoft.com/office/powerpoint/2010/main" val="1604735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Caltech PI Effort </a:t>
            </a:r>
            <a:r>
              <a:rPr lang="en-US" dirty="0" smtClean="0"/>
              <a:t>Policy </a:t>
            </a:r>
            <a:r>
              <a:rPr lang="en-US" sz="3600" dirty="0" smtClean="0"/>
              <a:t>(cont.)</a:t>
            </a:r>
            <a:endParaRPr lang="en-US" sz="3600" dirty="0"/>
          </a:p>
        </p:txBody>
      </p:sp>
      <p:sp>
        <p:nvSpPr>
          <p:cNvPr id="3" name="Content Placeholder 2"/>
          <p:cNvSpPr>
            <a:spLocks noGrp="1"/>
          </p:cNvSpPr>
          <p:nvPr>
            <p:ph idx="1"/>
          </p:nvPr>
        </p:nvSpPr>
        <p:spPr>
          <a:xfrm>
            <a:off x="494270" y="1837037"/>
            <a:ext cx="10972800" cy="3910186"/>
          </a:xfrm>
        </p:spPr>
        <p:txBody>
          <a:bodyPr/>
          <a:lstStyle/>
          <a:p>
            <a:r>
              <a:rPr lang="en-US" dirty="0" smtClean="0"/>
              <a:t>Caltech Requirement</a:t>
            </a:r>
          </a:p>
          <a:p>
            <a:pPr lvl="1"/>
            <a:r>
              <a:rPr lang="en-US" dirty="0" smtClean="0"/>
              <a:t>When required, all PIs/co-PIs must commit at least 1% time to federally sponsored projects</a:t>
            </a:r>
          </a:p>
          <a:p>
            <a:pPr lvl="1"/>
            <a:r>
              <a:rPr lang="en-US" dirty="0" smtClean="0"/>
              <a:t>Committed effort must be charged to the federal award.  If it is not, the difference must tracked and report as cost-sharing</a:t>
            </a:r>
          </a:p>
          <a:p>
            <a:pPr lvl="1"/>
            <a:r>
              <a:rPr lang="en-US" dirty="0" smtClean="0"/>
              <a:t>Unrecovered overhead on voluntarily cost shared PI effort must be reimbursed to the GB from discretionary funds (does not apply to sponsor-required cost sharing)</a:t>
            </a:r>
          </a:p>
          <a:p>
            <a:pPr marL="914400" lvl="2" indent="0">
              <a:buNone/>
            </a:pPr>
            <a:endParaRPr lang="en-US" dirty="0" smtClean="0"/>
          </a:p>
        </p:txBody>
      </p:sp>
    </p:spTree>
    <p:extLst>
      <p:ext uri="{BB962C8B-B14F-4D97-AF65-F5344CB8AC3E}">
        <p14:creationId xmlns:p14="http://schemas.microsoft.com/office/powerpoint/2010/main" val="2506673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Caltech PI Effort </a:t>
            </a:r>
            <a:r>
              <a:rPr lang="en-US" dirty="0" smtClean="0"/>
              <a:t>Policy </a:t>
            </a:r>
            <a:r>
              <a:rPr lang="en-US" sz="3600" dirty="0" smtClean="0"/>
              <a:t>(cont.)</a:t>
            </a:r>
            <a:endParaRPr lang="en-US" dirty="0"/>
          </a:p>
        </p:txBody>
      </p:sp>
      <p:sp>
        <p:nvSpPr>
          <p:cNvPr id="3" name="Content Placeholder 2"/>
          <p:cNvSpPr>
            <a:spLocks noGrp="1"/>
          </p:cNvSpPr>
          <p:nvPr>
            <p:ph idx="1"/>
          </p:nvPr>
        </p:nvSpPr>
        <p:spPr>
          <a:xfrm>
            <a:off x="543697" y="2232454"/>
            <a:ext cx="10972800" cy="3341775"/>
          </a:xfrm>
        </p:spPr>
        <p:txBody>
          <a:bodyPr/>
          <a:lstStyle/>
          <a:p>
            <a:r>
              <a:rPr lang="en-US" dirty="0" smtClean="0"/>
              <a:t>Caltech </a:t>
            </a:r>
            <a:r>
              <a:rPr lang="en-US" dirty="0" smtClean="0"/>
              <a:t>Requirement (cont.)</a:t>
            </a:r>
            <a:endParaRPr lang="en-US" dirty="0" smtClean="0"/>
          </a:p>
          <a:p>
            <a:pPr lvl="1"/>
            <a:r>
              <a:rPr lang="en-US" dirty="0" smtClean="0"/>
              <a:t>Exceptions </a:t>
            </a:r>
            <a:r>
              <a:rPr lang="en-US" dirty="0" smtClean="0"/>
              <a:t>to the Caltech requirement, but not the federal requirement, can be approved by the Provost</a:t>
            </a:r>
          </a:p>
          <a:p>
            <a:pPr lvl="1"/>
            <a:r>
              <a:rPr lang="en-US" dirty="0" smtClean="0"/>
              <a:t>Neither </a:t>
            </a:r>
            <a:r>
              <a:rPr lang="en-US" dirty="0"/>
              <a:t>Caltech nor the federal agency can approve exceptions to the federal </a:t>
            </a:r>
            <a:r>
              <a:rPr lang="en-US" dirty="0" smtClean="0"/>
              <a:t>requirement</a:t>
            </a:r>
          </a:p>
          <a:p>
            <a:pPr lvl="2"/>
            <a:endParaRPr lang="en-US" dirty="0" smtClean="0"/>
          </a:p>
        </p:txBody>
      </p:sp>
    </p:spTree>
    <p:extLst>
      <p:ext uri="{BB962C8B-B14F-4D97-AF65-F5344CB8AC3E}">
        <p14:creationId xmlns:p14="http://schemas.microsoft.com/office/powerpoint/2010/main" val="1017745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Impact of PI Effort Policy</a:t>
            </a:r>
            <a:endParaRPr lang="en-US" dirty="0"/>
          </a:p>
        </p:txBody>
      </p:sp>
      <p:sp>
        <p:nvSpPr>
          <p:cNvPr id="3" name="Content Placeholder 2"/>
          <p:cNvSpPr>
            <a:spLocks noGrp="1"/>
          </p:cNvSpPr>
          <p:nvPr>
            <p:ph idx="1"/>
          </p:nvPr>
        </p:nvSpPr>
        <p:spPr>
          <a:xfrm>
            <a:off x="477794" y="1484871"/>
            <a:ext cx="10972800" cy="4525963"/>
          </a:xfrm>
        </p:spPr>
        <p:txBody>
          <a:bodyPr/>
          <a:lstStyle/>
          <a:p>
            <a:r>
              <a:rPr lang="en-US" dirty="0" smtClean="0"/>
              <a:t>Proposals</a:t>
            </a:r>
          </a:p>
          <a:p>
            <a:pPr lvl="1"/>
            <a:r>
              <a:rPr lang="en-US" dirty="0" smtClean="0"/>
              <a:t>All PIs must commit at least 1% of their salary in a federally sponsored proposal (does not apply to proposals for: instrumentation; training and fellowships; travel and conference); </a:t>
            </a:r>
          </a:p>
          <a:p>
            <a:pPr lvl="2"/>
            <a:r>
              <a:rPr lang="en-US" dirty="0" smtClean="0"/>
              <a:t>There is no such thing as an “administrative PI”</a:t>
            </a:r>
          </a:p>
          <a:p>
            <a:pPr lvl="2"/>
            <a:r>
              <a:rPr lang="en-US" dirty="0" smtClean="0"/>
              <a:t>There must be at least one PI for the entire proposed period, for a minimum of 1% time.</a:t>
            </a:r>
          </a:p>
          <a:p>
            <a:pPr lvl="2"/>
            <a:r>
              <a:rPr lang="en-US" dirty="0"/>
              <a:t>Budgeted salaries should only </a:t>
            </a:r>
            <a:r>
              <a:rPr lang="en-US" dirty="0" smtClean="0"/>
              <a:t>include the </a:t>
            </a:r>
            <a:r>
              <a:rPr lang="en-US" dirty="0"/>
              <a:t>base salary, and </a:t>
            </a:r>
            <a:r>
              <a:rPr lang="en-US" dirty="0" smtClean="0"/>
              <a:t>should never </a:t>
            </a:r>
            <a:r>
              <a:rPr lang="en-US" dirty="0"/>
              <a:t>include amounts for Paid </a:t>
            </a:r>
            <a:r>
              <a:rPr lang="en-US" dirty="0" smtClean="0"/>
              <a:t>Leave</a:t>
            </a:r>
            <a:endParaRPr lang="en-US" dirty="0" smtClean="0"/>
          </a:p>
        </p:txBody>
      </p:sp>
    </p:spTree>
    <p:extLst>
      <p:ext uri="{BB962C8B-B14F-4D97-AF65-F5344CB8AC3E}">
        <p14:creationId xmlns:p14="http://schemas.microsoft.com/office/powerpoint/2010/main" val="920110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Impact of PI Effort </a:t>
            </a:r>
            <a:r>
              <a:rPr lang="en-US" dirty="0" smtClean="0"/>
              <a:t>Policy </a:t>
            </a:r>
            <a:r>
              <a:rPr lang="en-US" sz="3600" dirty="0" smtClean="0"/>
              <a:t>(cont.)</a:t>
            </a:r>
            <a:endParaRPr lang="en-US" dirty="0"/>
          </a:p>
        </p:txBody>
      </p:sp>
      <p:sp>
        <p:nvSpPr>
          <p:cNvPr id="3" name="Content Placeholder 2"/>
          <p:cNvSpPr>
            <a:spLocks noGrp="1"/>
          </p:cNvSpPr>
          <p:nvPr>
            <p:ph idx="1"/>
          </p:nvPr>
        </p:nvSpPr>
        <p:spPr>
          <a:xfrm>
            <a:off x="609600" y="2174789"/>
            <a:ext cx="10972800" cy="3951375"/>
          </a:xfrm>
        </p:spPr>
        <p:txBody>
          <a:bodyPr/>
          <a:lstStyle/>
          <a:p>
            <a:r>
              <a:rPr lang="en-US" dirty="0" smtClean="0"/>
              <a:t>Proposals (cont.)</a:t>
            </a:r>
          </a:p>
          <a:p>
            <a:pPr lvl="1"/>
            <a:r>
              <a:rPr lang="en-US" dirty="0"/>
              <a:t>PI time that is committed but not budgeted is voluntary cost sharing and must be tracked and </a:t>
            </a:r>
            <a:r>
              <a:rPr lang="en-US" dirty="0" smtClean="0"/>
              <a:t>reported</a:t>
            </a:r>
            <a:endParaRPr lang="en-US" dirty="0" smtClean="0"/>
          </a:p>
          <a:p>
            <a:pPr lvl="1"/>
            <a:r>
              <a:rPr lang="en-US" dirty="0"/>
              <a:t>Unrecovered overhead on voluntarily cost-shared PI effort must be reimbursed to the GB from discretionary funds</a:t>
            </a:r>
          </a:p>
          <a:p>
            <a:pPr marL="457200" lvl="1" indent="0">
              <a:buNone/>
            </a:pPr>
            <a:endParaRPr lang="en-US" dirty="0"/>
          </a:p>
        </p:txBody>
      </p:sp>
    </p:spTree>
    <p:extLst>
      <p:ext uri="{BB962C8B-B14F-4D97-AF65-F5344CB8AC3E}">
        <p14:creationId xmlns:p14="http://schemas.microsoft.com/office/powerpoint/2010/main" val="2607887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Impact of PI Effort </a:t>
            </a:r>
            <a:r>
              <a:rPr lang="en-US" dirty="0" smtClean="0"/>
              <a:t>Policy </a:t>
            </a:r>
            <a:r>
              <a:rPr lang="en-US" sz="3600" dirty="0" smtClean="0"/>
              <a:t>(cont.)</a:t>
            </a:r>
            <a:endParaRPr lang="en-US" dirty="0"/>
          </a:p>
        </p:txBody>
      </p:sp>
      <p:sp>
        <p:nvSpPr>
          <p:cNvPr id="3" name="Content Placeholder 2"/>
          <p:cNvSpPr>
            <a:spLocks noGrp="1"/>
          </p:cNvSpPr>
          <p:nvPr>
            <p:ph idx="1"/>
          </p:nvPr>
        </p:nvSpPr>
        <p:spPr/>
        <p:txBody>
          <a:bodyPr/>
          <a:lstStyle/>
          <a:p>
            <a:r>
              <a:rPr lang="en-US" dirty="0" smtClean="0"/>
              <a:t>Proposals (cont.)</a:t>
            </a:r>
          </a:p>
          <a:p>
            <a:pPr lvl="1"/>
            <a:r>
              <a:rPr lang="en-US" dirty="0" smtClean="0"/>
              <a:t>OSR </a:t>
            </a:r>
            <a:r>
              <a:rPr lang="en-US" dirty="0"/>
              <a:t>has no access to PI salary </a:t>
            </a:r>
            <a:r>
              <a:rPr lang="en-US" dirty="0" smtClean="0"/>
              <a:t>information, therefore in proposals OSR </a:t>
            </a:r>
            <a:r>
              <a:rPr lang="en-US" dirty="0"/>
              <a:t>will assume that budgeted PI salary accurately reflects the effort </a:t>
            </a:r>
            <a:r>
              <a:rPr lang="en-US" dirty="0" smtClean="0"/>
              <a:t>committed</a:t>
            </a:r>
          </a:p>
          <a:p>
            <a:pPr lvl="1"/>
            <a:r>
              <a:rPr lang="en-US" dirty="0" smtClean="0"/>
              <a:t>Different </a:t>
            </a:r>
            <a:r>
              <a:rPr lang="en-US" dirty="0"/>
              <a:t>agencies </a:t>
            </a:r>
            <a:r>
              <a:rPr lang="en-US" dirty="0" smtClean="0"/>
              <a:t>may request </a:t>
            </a:r>
            <a:r>
              <a:rPr lang="en-US" dirty="0"/>
              <a:t>that committed effort be presented in specific </a:t>
            </a:r>
            <a:r>
              <a:rPr lang="en-US" dirty="0" smtClean="0"/>
              <a:t>ways</a:t>
            </a:r>
          </a:p>
          <a:p>
            <a:pPr lvl="2"/>
            <a:r>
              <a:rPr lang="en-US" dirty="0" smtClean="0"/>
              <a:t>1% effort (NIH)</a:t>
            </a:r>
          </a:p>
          <a:p>
            <a:pPr lvl="2"/>
            <a:r>
              <a:rPr lang="en-US" dirty="0" smtClean="0"/>
              <a:t>.12 funded person months (NSF)</a:t>
            </a:r>
          </a:p>
          <a:p>
            <a:pPr lvl="2"/>
            <a:r>
              <a:rPr lang="en-US" dirty="0" smtClean="0"/>
              <a:t>.01 FTE or work year (NASA)</a:t>
            </a:r>
            <a:endParaRPr lang="en-US" dirty="0"/>
          </a:p>
          <a:p>
            <a:pPr marL="457200" lvl="1" indent="0">
              <a:buNone/>
            </a:pPr>
            <a:endParaRPr lang="en-US" dirty="0"/>
          </a:p>
        </p:txBody>
      </p:sp>
    </p:spTree>
    <p:extLst>
      <p:ext uri="{BB962C8B-B14F-4D97-AF65-F5344CB8AC3E}">
        <p14:creationId xmlns:p14="http://schemas.microsoft.com/office/powerpoint/2010/main" val="1072494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Impact of PI Effort </a:t>
            </a:r>
            <a:r>
              <a:rPr lang="en-US" dirty="0" smtClean="0"/>
              <a:t>Policy </a:t>
            </a:r>
            <a:r>
              <a:rPr lang="en-US" sz="3600" dirty="0" smtClean="0"/>
              <a:t>(</a:t>
            </a:r>
            <a:r>
              <a:rPr lang="en-US" sz="3600" dirty="0"/>
              <a:t>cont.)</a:t>
            </a:r>
            <a:endParaRPr lang="en-US" sz="3600" dirty="0"/>
          </a:p>
        </p:txBody>
      </p:sp>
      <p:sp>
        <p:nvSpPr>
          <p:cNvPr id="3" name="Content Placeholder 2"/>
          <p:cNvSpPr>
            <a:spLocks noGrp="1"/>
          </p:cNvSpPr>
          <p:nvPr>
            <p:ph idx="1"/>
          </p:nvPr>
        </p:nvSpPr>
        <p:spPr/>
        <p:txBody>
          <a:bodyPr/>
          <a:lstStyle/>
          <a:p>
            <a:r>
              <a:rPr lang="en-US" dirty="0" smtClean="0"/>
              <a:t>Awards - upon processing an award, OSR will enter committed effort into OGM </a:t>
            </a:r>
          </a:p>
          <a:p>
            <a:pPr lvl="1"/>
            <a:r>
              <a:rPr lang="en-US" dirty="0" smtClean="0"/>
              <a:t>If the proposal was submitted with less than 1% effort for entire proposed period, OSR will enter 1% as the minimum commitment</a:t>
            </a:r>
          </a:p>
          <a:p>
            <a:pPr lvl="1"/>
            <a:r>
              <a:rPr lang="en-US" dirty="0" smtClean="0"/>
              <a:t>If the sponsor awards a longer period than Caltech proposed, OSR will pro-rate the committed effort over the sponsor’s period in order to reflect original commitment</a:t>
            </a:r>
          </a:p>
          <a:p>
            <a:pPr lvl="1"/>
            <a:r>
              <a:rPr lang="en-US" dirty="0" smtClean="0"/>
              <a:t>OSR data entry will include cost shared PI effort, and whether such effort was voluntary or mandatory</a:t>
            </a:r>
          </a:p>
        </p:txBody>
      </p:sp>
    </p:spTree>
    <p:extLst>
      <p:ext uri="{BB962C8B-B14F-4D97-AF65-F5344CB8AC3E}">
        <p14:creationId xmlns:p14="http://schemas.microsoft.com/office/powerpoint/2010/main" val="1511561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Impact of PI Effort </a:t>
            </a:r>
            <a:r>
              <a:rPr lang="en-US" dirty="0" smtClean="0"/>
              <a:t>Policy </a:t>
            </a:r>
            <a:r>
              <a:rPr lang="en-US" sz="3600" dirty="0" smtClean="0"/>
              <a:t>(cont.)</a:t>
            </a:r>
            <a:endParaRPr lang="en-US" dirty="0"/>
          </a:p>
        </p:txBody>
      </p:sp>
      <p:sp>
        <p:nvSpPr>
          <p:cNvPr id="3" name="Content Placeholder 2"/>
          <p:cNvSpPr>
            <a:spLocks noGrp="1"/>
          </p:cNvSpPr>
          <p:nvPr>
            <p:ph idx="1"/>
          </p:nvPr>
        </p:nvSpPr>
        <p:spPr/>
        <p:txBody>
          <a:bodyPr/>
          <a:lstStyle/>
          <a:p>
            <a:r>
              <a:rPr lang="en-US" dirty="0" smtClean="0"/>
              <a:t>Awards </a:t>
            </a:r>
            <a:r>
              <a:rPr lang="en-US" sz="2000" dirty="0"/>
              <a:t>(cont.)</a:t>
            </a:r>
            <a:endParaRPr lang="en-US" dirty="0" smtClean="0"/>
          </a:p>
          <a:p>
            <a:pPr lvl="1"/>
            <a:r>
              <a:rPr lang="en-US" dirty="0"/>
              <a:t>If different levels of effort are committed for an individual for different periods of the award, OSR will enter that effort into OGM, as committed</a:t>
            </a:r>
          </a:p>
          <a:p>
            <a:pPr lvl="1"/>
            <a:r>
              <a:rPr lang="en-US" dirty="0" smtClean="0"/>
              <a:t>If the award specifies a different level of effort than was proposed (committed), the award will supersede.</a:t>
            </a:r>
          </a:p>
          <a:p>
            <a:pPr lvl="1"/>
            <a:r>
              <a:rPr lang="en-US" dirty="0" smtClean="0"/>
              <a:t>If there are discrepancies between the committed effort described in the proposal (e.g., budget, the budget justification), OSR will attempt to reconcile the PI’s intent; otherwise, OSR will contact the Division for clarification.  </a:t>
            </a:r>
          </a:p>
        </p:txBody>
      </p:sp>
    </p:spTree>
    <p:extLst>
      <p:ext uri="{BB962C8B-B14F-4D97-AF65-F5344CB8AC3E}">
        <p14:creationId xmlns:p14="http://schemas.microsoft.com/office/powerpoint/2010/main" val="234823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Impact of PI Effort </a:t>
            </a:r>
            <a:r>
              <a:rPr lang="en-US" dirty="0" smtClean="0"/>
              <a:t>Policy </a:t>
            </a:r>
            <a:r>
              <a:rPr lang="en-US" sz="3600" dirty="0" smtClean="0"/>
              <a:t>(cont.)</a:t>
            </a:r>
            <a:endParaRPr lang="en-US" sz="3600" dirty="0"/>
          </a:p>
        </p:txBody>
      </p:sp>
      <p:sp>
        <p:nvSpPr>
          <p:cNvPr id="3" name="Content Placeholder 2"/>
          <p:cNvSpPr>
            <a:spLocks noGrp="1"/>
          </p:cNvSpPr>
          <p:nvPr>
            <p:ph idx="1"/>
          </p:nvPr>
        </p:nvSpPr>
        <p:spPr/>
        <p:txBody>
          <a:bodyPr/>
          <a:lstStyle/>
          <a:p>
            <a:r>
              <a:rPr lang="en-US" dirty="0" smtClean="0"/>
              <a:t>Awards </a:t>
            </a:r>
            <a:r>
              <a:rPr lang="en-US" sz="1800" dirty="0"/>
              <a:t>(cont.)</a:t>
            </a:r>
          </a:p>
          <a:p>
            <a:pPr marL="685800" lvl="2">
              <a:spcBef>
                <a:spcPts val="1000"/>
              </a:spcBef>
            </a:pPr>
            <a:r>
              <a:rPr lang="en-US" dirty="0"/>
              <a:t>Audits are based on Caltech’s committed effort, not on the PI’s intended effort.  Therefore, once Caltech receives an award, only the agency can approve a reduction to the commitment (in excess of 25%)</a:t>
            </a:r>
          </a:p>
          <a:p>
            <a:r>
              <a:rPr lang="en-US" dirty="0" smtClean="0"/>
              <a:t>Adjustments to committed effort</a:t>
            </a:r>
          </a:p>
          <a:p>
            <a:pPr lvl="1"/>
            <a:r>
              <a:rPr lang="en-US" dirty="0" smtClean="0"/>
              <a:t>On federal awards, PIs/co-PIs may reduce their effort by up to 25% of the original commitment without requesting approval of the sponsor</a:t>
            </a:r>
          </a:p>
          <a:p>
            <a:pPr lvl="2"/>
            <a:r>
              <a:rPr lang="en-US" dirty="0" smtClean="0"/>
              <a:t>OSR must be notified in order to adjust the baseline commitment in OGM</a:t>
            </a:r>
          </a:p>
          <a:p>
            <a:pPr lvl="2"/>
            <a:r>
              <a:rPr lang="en-US" dirty="0" smtClean="0"/>
              <a:t>Effort cannot go below 1%</a:t>
            </a:r>
          </a:p>
        </p:txBody>
      </p:sp>
    </p:spTree>
    <p:extLst>
      <p:ext uri="{BB962C8B-B14F-4D97-AF65-F5344CB8AC3E}">
        <p14:creationId xmlns:p14="http://schemas.microsoft.com/office/powerpoint/2010/main" val="2770675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8732" y="103047"/>
            <a:ext cx="9041152" cy="6754953"/>
          </a:xfrm>
          <a:prstGeom prst="rect">
            <a:avLst/>
          </a:prstGeom>
        </p:spPr>
      </p:pic>
    </p:spTree>
    <p:extLst>
      <p:ext uri="{BB962C8B-B14F-4D97-AF65-F5344CB8AC3E}">
        <p14:creationId xmlns:p14="http://schemas.microsoft.com/office/powerpoint/2010/main" val="7268473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Impact of PI Effort </a:t>
            </a:r>
            <a:r>
              <a:rPr lang="en-US" dirty="0" smtClean="0"/>
              <a:t>Policy </a:t>
            </a:r>
            <a:r>
              <a:rPr lang="en-US" sz="3600" dirty="0" smtClean="0"/>
              <a:t>(cont.)</a:t>
            </a:r>
            <a:endParaRPr lang="en-US" sz="3600" dirty="0"/>
          </a:p>
        </p:txBody>
      </p:sp>
      <p:sp>
        <p:nvSpPr>
          <p:cNvPr id="3" name="Content Placeholder 2"/>
          <p:cNvSpPr>
            <a:spLocks noGrp="1"/>
          </p:cNvSpPr>
          <p:nvPr>
            <p:ph idx="1"/>
          </p:nvPr>
        </p:nvSpPr>
        <p:spPr/>
        <p:txBody>
          <a:bodyPr/>
          <a:lstStyle/>
          <a:p>
            <a:r>
              <a:rPr lang="en-US" dirty="0" smtClean="0"/>
              <a:t>Adjustments to committed effort </a:t>
            </a:r>
            <a:r>
              <a:rPr lang="en-US" sz="2000" dirty="0"/>
              <a:t>(cont.)</a:t>
            </a:r>
            <a:endParaRPr lang="en-US" dirty="0" smtClean="0"/>
          </a:p>
          <a:p>
            <a:pPr lvl="1"/>
            <a:r>
              <a:rPr lang="en-US" dirty="0"/>
              <a:t>On federal awards, reductions in PI effort over 25% require prior sponsor approval</a:t>
            </a:r>
          </a:p>
          <a:p>
            <a:pPr lvl="2"/>
            <a:r>
              <a:rPr lang="en-US" dirty="0"/>
              <a:t>Request to sponsor must be submitted through OSR</a:t>
            </a:r>
          </a:p>
          <a:p>
            <a:pPr lvl="2"/>
            <a:r>
              <a:rPr lang="en-US" dirty="0"/>
              <a:t>When OSR receives sponsor approval, OSR will adjust commitment in OGM</a:t>
            </a:r>
          </a:p>
          <a:p>
            <a:pPr lvl="1"/>
            <a:r>
              <a:rPr lang="en-US" dirty="0" smtClean="0"/>
              <a:t>If the award is extended at no cost, OSR will pro-rate the committed effort to reflect the original commitment</a:t>
            </a:r>
            <a:endParaRPr lang="en-US" dirty="0"/>
          </a:p>
          <a:p>
            <a:pPr lvl="1"/>
            <a:r>
              <a:rPr lang="en-US" dirty="0" smtClean="0"/>
              <a:t>If additional work is awarded (e.g., base on a supplemental proposal), OSR will record in OGM the additional effort commitment.</a:t>
            </a:r>
          </a:p>
        </p:txBody>
      </p:sp>
    </p:spTree>
    <p:extLst>
      <p:ext uri="{BB962C8B-B14F-4D97-AF65-F5344CB8AC3E}">
        <p14:creationId xmlns:p14="http://schemas.microsoft.com/office/powerpoint/2010/main" val="3825895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Impact of PI Effort </a:t>
            </a:r>
            <a:r>
              <a:rPr lang="en-US" dirty="0" smtClean="0"/>
              <a:t>Policy </a:t>
            </a:r>
            <a:r>
              <a:rPr lang="en-US" sz="3600" dirty="0" smtClean="0"/>
              <a:t>(cont.)</a:t>
            </a:r>
            <a:endParaRPr lang="en-US" sz="3600" dirty="0"/>
          </a:p>
        </p:txBody>
      </p:sp>
      <p:sp>
        <p:nvSpPr>
          <p:cNvPr id="3" name="Content Placeholder 2"/>
          <p:cNvSpPr>
            <a:spLocks noGrp="1"/>
          </p:cNvSpPr>
          <p:nvPr>
            <p:ph idx="1"/>
          </p:nvPr>
        </p:nvSpPr>
        <p:spPr/>
        <p:txBody>
          <a:bodyPr/>
          <a:lstStyle/>
          <a:p>
            <a:r>
              <a:rPr lang="en-US" dirty="0" smtClean="0"/>
              <a:t>Adjustments to committed effort </a:t>
            </a:r>
            <a:r>
              <a:rPr lang="en-US" sz="2000" dirty="0"/>
              <a:t>(cont.)</a:t>
            </a:r>
            <a:endParaRPr lang="en-US" dirty="0" smtClean="0"/>
          </a:p>
          <a:p>
            <a:pPr lvl="1"/>
            <a:r>
              <a:rPr lang="en-US" dirty="0" smtClean="0"/>
              <a:t>If a PI leaves the project before the end date of an award</a:t>
            </a:r>
          </a:p>
          <a:p>
            <a:pPr lvl="2"/>
            <a:r>
              <a:rPr lang="en-US" dirty="0" smtClean="0"/>
              <a:t>Either the award is over and must be closed out as of the date of the PI’s departure; or</a:t>
            </a:r>
          </a:p>
          <a:p>
            <a:pPr lvl="2"/>
            <a:r>
              <a:rPr lang="en-US" dirty="0" smtClean="0"/>
              <a:t>The sponsor must approve a replacement PI.  Unless the sponsor approves otherwise, the replacement PI takes on the original effort commitment; there is no such thing as an “administrative PI”</a:t>
            </a:r>
          </a:p>
        </p:txBody>
      </p:sp>
    </p:spTree>
    <p:extLst>
      <p:ext uri="{BB962C8B-B14F-4D97-AF65-F5344CB8AC3E}">
        <p14:creationId xmlns:p14="http://schemas.microsoft.com/office/powerpoint/2010/main" val="2575040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4322" y="-104996"/>
            <a:ext cx="9041152" cy="6754953"/>
          </a:xfrm>
          <a:prstGeom prst="rect">
            <a:avLst/>
          </a:prstGeom>
        </p:spPr>
      </p:pic>
    </p:spTree>
    <p:extLst>
      <p:ext uri="{BB962C8B-B14F-4D97-AF65-F5344CB8AC3E}">
        <p14:creationId xmlns:p14="http://schemas.microsoft.com/office/powerpoint/2010/main" val="1775131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7673" y="103047"/>
            <a:ext cx="9041152" cy="6754953"/>
          </a:xfrm>
          <a:prstGeom prst="rect">
            <a:avLst/>
          </a:prstGeom>
        </p:spPr>
      </p:pic>
    </p:spTree>
    <p:extLst>
      <p:ext uri="{BB962C8B-B14F-4D97-AF65-F5344CB8AC3E}">
        <p14:creationId xmlns:p14="http://schemas.microsoft.com/office/powerpoint/2010/main" val="1988020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5295" y="0"/>
            <a:ext cx="9041152" cy="6754953"/>
          </a:xfrm>
          <a:prstGeom prst="rect">
            <a:avLst/>
          </a:prstGeom>
        </p:spPr>
      </p:pic>
    </p:spTree>
    <p:extLst>
      <p:ext uri="{BB962C8B-B14F-4D97-AF65-F5344CB8AC3E}">
        <p14:creationId xmlns:p14="http://schemas.microsoft.com/office/powerpoint/2010/main" val="3167432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159914967"/>
              </p:ext>
            </p:extLst>
          </p:nvPr>
        </p:nvGraphicFramePr>
        <p:xfrm>
          <a:off x="1384346" y="239913"/>
          <a:ext cx="8665427" cy="6295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507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527673280"/>
              </p:ext>
            </p:extLst>
          </p:nvPr>
        </p:nvGraphicFramePr>
        <p:xfrm>
          <a:off x="78460" y="999457"/>
          <a:ext cx="5718334" cy="42310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noGrp="1"/>
          </p:cNvGraphicFramePr>
          <p:nvPr>
            <p:extLst>
              <p:ext uri="{D42A27DB-BD31-4B8C-83A1-F6EECF244321}">
                <p14:modId xmlns:p14="http://schemas.microsoft.com/office/powerpoint/2010/main" val="2305945860"/>
              </p:ext>
            </p:extLst>
          </p:nvPr>
        </p:nvGraphicFramePr>
        <p:xfrm>
          <a:off x="5922627" y="936540"/>
          <a:ext cx="6030929" cy="43569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2998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tech THEME 01">
  <a:themeElements>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1012</TotalTime>
  <Words>2188</Words>
  <Application>Microsoft Office PowerPoint</Application>
  <PresentationFormat>Widescreen</PresentationFormat>
  <Paragraphs>217</Paragraphs>
  <Slides>41</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ＭＳ Ｐゴシック</vt:lpstr>
      <vt:lpstr>Arial</vt:lpstr>
      <vt:lpstr>Calibri</vt:lpstr>
      <vt:lpstr>Calibri Light</vt:lpstr>
      <vt:lpstr>Wingdings</vt:lpstr>
      <vt:lpstr>Custom Design</vt:lpstr>
      <vt:lpstr>Caltech THEME 01</vt:lpstr>
      <vt:lpstr>Research Administration Forum</vt:lpstr>
      <vt:lpstr>Agenda</vt:lpstr>
      <vt:lpstr>Award and Proposal Statistics for FY2015</vt:lpstr>
      <vt:lpstr>PowerPoint Presentation</vt:lpstr>
      <vt:lpstr>PowerPoint Presentation</vt:lpstr>
      <vt:lpstr>PowerPoint Presentation</vt:lpstr>
      <vt:lpstr>PowerPoint Presentation</vt:lpstr>
      <vt:lpstr>PowerPoint Presentation</vt:lpstr>
      <vt:lpstr>PowerPoint Presentation</vt:lpstr>
      <vt:lpstr>NIH Update for 2016</vt:lpstr>
      <vt:lpstr>FY 2016 Funding Levels</vt:lpstr>
      <vt:lpstr>New Stipend Levels for NIH Training Grants</vt:lpstr>
      <vt:lpstr>PowerPoint Presentation</vt:lpstr>
      <vt:lpstr>NIH Payment Transition to Subaccounts</vt:lpstr>
      <vt:lpstr>What Transition?</vt:lpstr>
      <vt:lpstr>NIH Awards Impacted</vt:lpstr>
      <vt:lpstr>Special Cases – Multi-Year Award Types</vt:lpstr>
      <vt:lpstr>Other Exceptions to Transitioning</vt:lpstr>
      <vt:lpstr>Special Cases - Supplements</vt:lpstr>
      <vt:lpstr>Carryover</vt:lpstr>
      <vt:lpstr>Caltech Process for Transitioning Awards</vt:lpstr>
      <vt:lpstr>Process, continued</vt:lpstr>
      <vt:lpstr>More Information</vt:lpstr>
      <vt:lpstr>Questions?</vt:lpstr>
      <vt:lpstr>Caltech Export Compliance Office</vt:lpstr>
      <vt:lpstr>Sufficient Information and Timely Submission</vt:lpstr>
      <vt:lpstr>How can you help?</vt:lpstr>
      <vt:lpstr>Contact Us</vt:lpstr>
      <vt:lpstr>Committed Effort Refresher</vt:lpstr>
      <vt:lpstr>Caltech PI Effort Policy</vt:lpstr>
      <vt:lpstr>Caltech PI Effort Policy (cont.)</vt:lpstr>
      <vt:lpstr>Caltech PI Effort Policy (cont.)</vt:lpstr>
      <vt:lpstr>Caltech PI Effort Policy (cont.)</vt:lpstr>
      <vt:lpstr>Practical Impact of PI Effort Policy</vt:lpstr>
      <vt:lpstr>Practical Impact of PI Effort Policy (cont.)</vt:lpstr>
      <vt:lpstr>Practical Impact of PI Effort Policy (cont.)</vt:lpstr>
      <vt:lpstr>Practical Impact of PI Effort Policy (cont.)</vt:lpstr>
      <vt:lpstr>Practical Impact of PI Effort Policy (cont.)</vt:lpstr>
      <vt:lpstr>Practical Impact of PI Effort Policy (cont.)</vt:lpstr>
      <vt:lpstr>Practical Impact of PI Effort Policy (cont.)</vt:lpstr>
      <vt:lpstr>Practical Impact of PI Effort Policy (cont.)</vt:lpstr>
    </vt:vector>
  </TitlesOfParts>
  <Company>Caltech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Athey, Rochelle</dc:creator>
  <cp:lastModifiedBy>Walton, Mika Y.</cp:lastModifiedBy>
  <cp:revision>53</cp:revision>
  <cp:lastPrinted>2016-02-10T22:27:50Z</cp:lastPrinted>
  <dcterms:created xsi:type="dcterms:W3CDTF">2016-02-03T23:49:26Z</dcterms:created>
  <dcterms:modified xsi:type="dcterms:W3CDTF">2016-02-10T22:35:05Z</dcterms:modified>
</cp:coreProperties>
</file>