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handoutMasterIdLst>
    <p:handoutMasterId r:id="rId53"/>
  </p:handoutMasterIdLst>
  <p:sldIdLst>
    <p:sldId id="281" r:id="rId2"/>
    <p:sldId id="282" r:id="rId3"/>
    <p:sldId id="312" r:id="rId4"/>
    <p:sldId id="313" r:id="rId5"/>
    <p:sldId id="314" r:id="rId6"/>
    <p:sldId id="315" r:id="rId7"/>
    <p:sldId id="316" r:id="rId8"/>
    <p:sldId id="283" r:id="rId9"/>
    <p:sldId id="317" r:id="rId10"/>
    <p:sldId id="318" r:id="rId11"/>
    <p:sldId id="284" r:id="rId12"/>
    <p:sldId id="320" r:id="rId13"/>
    <p:sldId id="319" r:id="rId14"/>
    <p:sldId id="285" r:id="rId15"/>
    <p:sldId id="329" r:id="rId16"/>
    <p:sldId id="322" r:id="rId17"/>
    <p:sldId id="323" r:id="rId18"/>
    <p:sldId id="324" r:id="rId19"/>
    <p:sldId id="325" r:id="rId20"/>
    <p:sldId id="278" r:id="rId21"/>
    <p:sldId id="279" r:id="rId22"/>
    <p:sldId id="280" r:id="rId23"/>
    <p:sldId id="286" r:id="rId24"/>
    <p:sldId id="287" r:id="rId25"/>
    <p:sldId id="288" r:id="rId26"/>
    <p:sldId id="289" r:id="rId27"/>
    <p:sldId id="327" r:id="rId28"/>
    <p:sldId id="290" r:id="rId29"/>
    <p:sldId id="326" r:id="rId30"/>
    <p:sldId id="291" r:id="rId31"/>
    <p:sldId id="292" r:id="rId32"/>
    <p:sldId id="293" r:id="rId33"/>
    <p:sldId id="294" r:id="rId34"/>
    <p:sldId id="295" r:id="rId35"/>
    <p:sldId id="302" r:id="rId36"/>
    <p:sldId id="321" r:id="rId37"/>
    <p:sldId id="296" r:id="rId38"/>
    <p:sldId id="297" r:id="rId39"/>
    <p:sldId id="298" r:id="rId40"/>
    <p:sldId id="303" r:id="rId41"/>
    <p:sldId id="299" r:id="rId42"/>
    <p:sldId id="304" r:id="rId43"/>
    <p:sldId id="300" r:id="rId44"/>
    <p:sldId id="305" r:id="rId45"/>
    <p:sldId id="306" r:id="rId46"/>
    <p:sldId id="307" r:id="rId47"/>
    <p:sldId id="308" r:id="rId48"/>
    <p:sldId id="309" r:id="rId49"/>
    <p:sldId id="310" r:id="rId50"/>
    <p:sldId id="311" r:id="rId5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764" autoAdjust="0"/>
  </p:normalViewPr>
  <p:slideViewPr>
    <p:cSldViewPr snapToGrid="0" snapToObjects="1">
      <p:cViewPr varScale="1">
        <p:scale>
          <a:sx n="87" d="100"/>
          <a:sy n="87" d="100"/>
        </p:scale>
        <p:origin x="7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513BF3-6C37-4759-AA17-4E5A13AECAFE}" type="datetimeFigureOut">
              <a:rPr lang="en-US" smtClean="0"/>
              <a:t>6/14/2016</a:t>
            </a:fld>
            <a:endParaRPr lang="en-US"/>
          </a:p>
        </p:txBody>
      </p:sp>
      <p:sp>
        <p:nvSpPr>
          <p:cNvPr id="4" name="Footer Placeholder 3"/>
          <p:cNvSpPr>
            <a:spLocks noGrp="1"/>
          </p:cNvSpPr>
          <p:nvPr>
            <p:ph type="ftr" sz="quarter" idx="2"/>
          </p:nvPr>
        </p:nvSpPr>
        <p:spPr>
          <a:xfrm>
            <a:off x="0" y="8685214"/>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4"/>
            <a:ext cx="2971800" cy="458787"/>
          </a:xfrm>
          <a:prstGeom prst="rect">
            <a:avLst/>
          </a:prstGeom>
        </p:spPr>
        <p:txBody>
          <a:bodyPr vert="horz" lIns="91440" tIns="45720" rIns="91440" bIns="45720" rtlCol="0" anchor="b"/>
          <a:lstStyle>
            <a:lvl1pPr algn="r">
              <a:defRPr sz="1200"/>
            </a:lvl1pPr>
          </a:lstStyle>
          <a:p>
            <a:fld id="{56CF643E-6281-4E04-985F-C0D63826A0B3}" type="slidenum">
              <a:rPr lang="en-US" smtClean="0"/>
              <a:t>‹#›</a:t>
            </a:fld>
            <a:endParaRPr lang="en-US"/>
          </a:p>
        </p:txBody>
      </p:sp>
    </p:spTree>
    <p:extLst>
      <p:ext uri="{BB962C8B-B14F-4D97-AF65-F5344CB8AC3E}">
        <p14:creationId xmlns:p14="http://schemas.microsoft.com/office/powerpoint/2010/main" val="1993174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D57BB9-DC51-4E72-9BB4-F57E14A1794B}" type="datetimeFigureOut">
              <a:rPr lang="en-US" smtClean="0"/>
              <a:t>6/14/2016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1FB477C0-2F01-4E53-B1F8-658E81A2EC42}" type="slidenum">
              <a:rPr lang="en-US" smtClean="0"/>
              <a:t>‹#›</a:t>
            </a:fld>
            <a:endParaRPr lang="en-US"/>
          </a:p>
        </p:txBody>
      </p:sp>
    </p:spTree>
    <p:extLst>
      <p:ext uri="{BB962C8B-B14F-4D97-AF65-F5344CB8AC3E}">
        <p14:creationId xmlns:p14="http://schemas.microsoft.com/office/powerpoint/2010/main" val="2068743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a:t>
            </a:fld>
            <a:endParaRPr lang="en-US"/>
          </a:p>
        </p:txBody>
      </p:sp>
    </p:spTree>
    <p:extLst>
      <p:ext uri="{BB962C8B-B14F-4D97-AF65-F5344CB8AC3E}">
        <p14:creationId xmlns:p14="http://schemas.microsoft.com/office/powerpoint/2010/main" val="277472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10</a:t>
            </a:fld>
            <a:endParaRPr lang="en-US"/>
          </a:p>
        </p:txBody>
      </p:sp>
    </p:spTree>
    <p:extLst>
      <p:ext uri="{BB962C8B-B14F-4D97-AF65-F5344CB8AC3E}">
        <p14:creationId xmlns:p14="http://schemas.microsoft.com/office/powerpoint/2010/main" val="3056301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11</a:t>
            </a:fld>
            <a:endParaRPr lang="en-US"/>
          </a:p>
        </p:txBody>
      </p:sp>
    </p:spTree>
    <p:extLst>
      <p:ext uri="{BB962C8B-B14F-4D97-AF65-F5344CB8AC3E}">
        <p14:creationId xmlns:p14="http://schemas.microsoft.com/office/powerpoint/2010/main" val="1093947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12</a:t>
            </a:fld>
            <a:endParaRPr lang="en-US"/>
          </a:p>
        </p:txBody>
      </p:sp>
    </p:spTree>
    <p:extLst>
      <p:ext uri="{BB962C8B-B14F-4D97-AF65-F5344CB8AC3E}">
        <p14:creationId xmlns:p14="http://schemas.microsoft.com/office/powerpoint/2010/main" val="677290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13</a:t>
            </a:fld>
            <a:endParaRPr lang="en-US"/>
          </a:p>
        </p:txBody>
      </p:sp>
    </p:spTree>
    <p:extLst>
      <p:ext uri="{BB962C8B-B14F-4D97-AF65-F5344CB8AC3E}">
        <p14:creationId xmlns:p14="http://schemas.microsoft.com/office/powerpoint/2010/main" val="1328463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14</a:t>
            </a:fld>
            <a:endParaRPr lang="en-US"/>
          </a:p>
        </p:txBody>
      </p:sp>
    </p:spTree>
    <p:extLst>
      <p:ext uri="{BB962C8B-B14F-4D97-AF65-F5344CB8AC3E}">
        <p14:creationId xmlns:p14="http://schemas.microsoft.com/office/powerpoint/2010/main" val="1550458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16</a:t>
            </a:fld>
            <a:endParaRPr lang="en-US"/>
          </a:p>
        </p:txBody>
      </p:sp>
    </p:spTree>
    <p:extLst>
      <p:ext uri="{BB962C8B-B14F-4D97-AF65-F5344CB8AC3E}">
        <p14:creationId xmlns:p14="http://schemas.microsoft.com/office/powerpoint/2010/main" val="3545974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17</a:t>
            </a:fld>
            <a:endParaRPr lang="en-US"/>
          </a:p>
        </p:txBody>
      </p:sp>
    </p:spTree>
    <p:extLst>
      <p:ext uri="{BB962C8B-B14F-4D97-AF65-F5344CB8AC3E}">
        <p14:creationId xmlns:p14="http://schemas.microsoft.com/office/powerpoint/2010/main" val="3451611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18</a:t>
            </a:fld>
            <a:endParaRPr lang="en-US"/>
          </a:p>
        </p:txBody>
      </p:sp>
    </p:spTree>
    <p:extLst>
      <p:ext uri="{BB962C8B-B14F-4D97-AF65-F5344CB8AC3E}">
        <p14:creationId xmlns:p14="http://schemas.microsoft.com/office/powerpoint/2010/main" val="3051206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19</a:t>
            </a:fld>
            <a:endParaRPr lang="en-US"/>
          </a:p>
        </p:txBody>
      </p:sp>
    </p:spTree>
    <p:extLst>
      <p:ext uri="{BB962C8B-B14F-4D97-AF65-F5344CB8AC3E}">
        <p14:creationId xmlns:p14="http://schemas.microsoft.com/office/powerpoint/2010/main" val="2994424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20</a:t>
            </a:fld>
            <a:endParaRPr lang="en-US"/>
          </a:p>
        </p:txBody>
      </p:sp>
    </p:spTree>
    <p:extLst>
      <p:ext uri="{BB962C8B-B14F-4D97-AF65-F5344CB8AC3E}">
        <p14:creationId xmlns:p14="http://schemas.microsoft.com/office/powerpoint/2010/main" val="3700899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a:t>
            </a:fld>
            <a:endParaRPr lang="en-US"/>
          </a:p>
        </p:txBody>
      </p:sp>
    </p:spTree>
    <p:extLst>
      <p:ext uri="{BB962C8B-B14F-4D97-AF65-F5344CB8AC3E}">
        <p14:creationId xmlns:p14="http://schemas.microsoft.com/office/powerpoint/2010/main" val="2829404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21</a:t>
            </a:fld>
            <a:endParaRPr lang="en-US"/>
          </a:p>
        </p:txBody>
      </p:sp>
    </p:spTree>
    <p:extLst>
      <p:ext uri="{BB962C8B-B14F-4D97-AF65-F5344CB8AC3E}">
        <p14:creationId xmlns:p14="http://schemas.microsoft.com/office/powerpoint/2010/main" val="1514081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22</a:t>
            </a:fld>
            <a:endParaRPr lang="en-US"/>
          </a:p>
        </p:txBody>
      </p:sp>
    </p:spTree>
    <p:extLst>
      <p:ext uri="{BB962C8B-B14F-4D97-AF65-F5344CB8AC3E}">
        <p14:creationId xmlns:p14="http://schemas.microsoft.com/office/powerpoint/2010/main" val="22439239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23</a:t>
            </a:fld>
            <a:endParaRPr lang="en-US"/>
          </a:p>
        </p:txBody>
      </p:sp>
    </p:spTree>
    <p:extLst>
      <p:ext uri="{BB962C8B-B14F-4D97-AF65-F5344CB8AC3E}">
        <p14:creationId xmlns:p14="http://schemas.microsoft.com/office/powerpoint/2010/main" val="988668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24</a:t>
            </a:fld>
            <a:endParaRPr lang="en-US"/>
          </a:p>
        </p:txBody>
      </p:sp>
    </p:spTree>
    <p:extLst>
      <p:ext uri="{BB962C8B-B14F-4D97-AF65-F5344CB8AC3E}">
        <p14:creationId xmlns:p14="http://schemas.microsoft.com/office/powerpoint/2010/main" val="1852099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25</a:t>
            </a:fld>
            <a:endParaRPr lang="en-US"/>
          </a:p>
        </p:txBody>
      </p:sp>
    </p:spTree>
    <p:extLst>
      <p:ext uri="{BB962C8B-B14F-4D97-AF65-F5344CB8AC3E}">
        <p14:creationId xmlns:p14="http://schemas.microsoft.com/office/powerpoint/2010/main" val="21651746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26</a:t>
            </a:fld>
            <a:endParaRPr lang="en-US"/>
          </a:p>
        </p:txBody>
      </p:sp>
    </p:spTree>
    <p:extLst>
      <p:ext uri="{BB962C8B-B14F-4D97-AF65-F5344CB8AC3E}">
        <p14:creationId xmlns:p14="http://schemas.microsoft.com/office/powerpoint/2010/main" val="2615547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27</a:t>
            </a:fld>
            <a:endParaRPr lang="en-US"/>
          </a:p>
        </p:txBody>
      </p:sp>
    </p:spTree>
    <p:extLst>
      <p:ext uri="{BB962C8B-B14F-4D97-AF65-F5344CB8AC3E}">
        <p14:creationId xmlns:p14="http://schemas.microsoft.com/office/powerpoint/2010/main" val="41601120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28</a:t>
            </a:fld>
            <a:endParaRPr lang="en-US"/>
          </a:p>
        </p:txBody>
      </p:sp>
    </p:spTree>
    <p:extLst>
      <p:ext uri="{BB962C8B-B14F-4D97-AF65-F5344CB8AC3E}">
        <p14:creationId xmlns:p14="http://schemas.microsoft.com/office/powerpoint/2010/main" val="21339708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29</a:t>
            </a:fld>
            <a:endParaRPr lang="en-US"/>
          </a:p>
        </p:txBody>
      </p:sp>
    </p:spTree>
    <p:extLst>
      <p:ext uri="{BB962C8B-B14F-4D97-AF65-F5344CB8AC3E}">
        <p14:creationId xmlns:p14="http://schemas.microsoft.com/office/powerpoint/2010/main" val="3322362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30</a:t>
            </a:fld>
            <a:endParaRPr lang="en-US"/>
          </a:p>
        </p:txBody>
      </p:sp>
    </p:spTree>
    <p:extLst>
      <p:ext uri="{BB962C8B-B14F-4D97-AF65-F5344CB8AC3E}">
        <p14:creationId xmlns:p14="http://schemas.microsoft.com/office/powerpoint/2010/main" val="380510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a:t>
            </a:fld>
            <a:endParaRPr lang="en-US"/>
          </a:p>
        </p:txBody>
      </p:sp>
    </p:spTree>
    <p:extLst>
      <p:ext uri="{BB962C8B-B14F-4D97-AF65-F5344CB8AC3E}">
        <p14:creationId xmlns:p14="http://schemas.microsoft.com/office/powerpoint/2010/main" val="445043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31</a:t>
            </a:fld>
            <a:endParaRPr lang="en-US"/>
          </a:p>
        </p:txBody>
      </p:sp>
    </p:spTree>
    <p:extLst>
      <p:ext uri="{BB962C8B-B14F-4D97-AF65-F5344CB8AC3E}">
        <p14:creationId xmlns:p14="http://schemas.microsoft.com/office/powerpoint/2010/main" val="28532422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32</a:t>
            </a:fld>
            <a:endParaRPr lang="en-US"/>
          </a:p>
        </p:txBody>
      </p:sp>
    </p:spTree>
    <p:extLst>
      <p:ext uri="{BB962C8B-B14F-4D97-AF65-F5344CB8AC3E}">
        <p14:creationId xmlns:p14="http://schemas.microsoft.com/office/powerpoint/2010/main" val="17384382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33</a:t>
            </a:fld>
            <a:endParaRPr lang="en-US"/>
          </a:p>
        </p:txBody>
      </p:sp>
    </p:spTree>
    <p:extLst>
      <p:ext uri="{BB962C8B-B14F-4D97-AF65-F5344CB8AC3E}">
        <p14:creationId xmlns:p14="http://schemas.microsoft.com/office/powerpoint/2010/main" val="1441165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34</a:t>
            </a:fld>
            <a:endParaRPr lang="en-US"/>
          </a:p>
        </p:txBody>
      </p:sp>
    </p:spTree>
    <p:extLst>
      <p:ext uri="{BB962C8B-B14F-4D97-AF65-F5344CB8AC3E}">
        <p14:creationId xmlns:p14="http://schemas.microsoft.com/office/powerpoint/2010/main" val="38283057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35</a:t>
            </a:fld>
            <a:endParaRPr lang="en-US"/>
          </a:p>
        </p:txBody>
      </p:sp>
    </p:spTree>
    <p:extLst>
      <p:ext uri="{BB962C8B-B14F-4D97-AF65-F5344CB8AC3E}">
        <p14:creationId xmlns:p14="http://schemas.microsoft.com/office/powerpoint/2010/main" val="37024465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36</a:t>
            </a:fld>
            <a:endParaRPr lang="en-US"/>
          </a:p>
        </p:txBody>
      </p:sp>
    </p:spTree>
    <p:extLst>
      <p:ext uri="{BB962C8B-B14F-4D97-AF65-F5344CB8AC3E}">
        <p14:creationId xmlns:p14="http://schemas.microsoft.com/office/powerpoint/2010/main" val="36555769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37</a:t>
            </a:fld>
            <a:endParaRPr lang="en-US"/>
          </a:p>
        </p:txBody>
      </p:sp>
    </p:spTree>
    <p:extLst>
      <p:ext uri="{BB962C8B-B14F-4D97-AF65-F5344CB8AC3E}">
        <p14:creationId xmlns:p14="http://schemas.microsoft.com/office/powerpoint/2010/main" val="39368989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38</a:t>
            </a:fld>
            <a:endParaRPr lang="en-US"/>
          </a:p>
        </p:txBody>
      </p:sp>
    </p:spTree>
    <p:extLst>
      <p:ext uri="{BB962C8B-B14F-4D97-AF65-F5344CB8AC3E}">
        <p14:creationId xmlns:p14="http://schemas.microsoft.com/office/powerpoint/2010/main" val="16433654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39</a:t>
            </a:fld>
            <a:endParaRPr lang="en-US"/>
          </a:p>
        </p:txBody>
      </p:sp>
    </p:spTree>
    <p:extLst>
      <p:ext uri="{BB962C8B-B14F-4D97-AF65-F5344CB8AC3E}">
        <p14:creationId xmlns:p14="http://schemas.microsoft.com/office/powerpoint/2010/main" val="32493102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40</a:t>
            </a:fld>
            <a:endParaRPr lang="en-US"/>
          </a:p>
        </p:txBody>
      </p:sp>
    </p:spTree>
    <p:extLst>
      <p:ext uri="{BB962C8B-B14F-4D97-AF65-F5344CB8AC3E}">
        <p14:creationId xmlns:p14="http://schemas.microsoft.com/office/powerpoint/2010/main" val="2390428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a:t>
            </a:fld>
            <a:endParaRPr lang="en-US"/>
          </a:p>
        </p:txBody>
      </p:sp>
    </p:spTree>
    <p:extLst>
      <p:ext uri="{BB962C8B-B14F-4D97-AF65-F5344CB8AC3E}">
        <p14:creationId xmlns:p14="http://schemas.microsoft.com/office/powerpoint/2010/main" val="16112352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41</a:t>
            </a:fld>
            <a:endParaRPr lang="en-US"/>
          </a:p>
        </p:txBody>
      </p:sp>
    </p:spTree>
    <p:extLst>
      <p:ext uri="{BB962C8B-B14F-4D97-AF65-F5344CB8AC3E}">
        <p14:creationId xmlns:p14="http://schemas.microsoft.com/office/powerpoint/2010/main" val="28008345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42</a:t>
            </a:fld>
            <a:endParaRPr lang="en-US"/>
          </a:p>
        </p:txBody>
      </p:sp>
    </p:spTree>
    <p:extLst>
      <p:ext uri="{BB962C8B-B14F-4D97-AF65-F5344CB8AC3E}">
        <p14:creationId xmlns:p14="http://schemas.microsoft.com/office/powerpoint/2010/main" val="16917496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43</a:t>
            </a:fld>
            <a:endParaRPr lang="en-US"/>
          </a:p>
        </p:txBody>
      </p:sp>
    </p:spTree>
    <p:extLst>
      <p:ext uri="{BB962C8B-B14F-4D97-AF65-F5344CB8AC3E}">
        <p14:creationId xmlns:p14="http://schemas.microsoft.com/office/powerpoint/2010/main" val="22618894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44</a:t>
            </a:fld>
            <a:endParaRPr lang="en-US"/>
          </a:p>
        </p:txBody>
      </p:sp>
    </p:spTree>
    <p:extLst>
      <p:ext uri="{BB962C8B-B14F-4D97-AF65-F5344CB8AC3E}">
        <p14:creationId xmlns:p14="http://schemas.microsoft.com/office/powerpoint/2010/main" val="14577410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45</a:t>
            </a:fld>
            <a:endParaRPr lang="en-US"/>
          </a:p>
        </p:txBody>
      </p:sp>
    </p:spTree>
    <p:extLst>
      <p:ext uri="{BB962C8B-B14F-4D97-AF65-F5344CB8AC3E}">
        <p14:creationId xmlns:p14="http://schemas.microsoft.com/office/powerpoint/2010/main" val="29869248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46</a:t>
            </a:fld>
            <a:endParaRPr lang="en-US"/>
          </a:p>
        </p:txBody>
      </p:sp>
    </p:spTree>
    <p:extLst>
      <p:ext uri="{BB962C8B-B14F-4D97-AF65-F5344CB8AC3E}">
        <p14:creationId xmlns:p14="http://schemas.microsoft.com/office/powerpoint/2010/main" val="24752840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47</a:t>
            </a:fld>
            <a:endParaRPr lang="en-US"/>
          </a:p>
        </p:txBody>
      </p:sp>
    </p:spTree>
    <p:extLst>
      <p:ext uri="{BB962C8B-B14F-4D97-AF65-F5344CB8AC3E}">
        <p14:creationId xmlns:p14="http://schemas.microsoft.com/office/powerpoint/2010/main" val="22411386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48</a:t>
            </a:fld>
            <a:endParaRPr lang="en-US"/>
          </a:p>
        </p:txBody>
      </p:sp>
    </p:spTree>
    <p:extLst>
      <p:ext uri="{BB962C8B-B14F-4D97-AF65-F5344CB8AC3E}">
        <p14:creationId xmlns:p14="http://schemas.microsoft.com/office/powerpoint/2010/main" val="15047572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49</a:t>
            </a:fld>
            <a:endParaRPr lang="en-US"/>
          </a:p>
        </p:txBody>
      </p:sp>
    </p:spTree>
    <p:extLst>
      <p:ext uri="{BB962C8B-B14F-4D97-AF65-F5344CB8AC3E}">
        <p14:creationId xmlns:p14="http://schemas.microsoft.com/office/powerpoint/2010/main" val="41367067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50</a:t>
            </a:fld>
            <a:endParaRPr lang="en-US"/>
          </a:p>
        </p:txBody>
      </p:sp>
    </p:spTree>
    <p:extLst>
      <p:ext uri="{BB962C8B-B14F-4D97-AF65-F5344CB8AC3E}">
        <p14:creationId xmlns:p14="http://schemas.microsoft.com/office/powerpoint/2010/main" val="2728247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5</a:t>
            </a:fld>
            <a:endParaRPr lang="en-US"/>
          </a:p>
        </p:txBody>
      </p:sp>
    </p:spTree>
    <p:extLst>
      <p:ext uri="{BB962C8B-B14F-4D97-AF65-F5344CB8AC3E}">
        <p14:creationId xmlns:p14="http://schemas.microsoft.com/office/powerpoint/2010/main" val="2013103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6</a:t>
            </a:fld>
            <a:endParaRPr lang="en-US"/>
          </a:p>
        </p:txBody>
      </p:sp>
    </p:spTree>
    <p:extLst>
      <p:ext uri="{BB962C8B-B14F-4D97-AF65-F5344CB8AC3E}">
        <p14:creationId xmlns:p14="http://schemas.microsoft.com/office/powerpoint/2010/main" val="1200638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7</a:t>
            </a:fld>
            <a:endParaRPr lang="en-US"/>
          </a:p>
        </p:txBody>
      </p:sp>
    </p:spTree>
    <p:extLst>
      <p:ext uri="{BB962C8B-B14F-4D97-AF65-F5344CB8AC3E}">
        <p14:creationId xmlns:p14="http://schemas.microsoft.com/office/powerpoint/2010/main" val="299657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8</a:t>
            </a:fld>
            <a:endParaRPr lang="en-US"/>
          </a:p>
        </p:txBody>
      </p:sp>
    </p:spTree>
    <p:extLst>
      <p:ext uri="{BB962C8B-B14F-4D97-AF65-F5344CB8AC3E}">
        <p14:creationId xmlns:p14="http://schemas.microsoft.com/office/powerpoint/2010/main" val="3329332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B477C0-2F01-4E53-B1F8-658E81A2EC42}" type="slidenum">
              <a:rPr lang="en-US" smtClean="0"/>
              <a:t>9</a:t>
            </a:fld>
            <a:endParaRPr lang="en-US"/>
          </a:p>
        </p:txBody>
      </p:sp>
    </p:spTree>
    <p:extLst>
      <p:ext uri="{BB962C8B-B14F-4D97-AF65-F5344CB8AC3E}">
        <p14:creationId xmlns:p14="http://schemas.microsoft.com/office/powerpoint/2010/main" val="294407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35112AE3-33F5-CB4A-8F18-4A2C376179C1}" type="datetimeFigureOut">
              <a:rPr lang="en-US"/>
              <a:pPr>
                <a:defRPr/>
              </a:pPr>
              <a:t>6/14/2016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C249100C-E46F-1741-9046-9C10E26E9E1F}" type="slidenum">
              <a:rPr lang="en-US"/>
              <a:pPr>
                <a:defRPr/>
              </a:pPr>
              <a:t>‹#›</a:t>
            </a:fld>
            <a:endParaRPr lang="en-US"/>
          </a:p>
        </p:txBody>
      </p:sp>
    </p:spTree>
    <p:extLst>
      <p:ext uri="{BB962C8B-B14F-4D97-AF65-F5344CB8AC3E}">
        <p14:creationId xmlns:p14="http://schemas.microsoft.com/office/powerpoint/2010/main" val="29009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4AD29855-D0BF-0C47-95BA-497FAF79D83E}" type="datetimeFigureOut">
              <a:rPr lang="en-US"/>
              <a:pPr>
                <a:defRPr/>
              </a:pPr>
              <a:t>6/14/2016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EAC803D-01C2-3141-BF9F-21544A82DFB4}" type="slidenum">
              <a:rPr lang="en-US"/>
              <a:pPr>
                <a:defRPr/>
              </a:pPr>
              <a:t>‹#›</a:t>
            </a:fld>
            <a:endParaRPr lang="en-US"/>
          </a:p>
        </p:txBody>
      </p:sp>
    </p:spTree>
    <p:extLst>
      <p:ext uri="{BB962C8B-B14F-4D97-AF65-F5344CB8AC3E}">
        <p14:creationId xmlns:p14="http://schemas.microsoft.com/office/powerpoint/2010/main" val="3568445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82F68B94-9A51-B54D-9E90-4C531983117A}" type="datetimeFigureOut">
              <a:rPr lang="en-US"/>
              <a:pPr>
                <a:defRPr/>
              </a:pPr>
              <a:t>6/14/2016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7B134554-C3D8-0E49-9E77-80598B4CBADE}" type="slidenum">
              <a:rPr lang="en-US"/>
              <a:pPr>
                <a:defRPr/>
              </a:pPr>
              <a:t>‹#›</a:t>
            </a:fld>
            <a:endParaRPr lang="en-US"/>
          </a:p>
        </p:txBody>
      </p:sp>
    </p:spTree>
    <p:extLst>
      <p:ext uri="{BB962C8B-B14F-4D97-AF65-F5344CB8AC3E}">
        <p14:creationId xmlns:p14="http://schemas.microsoft.com/office/powerpoint/2010/main" val="1517927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8F040D6-BCD8-2342-9FA5-A37AB6D38B92}" type="datetimeFigureOut">
              <a:rPr lang="en-US"/>
              <a:pPr>
                <a:defRPr/>
              </a:pPr>
              <a:t>6/14/2016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ED007FB2-0B93-1440-B316-F7D077EA6BD9}" type="slidenum">
              <a:rPr lang="en-US"/>
              <a:pPr>
                <a:defRPr/>
              </a:pPr>
              <a:t>‹#›</a:t>
            </a:fld>
            <a:endParaRPr lang="en-US"/>
          </a:p>
        </p:txBody>
      </p:sp>
    </p:spTree>
    <p:extLst>
      <p:ext uri="{BB962C8B-B14F-4D97-AF65-F5344CB8AC3E}">
        <p14:creationId xmlns:p14="http://schemas.microsoft.com/office/powerpoint/2010/main" val="122751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9A513D6-B863-1F4E-B254-78445707283B}" type="datetimeFigureOut">
              <a:rPr lang="en-US"/>
              <a:pPr>
                <a:defRPr/>
              </a:pPr>
              <a:t>6/14/2016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309ABE6-2591-534D-804A-AA2321DD1FDF}" type="slidenum">
              <a:rPr lang="en-US"/>
              <a:pPr>
                <a:defRPr/>
              </a:pPr>
              <a:t>‹#›</a:t>
            </a:fld>
            <a:endParaRPr lang="en-US"/>
          </a:p>
        </p:txBody>
      </p:sp>
    </p:spTree>
    <p:extLst>
      <p:ext uri="{BB962C8B-B14F-4D97-AF65-F5344CB8AC3E}">
        <p14:creationId xmlns:p14="http://schemas.microsoft.com/office/powerpoint/2010/main" val="10748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D55E3F2-7A94-D144-AE3E-C350078456B8}" type="datetimeFigureOut">
              <a:rPr lang="en-US"/>
              <a:pPr>
                <a:defRPr/>
              </a:pPr>
              <a:t>6/14/2016</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E2FAF06-2ECC-0542-AEF2-0C72032D3865}" type="slidenum">
              <a:rPr lang="en-US"/>
              <a:pPr>
                <a:defRPr/>
              </a:pPr>
              <a:t>‹#›</a:t>
            </a:fld>
            <a:endParaRPr lang="en-US"/>
          </a:p>
        </p:txBody>
      </p:sp>
    </p:spTree>
    <p:extLst>
      <p:ext uri="{BB962C8B-B14F-4D97-AF65-F5344CB8AC3E}">
        <p14:creationId xmlns:p14="http://schemas.microsoft.com/office/powerpoint/2010/main" val="1172856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48DF3A5A-49D2-124B-822B-D0A61136BEBA}" type="datetimeFigureOut">
              <a:rPr lang="en-US"/>
              <a:pPr>
                <a:defRPr/>
              </a:pPr>
              <a:t>6/14/2016</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F42CEB2-ABCE-0C4D-9008-F1E2A5CADA67}" type="slidenum">
              <a:rPr lang="en-US"/>
              <a:pPr>
                <a:defRPr/>
              </a:pPr>
              <a:t>‹#›</a:t>
            </a:fld>
            <a:endParaRPr lang="en-US"/>
          </a:p>
        </p:txBody>
      </p:sp>
    </p:spTree>
    <p:extLst>
      <p:ext uri="{BB962C8B-B14F-4D97-AF65-F5344CB8AC3E}">
        <p14:creationId xmlns:p14="http://schemas.microsoft.com/office/powerpoint/2010/main" val="185897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0688B70-DE7E-484D-9649-53DD626C5424}" type="datetimeFigureOut">
              <a:rPr lang="en-US"/>
              <a:pPr>
                <a:defRPr/>
              </a:pPr>
              <a:t>6/14/2016</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646B8B50-CD79-DC41-AC08-5CB27CEFC99F}" type="slidenum">
              <a:rPr lang="en-US"/>
              <a:pPr>
                <a:defRPr/>
              </a:pPr>
              <a:t>‹#›</a:t>
            </a:fld>
            <a:endParaRPr lang="en-US"/>
          </a:p>
        </p:txBody>
      </p:sp>
    </p:spTree>
    <p:extLst>
      <p:ext uri="{BB962C8B-B14F-4D97-AF65-F5344CB8AC3E}">
        <p14:creationId xmlns:p14="http://schemas.microsoft.com/office/powerpoint/2010/main" val="392465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2536C30-3091-FD4A-92B6-8C1F33D17235}" type="datetimeFigureOut">
              <a:rPr lang="en-US"/>
              <a:pPr>
                <a:defRPr/>
              </a:pPr>
              <a:t>6/14/2016</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2F3C21-AC88-014D-8E4F-1842E2844B39}" type="slidenum">
              <a:rPr lang="en-US"/>
              <a:pPr>
                <a:defRPr/>
              </a:pPr>
              <a:t>‹#›</a:t>
            </a:fld>
            <a:endParaRPr lang="en-US"/>
          </a:p>
        </p:txBody>
      </p:sp>
    </p:spTree>
    <p:extLst>
      <p:ext uri="{BB962C8B-B14F-4D97-AF65-F5344CB8AC3E}">
        <p14:creationId xmlns:p14="http://schemas.microsoft.com/office/powerpoint/2010/main" val="2046286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556D172-0DF9-1B45-B7DC-702877866F64}" type="datetimeFigureOut">
              <a:rPr lang="en-US"/>
              <a:pPr>
                <a:defRPr/>
              </a:pPr>
              <a:t>6/14/2016</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DE70C11-08F6-C245-996C-67C089C8904D}" type="slidenum">
              <a:rPr lang="en-US"/>
              <a:pPr>
                <a:defRPr/>
              </a:pPr>
              <a:t>‹#›</a:t>
            </a:fld>
            <a:endParaRPr lang="en-US"/>
          </a:p>
        </p:txBody>
      </p:sp>
    </p:spTree>
    <p:extLst>
      <p:ext uri="{BB962C8B-B14F-4D97-AF65-F5344CB8AC3E}">
        <p14:creationId xmlns:p14="http://schemas.microsoft.com/office/powerpoint/2010/main" val="2930505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9715EFD-0AC6-B449-A2DA-D28D79027907}" type="datetimeFigureOut">
              <a:rPr lang="en-US"/>
              <a:pPr>
                <a:defRPr/>
              </a:pPr>
              <a:t>6/14/2016</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9C1AD24F-1CA9-1C40-A2AF-210F0E20D345}" type="slidenum">
              <a:rPr lang="en-US"/>
              <a:pPr>
                <a:defRPr/>
              </a:pPr>
              <a:t>‹#›</a:t>
            </a:fld>
            <a:endParaRPr lang="en-US"/>
          </a:p>
        </p:txBody>
      </p:sp>
    </p:spTree>
    <p:extLst>
      <p:ext uri="{BB962C8B-B14F-4D97-AF65-F5344CB8AC3E}">
        <p14:creationId xmlns:p14="http://schemas.microsoft.com/office/powerpoint/2010/main" val="204893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253" y="2130425"/>
            <a:ext cx="7164371" cy="1470025"/>
          </a:xfrm>
        </p:spPr>
        <p:txBody>
          <a:bodyPr/>
          <a:lstStyle/>
          <a:p>
            <a:r>
              <a:rPr lang="en-US"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Black" panose="020B0A04020102020204" pitchFamily="34" charset="0"/>
              </a:rPr>
              <a:t>Research Administration Forum</a:t>
            </a:r>
            <a:endParaRPr lang="en-US"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rial Black" panose="020B0A04020102020204" pitchFamily="34" charset="0"/>
            </a:endParaRPr>
          </a:p>
        </p:txBody>
      </p:sp>
      <p:sp>
        <p:nvSpPr>
          <p:cNvPr id="3" name="Subtitle 2"/>
          <p:cNvSpPr>
            <a:spLocks noGrp="1"/>
          </p:cNvSpPr>
          <p:nvPr>
            <p:ph type="subTitle" idx="1"/>
          </p:nvPr>
        </p:nvSpPr>
        <p:spPr/>
        <p:txBody>
          <a:bodyPr/>
          <a:lstStyle/>
          <a:p>
            <a:r>
              <a:rPr lang="en-US" dirty="0" smtClean="0"/>
              <a:t>June 15, 2016</a:t>
            </a:r>
            <a:endParaRPr lang="en-US" dirty="0"/>
          </a:p>
        </p:txBody>
      </p:sp>
    </p:spTree>
    <p:extLst>
      <p:ext uri="{BB962C8B-B14F-4D97-AF65-F5344CB8AC3E}">
        <p14:creationId xmlns:p14="http://schemas.microsoft.com/office/powerpoint/2010/main" val="1611663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Off-Campus Overhead Clarification</a:t>
            </a:r>
            <a:br>
              <a:rPr lang="en-US" sz="4000" dirty="0" smtClean="0"/>
            </a:br>
            <a:r>
              <a:rPr lang="en-US" sz="4000" dirty="0" smtClean="0"/>
              <a:t>(cont.)</a:t>
            </a:r>
            <a:endParaRPr lang="en-US" sz="4000" dirty="0"/>
          </a:p>
        </p:txBody>
      </p:sp>
      <p:sp>
        <p:nvSpPr>
          <p:cNvPr id="3" name="Content Placeholder 2"/>
          <p:cNvSpPr>
            <a:spLocks noGrp="1"/>
          </p:cNvSpPr>
          <p:nvPr>
            <p:ph idx="1"/>
          </p:nvPr>
        </p:nvSpPr>
        <p:spPr>
          <a:xfrm>
            <a:off x="457200" y="2752627"/>
            <a:ext cx="8229600" cy="2930476"/>
          </a:xfrm>
        </p:spPr>
        <p:txBody>
          <a:bodyPr>
            <a:noAutofit/>
          </a:bodyPr>
          <a:lstStyle/>
          <a:p>
            <a:r>
              <a:rPr lang="en-US" sz="2600" dirty="0" smtClean="0"/>
              <a:t>Salaries </a:t>
            </a:r>
            <a:r>
              <a:rPr lang="en-US" sz="2600" dirty="0"/>
              <a:t>and benefits may be assessed the off-campus rate only if the individual(s) do not use any campus </a:t>
            </a:r>
            <a:r>
              <a:rPr lang="en-US" sz="2600" dirty="0" smtClean="0"/>
              <a:t>facilities.</a:t>
            </a:r>
          </a:p>
        </p:txBody>
      </p:sp>
    </p:spTree>
    <p:extLst>
      <p:ext uri="{BB962C8B-B14F-4D97-AF65-F5344CB8AC3E}">
        <p14:creationId xmlns:p14="http://schemas.microsoft.com/office/powerpoint/2010/main" val="2879099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Off-Campus Overhead Clarification</a:t>
            </a:r>
            <a:br>
              <a:rPr lang="en-US" sz="4000" dirty="0" smtClean="0"/>
            </a:br>
            <a:r>
              <a:rPr lang="en-US" sz="4000" dirty="0" smtClean="0"/>
              <a:t>(cont.)</a:t>
            </a:r>
            <a:endParaRPr lang="en-US" sz="4000" dirty="0"/>
          </a:p>
        </p:txBody>
      </p:sp>
      <p:sp>
        <p:nvSpPr>
          <p:cNvPr id="3" name="Content Placeholder 2"/>
          <p:cNvSpPr>
            <a:spLocks noGrp="1"/>
          </p:cNvSpPr>
          <p:nvPr>
            <p:ph idx="1"/>
          </p:nvPr>
        </p:nvSpPr>
        <p:spPr>
          <a:xfrm>
            <a:off x="457200" y="2884602"/>
            <a:ext cx="8229600" cy="3241561"/>
          </a:xfrm>
        </p:spPr>
        <p:txBody>
          <a:bodyPr>
            <a:normAutofit/>
          </a:bodyPr>
          <a:lstStyle/>
          <a:p>
            <a:r>
              <a:rPr lang="en-US" sz="2600" dirty="0" smtClean="0"/>
              <a:t>Subawards are not considered off-campus for this purpose.  The limited overhead assessed on subawards is specifically to cover their on-campus administrative costs.</a:t>
            </a:r>
          </a:p>
          <a:p>
            <a:pPr marL="0" indent="0">
              <a:buNone/>
            </a:pPr>
            <a:endParaRPr lang="en-US" dirty="0"/>
          </a:p>
        </p:txBody>
      </p:sp>
    </p:spTree>
    <p:extLst>
      <p:ext uri="{BB962C8B-B14F-4D97-AF65-F5344CB8AC3E}">
        <p14:creationId xmlns:p14="http://schemas.microsoft.com/office/powerpoint/2010/main" val="2271822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Off-Campus Overhead Clarification</a:t>
            </a:r>
            <a:br>
              <a:rPr lang="en-US" sz="4000" dirty="0" smtClean="0"/>
            </a:br>
            <a:r>
              <a:rPr lang="en-US" sz="4000" dirty="0" smtClean="0"/>
              <a:t>(cont.)</a:t>
            </a:r>
            <a:endParaRPr lang="en-US" sz="4000" dirty="0"/>
          </a:p>
        </p:txBody>
      </p:sp>
      <p:sp>
        <p:nvSpPr>
          <p:cNvPr id="3" name="Content Placeholder 2"/>
          <p:cNvSpPr>
            <a:spLocks noGrp="1"/>
          </p:cNvSpPr>
          <p:nvPr>
            <p:ph idx="1"/>
          </p:nvPr>
        </p:nvSpPr>
        <p:spPr>
          <a:xfrm>
            <a:off x="457200" y="2950590"/>
            <a:ext cx="8229600" cy="3175573"/>
          </a:xfrm>
        </p:spPr>
        <p:txBody>
          <a:bodyPr>
            <a:normAutofit/>
          </a:bodyPr>
          <a:lstStyle/>
          <a:p>
            <a:r>
              <a:rPr lang="en-US" sz="2600" dirty="0" smtClean="0"/>
              <a:t>The </a:t>
            </a:r>
            <a:r>
              <a:rPr lang="en-US" sz="2600" dirty="0"/>
              <a:t>Provost’s </a:t>
            </a:r>
            <a:r>
              <a:rPr lang="en-US" sz="2600" dirty="0" smtClean="0"/>
              <a:t>Office reviews/approves </a:t>
            </a:r>
            <a:r>
              <a:rPr lang="en-US" sz="2600" dirty="0"/>
              <a:t>all uses of the off-campus rate, even for projects that may have utilized the off-campus rate in the past. </a:t>
            </a:r>
            <a:endParaRPr lang="en-US" sz="2600" dirty="0" smtClean="0"/>
          </a:p>
          <a:p>
            <a:pPr marL="0" indent="0">
              <a:buNone/>
            </a:pPr>
            <a:endParaRPr lang="en-US" dirty="0"/>
          </a:p>
        </p:txBody>
      </p:sp>
    </p:spTree>
    <p:extLst>
      <p:ext uri="{BB962C8B-B14F-4D97-AF65-F5344CB8AC3E}">
        <p14:creationId xmlns:p14="http://schemas.microsoft.com/office/powerpoint/2010/main" val="2010506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Off-Campus Overhead Clarification</a:t>
            </a:r>
            <a:br>
              <a:rPr lang="en-US" sz="4000" dirty="0" smtClean="0"/>
            </a:br>
            <a:r>
              <a:rPr lang="en-US" sz="4000" dirty="0" smtClean="0"/>
              <a:t>(cont.)</a:t>
            </a:r>
            <a:endParaRPr lang="en-US" sz="4000" dirty="0"/>
          </a:p>
        </p:txBody>
      </p:sp>
      <p:sp>
        <p:nvSpPr>
          <p:cNvPr id="3" name="Content Placeholder 2"/>
          <p:cNvSpPr>
            <a:spLocks noGrp="1"/>
          </p:cNvSpPr>
          <p:nvPr>
            <p:ph idx="1"/>
          </p:nvPr>
        </p:nvSpPr>
        <p:spPr>
          <a:xfrm>
            <a:off x="457200" y="2809188"/>
            <a:ext cx="8229600" cy="3316975"/>
          </a:xfrm>
        </p:spPr>
        <p:txBody>
          <a:bodyPr>
            <a:normAutofit/>
          </a:bodyPr>
          <a:lstStyle/>
          <a:p>
            <a:r>
              <a:rPr lang="en-US" sz="2600" dirty="0" smtClean="0"/>
              <a:t>When </a:t>
            </a:r>
            <a:r>
              <a:rPr lang="en-US" sz="2600" dirty="0"/>
              <a:t>submitted for the Provost’s Office review, the proposal must document the basis for use of the off-campus rate both from a SOW perspective and </a:t>
            </a:r>
            <a:r>
              <a:rPr lang="en-US" sz="2600" dirty="0" smtClean="0"/>
              <a:t>in a </a:t>
            </a:r>
            <a:r>
              <a:rPr lang="en-US" sz="2600" dirty="0"/>
              <a:t>budget that clearly shows the on- and off-campus </a:t>
            </a:r>
            <a:r>
              <a:rPr lang="en-US" sz="2600" dirty="0" smtClean="0"/>
              <a:t>costs.  See sample format.</a:t>
            </a:r>
            <a:endParaRPr lang="en-US" sz="2600" dirty="0"/>
          </a:p>
          <a:p>
            <a:endParaRPr lang="en-US" dirty="0"/>
          </a:p>
        </p:txBody>
      </p:sp>
    </p:spTree>
    <p:extLst>
      <p:ext uri="{BB962C8B-B14F-4D97-AF65-F5344CB8AC3E}">
        <p14:creationId xmlns:p14="http://schemas.microsoft.com/office/powerpoint/2010/main" val="217242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6071"/>
            <a:ext cx="9144000" cy="5164324"/>
          </a:xfrm>
          <a:prstGeom prst="rect">
            <a:avLst/>
          </a:prstGeom>
        </p:spPr>
      </p:pic>
    </p:spTree>
    <p:extLst>
      <p:ext uri="{BB962C8B-B14F-4D97-AF65-F5344CB8AC3E}">
        <p14:creationId xmlns:p14="http://schemas.microsoft.com/office/powerpoint/2010/main" val="4021884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Dept. of Labor Regulations</a:t>
            </a:r>
            <a:endParaRPr lang="en-US" dirty="0"/>
          </a:p>
        </p:txBody>
      </p:sp>
      <p:sp>
        <p:nvSpPr>
          <p:cNvPr id="3" name="Subtitle 2"/>
          <p:cNvSpPr>
            <a:spLocks noGrp="1"/>
          </p:cNvSpPr>
          <p:nvPr>
            <p:ph type="subTitle" idx="1"/>
          </p:nvPr>
        </p:nvSpPr>
        <p:spPr/>
        <p:txBody>
          <a:bodyPr/>
          <a:lstStyle/>
          <a:p>
            <a:r>
              <a:rPr lang="en-US" dirty="0" smtClean="0"/>
              <a:t>Julia McCallin</a:t>
            </a:r>
          </a:p>
          <a:p>
            <a:r>
              <a:rPr lang="en-US" sz="2400" dirty="0" smtClean="0"/>
              <a:t>Associate Vice President, Human Resources</a:t>
            </a:r>
            <a:endParaRPr lang="en-US" sz="2400" dirty="0"/>
          </a:p>
        </p:txBody>
      </p:sp>
    </p:spTree>
    <p:extLst>
      <p:ext uri="{BB962C8B-B14F-4D97-AF65-F5344CB8AC3E}">
        <p14:creationId xmlns:p14="http://schemas.microsoft.com/office/powerpoint/2010/main" val="2511494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Requirements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May 2016, the Department of Labor (DOL) issued new guidance on the minimum salary threshold for exempt employees under the Fair Labor Standards Act (FLSA)</a:t>
            </a:r>
          </a:p>
          <a:p>
            <a:endParaRPr lang="en-US" dirty="0" smtClean="0"/>
          </a:p>
          <a:p>
            <a:r>
              <a:rPr lang="en-US" b="1" dirty="0" smtClean="0"/>
              <a:t>Effective December 1, 2016:</a:t>
            </a:r>
          </a:p>
          <a:p>
            <a:pPr lvl="1"/>
            <a:endParaRPr lang="en-US" dirty="0"/>
          </a:p>
          <a:p>
            <a:pPr lvl="1"/>
            <a:r>
              <a:rPr lang="en-US" sz="2400" dirty="0"/>
              <a:t>The salary threshold under which most full-time white collar workers are entitled to receive overtime pay is increasing</a:t>
            </a:r>
          </a:p>
          <a:p>
            <a:pPr lvl="1"/>
            <a:endParaRPr lang="en-US" sz="2400" dirty="0"/>
          </a:p>
          <a:p>
            <a:pPr lvl="1"/>
            <a:r>
              <a:rPr lang="en-US" sz="2400" dirty="0"/>
              <a:t>From $23,660 to $47,476  </a:t>
            </a:r>
          </a:p>
          <a:p>
            <a:endParaRPr lang="en-US" dirty="0"/>
          </a:p>
        </p:txBody>
      </p:sp>
    </p:spTree>
    <p:extLst>
      <p:ext uri="{BB962C8B-B14F-4D97-AF65-F5344CB8AC3E}">
        <p14:creationId xmlns:p14="http://schemas.microsoft.com/office/powerpoint/2010/main" val="2571570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Caltech</a:t>
            </a:r>
            <a:endParaRPr lang="en-US" dirty="0"/>
          </a:p>
        </p:txBody>
      </p:sp>
      <p:sp>
        <p:nvSpPr>
          <p:cNvPr id="3" name="Content Placeholder 2"/>
          <p:cNvSpPr>
            <a:spLocks noGrp="1"/>
          </p:cNvSpPr>
          <p:nvPr>
            <p:ph idx="1"/>
          </p:nvPr>
        </p:nvSpPr>
        <p:spPr>
          <a:xfrm>
            <a:off x="817775" y="1417638"/>
            <a:ext cx="7508449" cy="5121111"/>
          </a:xfrm>
        </p:spPr>
        <p:txBody>
          <a:bodyPr/>
          <a:lstStyle/>
          <a:p>
            <a:r>
              <a:rPr lang="en-US" dirty="0" smtClean="0"/>
              <a:t>Who </a:t>
            </a:r>
            <a:r>
              <a:rPr lang="en-US" dirty="0"/>
              <a:t>is </a:t>
            </a:r>
            <a:r>
              <a:rPr lang="en-US" dirty="0" smtClean="0"/>
              <a:t>included</a:t>
            </a:r>
            <a:r>
              <a:rPr lang="en-US" dirty="0" smtClean="0"/>
              <a:t>:</a:t>
            </a:r>
          </a:p>
          <a:p>
            <a:pPr marL="0" indent="0">
              <a:buNone/>
            </a:pPr>
            <a:endParaRPr lang="en-US" dirty="0" smtClean="0"/>
          </a:p>
          <a:p>
            <a:pPr lvl="1"/>
            <a:r>
              <a:rPr lang="en-US" dirty="0" smtClean="0"/>
              <a:t>Postdoctoral </a:t>
            </a:r>
            <a:r>
              <a:rPr lang="en-US" dirty="0"/>
              <a:t>scholars </a:t>
            </a:r>
          </a:p>
          <a:p>
            <a:pPr lvl="1"/>
            <a:r>
              <a:rPr lang="en-US" dirty="0"/>
              <a:t>Administrative employees</a:t>
            </a:r>
          </a:p>
          <a:p>
            <a:pPr lvl="1"/>
            <a:r>
              <a:rPr lang="en-US" dirty="0"/>
              <a:t>Exempt employees</a:t>
            </a:r>
          </a:p>
          <a:p>
            <a:endParaRPr lang="en-US" dirty="0" smtClean="0"/>
          </a:p>
          <a:p>
            <a:r>
              <a:rPr lang="en-US" dirty="0" smtClean="0"/>
              <a:t>Who is not included:</a:t>
            </a:r>
          </a:p>
          <a:p>
            <a:pPr lvl="1"/>
            <a:endParaRPr lang="en-US" dirty="0" smtClean="0"/>
          </a:p>
          <a:p>
            <a:pPr lvl="1"/>
            <a:r>
              <a:rPr lang="en-US" dirty="0" smtClean="0"/>
              <a:t>Graduate Students</a:t>
            </a:r>
            <a:endParaRPr lang="en-US" dirty="0"/>
          </a:p>
        </p:txBody>
      </p:sp>
    </p:spTree>
    <p:extLst>
      <p:ext uri="{BB962C8B-B14F-4D97-AF65-F5344CB8AC3E}">
        <p14:creationId xmlns:p14="http://schemas.microsoft.com/office/powerpoint/2010/main" val="3793099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Schedule of </a:t>
            </a:r>
            <a:r>
              <a:rPr lang="en-US" b="1" dirty="0" smtClean="0"/>
              <a:t>Increases</a:t>
            </a:r>
            <a:br>
              <a:rPr lang="en-US" b="1" dirty="0" smtClean="0"/>
            </a:br>
            <a:r>
              <a:rPr lang="en-US" b="1" dirty="0" smtClean="0"/>
              <a:t>Salary </a:t>
            </a:r>
            <a:r>
              <a:rPr lang="en-US" b="1" dirty="0"/>
              <a:t>Test for Exemption</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3217406"/>
              </p:ext>
            </p:extLst>
          </p:nvPr>
        </p:nvGraphicFramePr>
        <p:xfrm>
          <a:off x="301659" y="1830547"/>
          <a:ext cx="8385141" cy="4061206"/>
        </p:xfrm>
        <a:graphic>
          <a:graphicData uri="http://schemas.openxmlformats.org/drawingml/2006/table">
            <a:tbl>
              <a:tblPr firstRow="1" firstCol="1" bandRow="1">
                <a:tableStyleId>{5C22544A-7EE6-4342-B048-85BDC9FD1C3A}</a:tableStyleId>
              </a:tblPr>
              <a:tblGrid>
                <a:gridCol w="1397523"/>
                <a:gridCol w="1912401"/>
                <a:gridCol w="5075217"/>
              </a:tblGrid>
              <a:tr h="620304">
                <a:tc>
                  <a:txBody>
                    <a:bodyPr/>
                    <a:lstStyle/>
                    <a:p>
                      <a:pPr marL="0" marR="0" algn="ctr">
                        <a:lnSpc>
                          <a:spcPct val="107000"/>
                        </a:lnSpc>
                        <a:spcBef>
                          <a:spcPts val="0"/>
                        </a:spcBef>
                        <a:spcAft>
                          <a:spcPts val="0"/>
                        </a:spcAft>
                      </a:pPr>
                      <a:r>
                        <a:rPr lang="en-US" sz="1400" dirty="0">
                          <a:effectLst/>
                        </a:rPr>
                        <a:t>Effective 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Salary Threshold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Governing Authority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590766">
                <a:tc>
                  <a:txBody>
                    <a:bodyPr/>
                    <a:lstStyle/>
                    <a:p>
                      <a:pPr marL="0" marR="0" algn="ctr">
                        <a:lnSpc>
                          <a:spcPct val="107000"/>
                        </a:lnSpc>
                        <a:spcBef>
                          <a:spcPts val="0"/>
                        </a:spcBef>
                        <a:spcAft>
                          <a:spcPts val="0"/>
                        </a:spcAft>
                      </a:pPr>
                      <a:r>
                        <a:rPr lang="en-US" sz="1400">
                          <a:effectLst/>
                        </a:rPr>
                        <a:t>Current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$23,660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FLSA (Fair Labor Standards Act from the Department of Labor)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590766">
                <a:tc>
                  <a:txBody>
                    <a:bodyPr/>
                    <a:lstStyle/>
                    <a:p>
                      <a:pPr marL="0" marR="0" algn="ctr">
                        <a:lnSpc>
                          <a:spcPct val="107000"/>
                        </a:lnSpc>
                        <a:spcBef>
                          <a:spcPts val="0"/>
                        </a:spcBef>
                        <a:spcAft>
                          <a:spcPts val="0"/>
                        </a:spcAft>
                      </a:pPr>
                      <a:r>
                        <a:rPr lang="en-US" sz="1400">
                          <a:effectLst/>
                        </a:rPr>
                        <a:t>12/1/2016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$47,476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FLSA (Fair Labor Standards Act from the Department of Labor)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590766">
                <a:tc>
                  <a:txBody>
                    <a:bodyPr/>
                    <a:lstStyle/>
                    <a:p>
                      <a:pPr marL="0" marR="0" algn="ctr">
                        <a:lnSpc>
                          <a:spcPct val="107000"/>
                        </a:lnSpc>
                        <a:spcBef>
                          <a:spcPts val="0"/>
                        </a:spcBef>
                        <a:spcAft>
                          <a:spcPts val="0"/>
                        </a:spcAft>
                      </a:pPr>
                      <a:r>
                        <a:rPr lang="en-US" sz="1400">
                          <a:effectLst/>
                        </a:rPr>
                        <a:t>1/1/2019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$49,920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State of California (twice minimum wage of $12.00 per hour)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590766">
                <a:tc>
                  <a:txBody>
                    <a:bodyPr/>
                    <a:lstStyle/>
                    <a:p>
                      <a:pPr marL="0" marR="0" algn="ctr">
                        <a:lnSpc>
                          <a:spcPct val="107000"/>
                        </a:lnSpc>
                        <a:spcBef>
                          <a:spcPts val="0"/>
                        </a:spcBef>
                        <a:spcAft>
                          <a:spcPts val="0"/>
                        </a:spcAft>
                      </a:pPr>
                      <a:r>
                        <a:rPr lang="en-US" sz="1400">
                          <a:effectLst/>
                        </a:rPr>
                        <a:t>1/1/2020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$54,080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State of California (twice minimum wage of $13.00 per hour)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590766">
                <a:tc>
                  <a:txBody>
                    <a:bodyPr/>
                    <a:lstStyle/>
                    <a:p>
                      <a:pPr marL="0" marR="0" algn="ctr">
                        <a:lnSpc>
                          <a:spcPct val="107000"/>
                        </a:lnSpc>
                        <a:spcBef>
                          <a:spcPts val="0"/>
                        </a:spcBef>
                        <a:spcAft>
                          <a:spcPts val="0"/>
                        </a:spcAft>
                      </a:pPr>
                      <a:r>
                        <a:rPr lang="en-US" sz="1400">
                          <a:effectLst/>
                        </a:rPr>
                        <a:t>1/1/2021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$58,240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State of California (twice minimum wage of $14.00 per hour)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87072">
                <a:tc>
                  <a:txBody>
                    <a:bodyPr/>
                    <a:lstStyle/>
                    <a:p>
                      <a:pPr marL="0" marR="0" algn="ctr">
                        <a:lnSpc>
                          <a:spcPct val="107000"/>
                        </a:lnSpc>
                        <a:spcBef>
                          <a:spcPts val="0"/>
                        </a:spcBef>
                        <a:spcAft>
                          <a:spcPts val="0"/>
                        </a:spcAft>
                      </a:pPr>
                      <a:r>
                        <a:rPr lang="en-US" sz="1400">
                          <a:effectLst/>
                        </a:rPr>
                        <a:t>1/1/2022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$62,400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dirty="0">
                          <a:effectLst/>
                        </a:rPr>
                        <a:t>State of California (twice minimum wage of $15.00 per hour)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bl>
          </a:graphicData>
        </a:graphic>
      </p:graphicFrame>
    </p:spTree>
    <p:extLst>
      <p:ext uri="{BB962C8B-B14F-4D97-AF65-F5344CB8AC3E}">
        <p14:creationId xmlns:p14="http://schemas.microsoft.com/office/powerpoint/2010/main" val="22708457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2442"/>
          </a:xfrm>
        </p:spPr>
        <p:txBody>
          <a:bodyPr>
            <a:normAutofit fontScale="90000"/>
          </a:bodyPr>
          <a:lstStyle/>
          <a:p>
            <a:r>
              <a:rPr lang="en-US" b="1" dirty="0"/>
              <a:t>Schedule of Increases </a:t>
            </a:r>
            <a:r>
              <a:rPr lang="en-US" b="1" dirty="0" smtClean="0"/>
              <a:t>– </a:t>
            </a:r>
            <a:br>
              <a:rPr lang="en-US" b="1" dirty="0" smtClean="0"/>
            </a:br>
            <a:r>
              <a:rPr lang="en-US" b="1" dirty="0" smtClean="0"/>
              <a:t>Minimum </a:t>
            </a:r>
            <a:r>
              <a:rPr lang="en-US" b="1" dirty="0"/>
              <a:t>Wage</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6383469"/>
              </p:ext>
            </p:extLst>
          </p:nvPr>
        </p:nvGraphicFramePr>
        <p:xfrm>
          <a:off x="768096" y="2420875"/>
          <a:ext cx="7744308" cy="3329475"/>
        </p:xfrm>
        <a:graphic>
          <a:graphicData uri="http://schemas.openxmlformats.org/drawingml/2006/table">
            <a:tbl>
              <a:tblPr firstRow="1" firstCol="1" bandRow="1">
                <a:tableStyleId>{5C22544A-7EE6-4342-B048-85BDC9FD1C3A}</a:tableStyleId>
              </a:tblPr>
              <a:tblGrid>
                <a:gridCol w="1290718"/>
                <a:gridCol w="1766246"/>
                <a:gridCol w="4687344"/>
              </a:tblGrid>
              <a:tr h="495879">
                <a:tc>
                  <a:txBody>
                    <a:bodyPr/>
                    <a:lstStyle/>
                    <a:p>
                      <a:pPr marL="0" marR="0" algn="ctr">
                        <a:lnSpc>
                          <a:spcPct val="107000"/>
                        </a:lnSpc>
                        <a:spcBef>
                          <a:spcPts val="0"/>
                        </a:spcBef>
                        <a:spcAft>
                          <a:spcPts val="0"/>
                        </a:spcAft>
                      </a:pPr>
                      <a:r>
                        <a:rPr lang="en-US" sz="1400" dirty="0">
                          <a:effectLst/>
                        </a:rPr>
                        <a:t>Effective 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Minimum Wage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Governing Authority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72266">
                <a:tc>
                  <a:txBody>
                    <a:bodyPr/>
                    <a:lstStyle/>
                    <a:p>
                      <a:pPr marL="0" marR="0" algn="ctr">
                        <a:lnSpc>
                          <a:spcPct val="107000"/>
                        </a:lnSpc>
                        <a:spcBef>
                          <a:spcPts val="0"/>
                        </a:spcBef>
                        <a:spcAft>
                          <a:spcPts val="0"/>
                        </a:spcAft>
                      </a:pPr>
                      <a:r>
                        <a:rPr lang="en-US" sz="1400">
                          <a:effectLst/>
                        </a:rPr>
                        <a:t>1/1/2016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$10.15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dirty="0">
                          <a:effectLst/>
                        </a:rPr>
                        <a:t>Department of Labor (for federal contractors)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72266">
                <a:tc>
                  <a:txBody>
                    <a:bodyPr/>
                    <a:lstStyle/>
                    <a:p>
                      <a:pPr marL="0" marR="0" algn="ctr">
                        <a:lnSpc>
                          <a:spcPct val="107000"/>
                        </a:lnSpc>
                        <a:spcBef>
                          <a:spcPts val="0"/>
                        </a:spcBef>
                        <a:spcAft>
                          <a:spcPts val="0"/>
                        </a:spcAft>
                      </a:pPr>
                      <a:r>
                        <a:rPr lang="en-US" sz="1400">
                          <a:effectLst/>
                        </a:rPr>
                        <a:t>7/1/2016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$10.50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City of Pasadena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72266">
                <a:tc>
                  <a:txBody>
                    <a:bodyPr/>
                    <a:lstStyle/>
                    <a:p>
                      <a:pPr marL="0" marR="0" algn="ctr">
                        <a:lnSpc>
                          <a:spcPct val="107000"/>
                        </a:lnSpc>
                        <a:spcBef>
                          <a:spcPts val="0"/>
                        </a:spcBef>
                        <a:spcAft>
                          <a:spcPts val="0"/>
                        </a:spcAft>
                      </a:pPr>
                      <a:r>
                        <a:rPr lang="en-US" sz="1400">
                          <a:effectLst/>
                        </a:rPr>
                        <a:t>7/1/2017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$12.00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City of Pasadena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72266">
                <a:tc>
                  <a:txBody>
                    <a:bodyPr/>
                    <a:lstStyle/>
                    <a:p>
                      <a:pPr marL="0" marR="0" algn="ctr">
                        <a:lnSpc>
                          <a:spcPct val="107000"/>
                        </a:lnSpc>
                        <a:spcBef>
                          <a:spcPts val="0"/>
                        </a:spcBef>
                        <a:spcAft>
                          <a:spcPts val="0"/>
                        </a:spcAft>
                      </a:pPr>
                      <a:r>
                        <a:rPr lang="en-US" sz="1400">
                          <a:effectLst/>
                        </a:rPr>
                        <a:t>7/1/2018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$13.25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City of Pasadena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72266">
                <a:tc>
                  <a:txBody>
                    <a:bodyPr/>
                    <a:lstStyle/>
                    <a:p>
                      <a:pPr marL="0" marR="0" algn="ctr">
                        <a:lnSpc>
                          <a:spcPct val="107000"/>
                        </a:lnSpc>
                        <a:spcBef>
                          <a:spcPts val="0"/>
                        </a:spcBef>
                        <a:spcAft>
                          <a:spcPts val="0"/>
                        </a:spcAft>
                      </a:pPr>
                      <a:r>
                        <a:rPr lang="en-US" sz="1400">
                          <a:effectLst/>
                        </a:rPr>
                        <a:t>1/1/2021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$14.00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a:effectLst/>
                        </a:rPr>
                        <a:t>State of California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r h="472266">
                <a:tc>
                  <a:txBody>
                    <a:bodyPr/>
                    <a:lstStyle/>
                    <a:p>
                      <a:pPr marL="0" marR="0" algn="ctr">
                        <a:lnSpc>
                          <a:spcPct val="107000"/>
                        </a:lnSpc>
                        <a:spcBef>
                          <a:spcPts val="0"/>
                        </a:spcBef>
                        <a:spcAft>
                          <a:spcPts val="0"/>
                        </a:spcAft>
                      </a:pPr>
                      <a:r>
                        <a:rPr lang="en-US" sz="1400">
                          <a:effectLst/>
                        </a:rPr>
                        <a:t>1/1/2022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gn="ctr">
                        <a:lnSpc>
                          <a:spcPct val="107000"/>
                        </a:lnSpc>
                        <a:spcBef>
                          <a:spcPts val="0"/>
                        </a:spcBef>
                        <a:spcAft>
                          <a:spcPts val="0"/>
                        </a:spcAft>
                      </a:pPr>
                      <a:r>
                        <a:rPr lang="en-US" sz="1400">
                          <a:effectLst/>
                        </a:rPr>
                        <a:t>$15.00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c>
                  <a:txBody>
                    <a:bodyPr/>
                    <a:lstStyle/>
                    <a:p>
                      <a:pPr marL="0" marR="0">
                        <a:lnSpc>
                          <a:spcPct val="107000"/>
                        </a:lnSpc>
                        <a:spcBef>
                          <a:spcPts val="0"/>
                        </a:spcBef>
                        <a:spcAft>
                          <a:spcPts val="0"/>
                        </a:spcAft>
                      </a:pPr>
                      <a:r>
                        <a:rPr lang="en-US" sz="1400" dirty="0">
                          <a:effectLst/>
                        </a:rPr>
                        <a:t>State of California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b"/>
                </a:tc>
              </a:tr>
            </a:tbl>
          </a:graphicData>
        </a:graphic>
      </p:graphicFrame>
    </p:spTree>
    <p:extLst>
      <p:ext uri="{BB962C8B-B14F-4D97-AF65-F5344CB8AC3E}">
        <p14:creationId xmlns:p14="http://schemas.microsoft.com/office/powerpoint/2010/main" val="3795748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a:t>Commitment of Effort Policy Update (Dick)</a:t>
            </a:r>
          </a:p>
          <a:p>
            <a:r>
              <a:rPr lang="en-US" dirty="0" smtClean="0"/>
              <a:t>Off-Campus Overhead Rate (Dick)</a:t>
            </a:r>
          </a:p>
          <a:p>
            <a:r>
              <a:rPr lang="en-US" dirty="0" smtClean="0"/>
              <a:t>Dept. </a:t>
            </a:r>
            <a:r>
              <a:rPr lang="en-US" dirty="0"/>
              <a:t>of Labor Regulations (Julia)</a:t>
            </a:r>
          </a:p>
          <a:p>
            <a:r>
              <a:rPr lang="en-US" dirty="0" smtClean="0"/>
              <a:t>Immigration Changes (Ilana)</a:t>
            </a:r>
          </a:p>
          <a:p>
            <a:r>
              <a:rPr lang="en-US" dirty="0" smtClean="0"/>
              <a:t>Program Income (Rochelle)</a:t>
            </a:r>
          </a:p>
          <a:p>
            <a:r>
              <a:rPr lang="en-US" dirty="0" smtClean="0"/>
              <a:t>Pre-Audit Checklist (Rochelle)</a:t>
            </a:r>
          </a:p>
          <a:p>
            <a:pPr marL="0" indent="0">
              <a:buNone/>
            </a:pPr>
            <a:endParaRPr lang="en-US" dirty="0"/>
          </a:p>
        </p:txBody>
      </p:sp>
    </p:spTree>
    <p:extLst>
      <p:ext uri="{BB962C8B-B14F-4D97-AF65-F5344CB8AC3E}">
        <p14:creationId xmlns:p14="http://schemas.microsoft.com/office/powerpoint/2010/main" val="39726039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0242" y="2130425"/>
            <a:ext cx="8117958" cy="1470025"/>
          </a:xfrm>
        </p:spPr>
        <p:txBody>
          <a:bodyPr/>
          <a:lstStyle/>
          <a:p>
            <a:r>
              <a:rPr lang="en-US" dirty="0" smtClean="0"/>
              <a:t>Changes to F-1 Optional Practical Training:  STEM OPT</a:t>
            </a:r>
            <a:endParaRPr lang="en-US" dirty="0"/>
          </a:p>
        </p:txBody>
      </p:sp>
      <p:sp>
        <p:nvSpPr>
          <p:cNvPr id="3" name="Subtitle 2"/>
          <p:cNvSpPr>
            <a:spLocks noGrp="1"/>
          </p:cNvSpPr>
          <p:nvPr>
            <p:ph type="subTitle" idx="1"/>
          </p:nvPr>
        </p:nvSpPr>
        <p:spPr>
          <a:xfrm>
            <a:off x="1371600" y="3789802"/>
            <a:ext cx="6400800" cy="2588964"/>
          </a:xfrm>
        </p:spPr>
        <p:txBody>
          <a:bodyPr/>
          <a:lstStyle/>
          <a:p>
            <a:endParaRPr lang="en-US" dirty="0" smtClean="0"/>
          </a:p>
          <a:p>
            <a:pPr algn="r"/>
            <a:endParaRPr lang="en-US" sz="1600" dirty="0" smtClean="0">
              <a:solidFill>
                <a:schemeClr val="tx1"/>
              </a:solidFill>
            </a:endParaRPr>
          </a:p>
          <a:p>
            <a:pPr algn="r"/>
            <a:r>
              <a:rPr lang="en-US" sz="2400" dirty="0" smtClean="0">
                <a:solidFill>
                  <a:schemeClr val="tx1"/>
                </a:solidFill>
              </a:rPr>
              <a:t>Ilana Smith</a:t>
            </a:r>
          </a:p>
          <a:p>
            <a:pPr algn="r"/>
            <a:r>
              <a:rPr lang="en-US" sz="2400" dirty="0" smtClean="0">
                <a:solidFill>
                  <a:schemeClr val="tx1"/>
                </a:solidFill>
              </a:rPr>
              <a:t>Director, International Offices</a:t>
            </a:r>
          </a:p>
          <a:p>
            <a:pPr algn="r"/>
            <a:r>
              <a:rPr lang="en-US" sz="2400" dirty="0" smtClean="0">
                <a:solidFill>
                  <a:schemeClr val="tx1"/>
                </a:solidFill>
              </a:rPr>
              <a:t>June 15, 2016</a:t>
            </a:r>
            <a:endParaRPr lang="en-US" sz="2400" dirty="0">
              <a:solidFill>
                <a:schemeClr val="tx1"/>
              </a:solidFill>
            </a:endParaRPr>
          </a:p>
        </p:txBody>
      </p:sp>
    </p:spTree>
    <p:extLst>
      <p:ext uri="{BB962C8B-B14F-4D97-AF65-F5344CB8AC3E}">
        <p14:creationId xmlns:p14="http://schemas.microsoft.com/office/powerpoint/2010/main" val="16230528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STEM OPT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Duration	</a:t>
            </a:r>
          </a:p>
          <a:p>
            <a:pPr lvl="1"/>
            <a:r>
              <a:rPr lang="en-US" dirty="0" smtClean="0"/>
              <a:t>Extended from 17 to 24 months</a:t>
            </a:r>
          </a:p>
          <a:p>
            <a:r>
              <a:rPr lang="en-US" dirty="0" smtClean="0"/>
              <a:t>Training Plan</a:t>
            </a:r>
          </a:p>
          <a:p>
            <a:pPr lvl="1"/>
            <a:r>
              <a:rPr lang="en-US" dirty="0" smtClean="0"/>
              <a:t>Student and Employer Certifications</a:t>
            </a:r>
          </a:p>
          <a:p>
            <a:pPr lvl="2"/>
            <a:r>
              <a:rPr lang="en-US" dirty="0" smtClean="0"/>
              <a:t>Training Plan will be followed</a:t>
            </a:r>
          </a:p>
          <a:p>
            <a:pPr lvl="2"/>
            <a:r>
              <a:rPr lang="en-US" dirty="0" smtClean="0"/>
              <a:t>Reporting obligations</a:t>
            </a:r>
          </a:p>
          <a:p>
            <a:pPr lvl="2"/>
            <a:r>
              <a:rPr lang="en-US" dirty="0" smtClean="0"/>
              <a:t>Relationship between degree and training opportunity</a:t>
            </a:r>
          </a:p>
          <a:p>
            <a:pPr lvl="2"/>
            <a:r>
              <a:rPr lang="en-US" dirty="0" smtClean="0"/>
              <a:t>Employment obligations</a:t>
            </a:r>
          </a:p>
          <a:p>
            <a:pPr lvl="1"/>
            <a:r>
              <a:rPr lang="en-US" dirty="0" smtClean="0"/>
              <a:t>Employer review of student’s self-evaluation every 12 months</a:t>
            </a:r>
          </a:p>
          <a:p>
            <a:r>
              <a:rPr lang="en-US" dirty="0" smtClean="0"/>
              <a:t>Potential Site Visits </a:t>
            </a:r>
            <a:endParaRPr lang="en-US" dirty="0"/>
          </a:p>
        </p:txBody>
      </p:sp>
    </p:spTree>
    <p:extLst>
      <p:ext uri="{BB962C8B-B14F-4D97-AF65-F5344CB8AC3E}">
        <p14:creationId xmlns:p14="http://schemas.microsoft.com/office/powerpoint/2010/main" val="1714653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 OPT: Potential Issues</a:t>
            </a:r>
            <a:endParaRPr lang="en-US" dirty="0"/>
          </a:p>
        </p:txBody>
      </p:sp>
      <p:sp>
        <p:nvSpPr>
          <p:cNvPr id="3" name="Content Placeholder 2"/>
          <p:cNvSpPr>
            <a:spLocks noGrp="1"/>
          </p:cNvSpPr>
          <p:nvPr>
            <p:ph idx="1"/>
          </p:nvPr>
        </p:nvSpPr>
        <p:spPr/>
        <p:txBody>
          <a:bodyPr/>
          <a:lstStyle/>
          <a:p>
            <a:r>
              <a:rPr lang="en-US" dirty="0" smtClean="0"/>
              <a:t>Duration</a:t>
            </a:r>
          </a:p>
          <a:p>
            <a:pPr lvl="1"/>
            <a:r>
              <a:rPr lang="en-US" dirty="0" smtClean="0"/>
              <a:t>Opportunity for employment, not a commitment </a:t>
            </a:r>
          </a:p>
          <a:p>
            <a:r>
              <a:rPr lang="en-US" dirty="0" smtClean="0"/>
              <a:t>Compensation</a:t>
            </a:r>
          </a:p>
          <a:p>
            <a:pPr lvl="1"/>
            <a:r>
              <a:rPr lang="en-US" dirty="0" smtClean="0"/>
              <a:t>Commensurate with funding received by similarly situated U.S. workers</a:t>
            </a:r>
          </a:p>
          <a:p>
            <a:r>
              <a:rPr lang="en-US" dirty="0" smtClean="0"/>
              <a:t>Who signs the Training Plan?</a:t>
            </a:r>
          </a:p>
          <a:p>
            <a:pPr lvl="1"/>
            <a:r>
              <a:rPr lang="en-US" dirty="0" smtClean="0"/>
              <a:t>Supervising faculty member</a:t>
            </a:r>
          </a:p>
          <a:p>
            <a:pPr lvl="1"/>
            <a:endParaRPr lang="en-US" dirty="0" smtClean="0"/>
          </a:p>
        </p:txBody>
      </p:sp>
    </p:spTree>
    <p:extLst>
      <p:ext uri="{BB962C8B-B14F-4D97-AF65-F5344CB8AC3E}">
        <p14:creationId xmlns:p14="http://schemas.microsoft.com/office/powerpoint/2010/main" val="1094395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Refresher on Program Income</a:t>
            </a:r>
            <a:endParaRPr lang="en-US" dirty="0"/>
          </a:p>
        </p:txBody>
      </p:sp>
      <p:sp>
        <p:nvSpPr>
          <p:cNvPr id="3" name="Subtitle 2"/>
          <p:cNvSpPr>
            <a:spLocks noGrp="1"/>
          </p:cNvSpPr>
          <p:nvPr>
            <p:ph type="subTitle" idx="1"/>
          </p:nvPr>
        </p:nvSpPr>
        <p:spPr/>
        <p:txBody>
          <a:bodyPr/>
          <a:lstStyle/>
          <a:p>
            <a:r>
              <a:rPr lang="en-US" dirty="0" smtClean="0"/>
              <a:t>Rochelle Athey</a:t>
            </a:r>
          </a:p>
          <a:p>
            <a:r>
              <a:rPr lang="en-US" dirty="0" smtClean="0"/>
              <a:t>Post </a:t>
            </a:r>
            <a:r>
              <a:rPr lang="en-US" dirty="0" smtClean="0"/>
              <a:t>Award </a:t>
            </a:r>
            <a:r>
              <a:rPr lang="en-US" dirty="0" smtClean="0"/>
              <a:t>Administration</a:t>
            </a:r>
            <a:endParaRPr lang="en-US" dirty="0" smtClean="0"/>
          </a:p>
        </p:txBody>
      </p:sp>
    </p:spTree>
    <p:extLst>
      <p:ext uri="{BB962C8B-B14F-4D97-AF65-F5344CB8AC3E}">
        <p14:creationId xmlns:p14="http://schemas.microsoft.com/office/powerpoint/2010/main" val="29251916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Program Income?</a:t>
            </a:r>
            <a:endParaRPr lang="en-US" dirty="0"/>
          </a:p>
        </p:txBody>
      </p:sp>
      <p:sp>
        <p:nvSpPr>
          <p:cNvPr id="3" name="Content Placeholder 2"/>
          <p:cNvSpPr>
            <a:spLocks noGrp="1"/>
          </p:cNvSpPr>
          <p:nvPr>
            <p:ph idx="1"/>
          </p:nvPr>
        </p:nvSpPr>
        <p:spPr>
          <a:xfrm>
            <a:off x="457200" y="2168165"/>
            <a:ext cx="8229600" cy="3957998"/>
          </a:xfrm>
        </p:spPr>
        <p:txBody>
          <a:bodyPr/>
          <a:lstStyle/>
          <a:p>
            <a:r>
              <a:rPr lang="en-US" dirty="0" smtClean="0"/>
              <a:t>The Uniform Guidance definition:</a:t>
            </a:r>
          </a:p>
          <a:p>
            <a:pPr lvl="1"/>
            <a:r>
              <a:rPr lang="en-US" dirty="0" smtClean="0"/>
              <a:t>“Program income means gross income earned by the non-Federal entity that is directly generated by a supported activity or earned as a result of the Federal award during the period of performance ….”</a:t>
            </a:r>
            <a:endParaRPr lang="en-US" dirty="0"/>
          </a:p>
        </p:txBody>
      </p:sp>
    </p:spTree>
    <p:extLst>
      <p:ext uri="{BB962C8B-B14F-4D97-AF65-F5344CB8AC3E}">
        <p14:creationId xmlns:p14="http://schemas.microsoft.com/office/powerpoint/2010/main" val="6224555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Program Income – </a:t>
            </a:r>
            <a:br>
              <a:rPr lang="en-US" dirty="0" smtClean="0"/>
            </a:br>
            <a:r>
              <a:rPr lang="en-US" dirty="0" smtClean="0"/>
              <a:t>What is Included?</a:t>
            </a:r>
            <a:endParaRPr lang="en-US" dirty="0"/>
          </a:p>
        </p:txBody>
      </p:sp>
      <p:sp>
        <p:nvSpPr>
          <p:cNvPr id="3" name="Content Placeholder 2"/>
          <p:cNvSpPr>
            <a:spLocks noGrp="1"/>
          </p:cNvSpPr>
          <p:nvPr>
            <p:ph idx="1"/>
          </p:nvPr>
        </p:nvSpPr>
        <p:spPr>
          <a:xfrm>
            <a:off x="628650" y="1923068"/>
            <a:ext cx="7886700" cy="4553146"/>
          </a:xfrm>
        </p:spPr>
        <p:txBody>
          <a:bodyPr>
            <a:normAutofit fontScale="55000" lnSpcReduction="20000"/>
          </a:bodyPr>
          <a:lstStyle/>
          <a:p>
            <a:r>
              <a:rPr lang="en-US" sz="4400" dirty="0" smtClean="0"/>
              <a:t>The federal definition in the Uniform Guidance goes on to state what’s included in the definition of program income – income from:</a:t>
            </a:r>
          </a:p>
          <a:p>
            <a:pPr lvl="1"/>
            <a:r>
              <a:rPr lang="en-US" sz="3300" dirty="0"/>
              <a:t>F</a:t>
            </a:r>
            <a:r>
              <a:rPr lang="en-US" sz="3300" dirty="0" smtClean="0"/>
              <a:t>ees for services performed</a:t>
            </a:r>
          </a:p>
          <a:p>
            <a:pPr lvl="1"/>
            <a:r>
              <a:rPr lang="en-US" sz="3300" dirty="0" smtClean="0"/>
              <a:t>The use or rental of real or personal property acquired under federal awards</a:t>
            </a:r>
          </a:p>
          <a:p>
            <a:pPr lvl="1"/>
            <a:r>
              <a:rPr lang="en-US" sz="3300" dirty="0" smtClean="0"/>
              <a:t>The sale of commodities or items fabricated under a federal award</a:t>
            </a:r>
          </a:p>
          <a:p>
            <a:pPr lvl="1"/>
            <a:r>
              <a:rPr lang="en-US" sz="3300" dirty="0" smtClean="0"/>
              <a:t>Principal and interest on loans made with federal award funds</a:t>
            </a:r>
          </a:p>
          <a:p>
            <a:pPr lvl="1"/>
            <a:r>
              <a:rPr lang="en-US" sz="3300" dirty="0" smtClean="0"/>
              <a:t>License fees and royalties on patents and copyrights</a:t>
            </a:r>
            <a:r>
              <a:rPr lang="en-US" sz="3300" dirty="0" smtClean="0">
                <a:solidFill>
                  <a:srgbClr val="FF0000"/>
                </a:solidFill>
              </a:rPr>
              <a:t>*</a:t>
            </a:r>
          </a:p>
          <a:p>
            <a:pPr lvl="1"/>
            <a:endParaRPr lang="en-US" dirty="0"/>
          </a:p>
          <a:p>
            <a:pPr lvl="1"/>
            <a:endParaRPr lang="en-US" dirty="0" smtClean="0"/>
          </a:p>
          <a:p>
            <a:pPr marL="342900" lvl="1" indent="0">
              <a:buNone/>
            </a:pPr>
            <a:r>
              <a:rPr lang="en-US" sz="2900" dirty="0" smtClean="0">
                <a:solidFill>
                  <a:srgbClr val="FF0000"/>
                </a:solidFill>
              </a:rPr>
              <a:t>*</a:t>
            </a:r>
            <a:r>
              <a:rPr lang="en-US" sz="2900" dirty="0"/>
              <a:t>However, unless award terms or applicable federal laws or regulations that apply to the award say otherwise, the awardee has no obligation to the federal awarding agency with respect to program income earned from license fees and royalties for copyrighted material, patents, patent applications, trademarks, and inventions made under a federal award to which 37 CFR part 401 applies (the implementation of the Bayh-Dole Act).</a:t>
            </a:r>
          </a:p>
        </p:txBody>
      </p:sp>
    </p:spTree>
    <p:extLst>
      <p:ext uri="{BB962C8B-B14F-4D97-AF65-F5344CB8AC3E}">
        <p14:creationId xmlns:p14="http://schemas.microsoft.com/office/powerpoint/2010/main" val="2541294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955"/>
            <a:ext cx="8229600" cy="1393906"/>
          </a:xfrm>
        </p:spPr>
        <p:txBody>
          <a:bodyPr/>
          <a:lstStyle/>
          <a:p>
            <a:pPr algn="ctr"/>
            <a:r>
              <a:rPr lang="en-US" dirty="0" smtClean="0"/>
              <a:t>Program Income – </a:t>
            </a:r>
            <a:br>
              <a:rPr lang="en-US" dirty="0" smtClean="0"/>
            </a:br>
            <a:r>
              <a:rPr lang="en-US" dirty="0" smtClean="0"/>
              <a:t>What is Not Included? (cont.)</a:t>
            </a:r>
            <a:endParaRPr lang="en-US" dirty="0"/>
          </a:p>
        </p:txBody>
      </p:sp>
      <p:sp>
        <p:nvSpPr>
          <p:cNvPr id="3" name="Content Placeholder 2"/>
          <p:cNvSpPr>
            <a:spLocks noGrp="1"/>
          </p:cNvSpPr>
          <p:nvPr>
            <p:ph idx="1"/>
          </p:nvPr>
        </p:nvSpPr>
        <p:spPr>
          <a:xfrm>
            <a:off x="457200" y="2705493"/>
            <a:ext cx="8229600" cy="2639505"/>
          </a:xfrm>
        </p:spPr>
        <p:txBody>
          <a:bodyPr>
            <a:normAutofit/>
          </a:bodyPr>
          <a:lstStyle/>
          <a:p>
            <a:r>
              <a:rPr lang="en-US" sz="2800" dirty="0" smtClean="0"/>
              <a:t>Interest earned on advances of federal funds</a:t>
            </a:r>
          </a:p>
          <a:p>
            <a:r>
              <a:rPr lang="en-US" sz="2800" dirty="0" smtClean="0"/>
              <a:t>Rebates, credits, discounts</a:t>
            </a:r>
          </a:p>
          <a:p>
            <a:r>
              <a:rPr lang="en-US" sz="2800" dirty="0" smtClean="0"/>
              <a:t>Interest earned on any rebates, credits or discounts</a:t>
            </a:r>
          </a:p>
        </p:txBody>
      </p:sp>
    </p:spTree>
    <p:extLst>
      <p:ext uri="{BB962C8B-B14F-4D97-AF65-F5344CB8AC3E}">
        <p14:creationId xmlns:p14="http://schemas.microsoft.com/office/powerpoint/2010/main" val="8425864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955"/>
            <a:ext cx="8229600" cy="1393906"/>
          </a:xfrm>
        </p:spPr>
        <p:txBody>
          <a:bodyPr/>
          <a:lstStyle/>
          <a:p>
            <a:pPr algn="ctr"/>
            <a:r>
              <a:rPr lang="en-US" dirty="0" smtClean="0"/>
              <a:t>Program Income – </a:t>
            </a:r>
            <a:br>
              <a:rPr lang="en-US" dirty="0" smtClean="0"/>
            </a:br>
            <a:r>
              <a:rPr lang="en-US" dirty="0" smtClean="0"/>
              <a:t>What is Not Included?</a:t>
            </a:r>
            <a:endParaRPr lang="en-US" dirty="0"/>
          </a:p>
        </p:txBody>
      </p:sp>
      <p:sp>
        <p:nvSpPr>
          <p:cNvPr id="3" name="Content Placeholder 2"/>
          <p:cNvSpPr>
            <a:spLocks noGrp="1"/>
          </p:cNvSpPr>
          <p:nvPr>
            <p:ph idx="1"/>
          </p:nvPr>
        </p:nvSpPr>
        <p:spPr>
          <a:xfrm>
            <a:off x="457200" y="1904215"/>
            <a:ext cx="8229600" cy="4487159"/>
          </a:xfrm>
        </p:spPr>
        <p:txBody>
          <a:bodyPr>
            <a:normAutofit fontScale="92500" lnSpcReduction="10000"/>
          </a:bodyPr>
          <a:lstStyle/>
          <a:p>
            <a:r>
              <a:rPr lang="en-US" dirty="0" smtClean="0"/>
              <a:t>Taxes, special assessments, levies, fines and other such revenues raised by a non-federal entity unless the revenues are specifically identified in the federal award or federal awarding agency regulations as program income</a:t>
            </a:r>
          </a:p>
          <a:p>
            <a:r>
              <a:rPr lang="en-US" dirty="0" smtClean="0"/>
              <a:t>Proceeds from the sale of real property, equipment, or supplies purchased with federal funds </a:t>
            </a:r>
            <a:br>
              <a:rPr lang="en-US" dirty="0" smtClean="0"/>
            </a:br>
            <a:r>
              <a:rPr lang="en-US" sz="1800" dirty="0" smtClean="0"/>
              <a:t>(</a:t>
            </a:r>
            <a:r>
              <a:rPr lang="en-US" sz="1800" dirty="0">
                <a:solidFill>
                  <a:srgbClr val="FF0000"/>
                </a:solidFill>
              </a:rPr>
              <a:t>The Uniform Guidance and A-110 address this situation – rules do </a:t>
            </a:r>
            <a:r>
              <a:rPr lang="en-US" sz="1800" dirty="0" smtClean="0">
                <a:solidFill>
                  <a:srgbClr val="FF0000"/>
                </a:solidFill>
              </a:rPr>
              <a:t/>
            </a:r>
            <a:br>
              <a:rPr lang="en-US" sz="1800" dirty="0" smtClean="0">
                <a:solidFill>
                  <a:srgbClr val="FF0000"/>
                </a:solidFill>
              </a:rPr>
            </a:br>
            <a:r>
              <a:rPr lang="en-US" sz="1800" dirty="0" smtClean="0">
                <a:solidFill>
                  <a:srgbClr val="FF0000"/>
                </a:solidFill>
              </a:rPr>
              <a:t>apply </a:t>
            </a:r>
            <a:r>
              <a:rPr lang="en-US" sz="1800" dirty="0">
                <a:solidFill>
                  <a:srgbClr val="FF0000"/>
                </a:solidFill>
              </a:rPr>
              <a:t>to how an awardee must use such proceeds</a:t>
            </a:r>
            <a:r>
              <a:rPr lang="en-US" sz="1800" dirty="0"/>
              <a:t>)</a:t>
            </a:r>
          </a:p>
        </p:txBody>
      </p:sp>
    </p:spTree>
    <p:extLst>
      <p:ext uri="{BB962C8B-B14F-4D97-AF65-F5344CB8AC3E}">
        <p14:creationId xmlns:p14="http://schemas.microsoft.com/office/powerpoint/2010/main" val="1604510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Program Income</a:t>
            </a:r>
            <a:endParaRPr lang="en-US" dirty="0"/>
          </a:p>
        </p:txBody>
      </p:sp>
      <p:sp>
        <p:nvSpPr>
          <p:cNvPr id="3" name="Content Placeholder 2"/>
          <p:cNvSpPr>
            <a:spLocks noGrp="1"/>
          </p:cNvSpPr>
          <p:nvPr>
            <p:ph idx="1"/>
          </p:nvPr>
        </p:nvSpPr>
        <p:spPr>
          <a:xfrm>
            <a:off x="457200" y="2149311"/>
            <a:ext cx="8229600" cy="3439525"/>
          </a:xfrm>
        </p:spPr>
        <p:txBody>
          <a:bodyPr/>
          <a:lstStyle/>
          <a:p>
            <a:r>
              <a:rPr lang="en-US" sz="3000" dirty="0" smtClean="0"/>
              <a:t>The Uniform Guidance indicates that if the federal agency does not specify in its regulations or in the terms and conditions of the federal award , or give prior approval for how program income is to be used,  the awardee should </a:t>
            </a:r>
            <a:r>
              <a:rPr lang="en-US" sz="3000" b="1" dirty="0" smtClean="0"/>
              <a:t>deduct</a:t>
            </a:r>
            <a:r>
              <a:rPr lang="en-US" sz="3000" dirty="0" smtClean="0"/>
              <a:t> program income from the award amount.</a:t>
            </a:r>
          </a:p>
        </p:txBody>
      </p:sp>
    </p:spTree>
    <p:extLst>
      <p:ext uri="{BB962C8B-B14F-4D97-AF65-F5344CB8AC3E}">
        <p14:creationId xmlns:p14="http://schemas.microsoft.com/office/powerpoint/2010/main" val="17015693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91869"/>
          </a:xfrm>
        </p:spPr>
        <p:txBody>
          <a:bodyPr/>
          <a:lstStyle/>
          <a:p>
            <a:pPr algn="ctr"/>
            <a:r>
              <a:rPr lang="en-US" dirty="0" smtClean="0"/>
              <a:t>Use of Program Income</a:t>
            </a:r>
            <a:br>
              <a:rPr lang="en-US" dirty="0" smtClean="0"/>
            </a:br>
            <a:r>
              <a:rPr lang="en-US" dirty="0" smtClean="0"/>
              <a:t>(cont.)</a:t>
            </a:r>
            <a:endParaRPr lang="en-US" dirty="0"/>
          </a:p>
        </p:txBody>
      </p:sp>
      <p:sp>
        <p:nvSpPr>
          <p:cNvPr id="3" name="Content Placeholder 2"/>
          <p:cNvSpPr>
            <a:spLocks noGrp="1"/>
          </p:cNvSpPr>
          <p:nvPr>
            <p:ph idx="1"/>
          </p:nvPr>
        </p:nvSpPr>
        <p:spPr>
          <a:xfrm>
            <a:off x="457200" y="2677212"/>
            <a:ext cx="8229600" cy="2911624"/>
          </a:xfrm>
        </p:spPr>
        <p:txBody>
          <a:bodyPr/>
          <a:lstStyle/>
          <a:p>
            <a:r>
              <a:rPr lang="en-US" sz="3000" dirty="0" smtClean="0"/>
              <a:t>However, for federal awards made to institutions of higher education and nonprofit research institutions, if the agency does not indicate how program income is to be used, the program income is </a:t>
            </a:r>
            <a:r>
              <a:rPr lang="en-US" sz="3000" b="1" dirty="0" smtClean="0"/>
              <a:t>additive</a:t>
            </a:r>
            <a:r>
              <a:rPr lang="en-US" sz="3000" dirty="0" smtClean="0"/>
              <a:t>.</a:t>
            </a:r>
            <a:endParaRPr lang="en-US" sz="3000" dirty="0"/>
          </a:p>
        </p:txBody>
      </p:sp>
    </p:spTree>
    <p:extLst>
      <p:ext uri="{BB962C8B-B14F-4D97-AF65-F5344CB8AC3E}">
        <p14:creationId xmlns:p14="http://schemas.microsoft.com/office/powerpoint/2010/main" val="1156638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2100917"/>
          </a:xfrm>
        </p:spPr>
        <p:txBody>
          <a:bodyPr/>
          <a:lstStyle/>
          <a:p>
            <a:r>
              <a:rPr lang="en-US" sz="3600" dirty="0" smtClean="0"/>
              <a:t>Revisions to Caltech’s Policy:</a:t>
            </a:r>
            <a:br>
              <a:rPr lang="en-US" sz="3600" dirty="0" smtClean="0"/>
            </a:br>
            <a:r>
              <a:rPr lang="en-US" sz="3600" dirty="0" smtClean="0"/>
              <a:t>Commitment of Effort on </a:t>
            </a:r>
            <a:br>
              <a:rPr lang="en-US" sz="3600" dirty="0" smtClean="0"/>
            </a:br>
            <a:r>
              <a:rPr lang="en-US" sz="3600" dirty="0" smtClean="0"/>
              <a:t>Federally Sponsored Projects</a:t>
            </a:r>
            <a:endParaRPr lang="en-US" sz="3600" dirty="0"/>
          </a:p>
        </p:txBody>
      </p:sp>
      <p:sp>
        <p:nvSpPr>
          <p:cNvPr id="3" name="Content Placeholder 2"/>
          <p:cNvSpPr>
            <a:spLocks noGrp="1"/>
          </p:cNvSpPr>
          <p:nvPr>
            <p:ph idx="1"/>
          </p:nvPr>
        </p:nvSpPr>
        <p:spPr>
          <a:xfrm>
            <a:off x="457200" y="2375553"/>
            <a:ext cx="8229600" cy="4176075"/>
          </a:xfrm>
        </p:spPr>
        <p:txBody>
          <a:bodyPr/>
          <a:lstStyle/>
          <a:p>
            <a:pPr lvl="0">
              <a:lnSpc>
                <a:spcPct val="150000"/>
              </a:lnSpc>
            </a:pPr>
            <a:r>
              <a:rPr lang="en-US" sz="2800" dirty="0"/>
              <a:t>Relatively Minor </a:t>
            </a:r>
            <a:r>
              <a:rPr lang="en-US" sz="2800" dirty="0" smtClean="0"/>
              <a:t>Changes</a:t>
            </a:r>
            <a:endParaRPr lang="en-US" sz="2800" dirty="0"/>
          </a:p>
          <a:p>
            <a:pPr lvl="0">
              <a:lnSpc>
                <a:spcPct val="150000"/>
              </a:lnSpc>
            </a:pPr>
            <a:r>
              <a:rPr lang="en-US" sz="2800" dirty="0"/>
              <a:t>Deletion of 1% Minimum Effort </a:t>
            </a:r>
            <a:r>
              <a:rPr lang="en-US" sz="2800" dirty="0" smtClean="0"/>
              <a:t>Requirement</a:t>
            </a:r>
            <a:endParaRPr lang="en-US" sz="2800" dirty="0"/>
          </a:p>
          <a:p>
            <a:pPr lvl="0">
              <a:lnSpc>
                <a:spcPct val="150000"/>
              </a:lnSpc>
            </a:pPr>
            <a:r>
              <a:rPr lang="en-US" sz="2800" dirty="0"/>
              <a:t>New Language:  </a:t>
            </a:r>
          </a:p>
          <a:p>
            <a:pPr marL="0" indent="0">
              <a:buNone/>
            </a:pPr>
            <a:r>
              <a:rPr lang="en-US" sz="2400" b="1" dirty="0"/>
              <a:t>PIs should commit the level of effort that is necessary to carry out the research project</a:t>
            </a:r>
            <a:endParaRPr lang="en-US" sz="2400" dirty="0"/>
          </a:p>
          <a:p>
            <a:pPr marL="0" indent="0">
              <a:buNone/>
            </a:pPr>
            <a:r>
              <a:rPr lang="en-US" sz="2400" b="1" dirty="0" smtClean="0"/>
              <a:t>Exceptions </a:t>
            </a:r>
            <a:r>
              <a:rPr lang="en-US" sz="2400" b="1" dirty="0"/>
              <a:t>require approval by the Division Chair</a:t>
            </a:r>
            <a:endParaRPr lang="en-US" sz="2400" dirty="0"/>
          </a:p>
          <a:p>
            <a:endParaRPr lang="en-US" dirty="0"/>
          </a:p>
        </p:txBody>
      </p:sp>
    </p:spTree>
    <p:extLst>
      <p:ext uri="{BB962C8B-B14F-4D97-AF65-F5344CB8AC3E}">
        <p14:creationId xmlns:p14="http://schemas.microsoft.com/office/powerpoint/2010/main" val="4130983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Deduction</a:t>
            </a:r>
            <a:endParaRPr lang="en-US" dirty="0"/>
          </a:p>
        </p:txBody>
      </p:sp>
      <p:sp>
        <p:nvSpPr>
          <p:cNvPr id="3" name="Content Placeholder 2"/>
          <p:cNvSpPr>
            <a:spLocks noGrp="1"/>
          </p:cNvSpPr>
          <p:nvPr>
            <p:ph idx="1"/>
          </p:nvPr>
        </p:nvSpPr>
        <p:spPr>
          <a:xfrm>
            <a:off x="457200" y="1452989"/>
            <a:ext cx="8229600" cy="4525963"/>
          </a:xfrm>
        </p:spPr>
        <p:txBody>
          <a:bodyPr/>
          <a:lstStyle/>
          <a:p>
            <a:pPr marL="0" indent="0">
              <a:buNone/>
            </a:pPr>
            <a:r>
              <a:rPr lang="en-US" sz="3000" dirty="0" smtClean="0"/>
              <a:t>The UG states that “ordinarily, program income must be deducted from the total allowable costs to determine the net allowable costs.  Program income must be used for current costs unless the Federal awarding agency authorizes otherwise.  Program income that the non-Federal entity did not anticipate at the time of the Federal award must be used to reduce the Federal award and non-Federal entity contributions rather than to increase the funds committed to the project.”</a:t>
            </a:r>
            <a:endParaRPr lang="en-US" sz="3000" dirty="0"/>
          </a:p>
        </p:txBody>
      </p:sp>
    </p:spTree>
    <p:extLst>
      <p:ext uri="{BB962C8B-B14F-4D97-AF65-F5344CB8AC3E}">
        <p14:creationId xmlns:p14="http://schemas.microsoft.com/office/powerpoint/2010/main" val="30620814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t>
            </a:r>
            <a:endParaRPr lang="en-US" dirty="0"/>
          </a:p>
        </p:txBody>
      </p:sp>
      <p:sp>
        <p:nvSpPr>
          <p:cNvPr id="3" name="Content Placeholder 2"/>
          <p:cNvSpPr>
            <a:spLocks noGrp="1"/>
          </p:cNvSpPr>
          <p:nvPr>
            <p:ph idx="1"/>
          </p:nvPr>
        </p:nvSpPr>
        <p:spPr/>
        <p:txBody>
          <a:bodyPr/>
          <a:lstStyle/>
          <a:p>
            <a:pPr marL="0" indent="0">
              <a:buNone/>
            </a:pPr>
            <a:r>
              <a:rPr lang="en-US" dirty="0" smtClean="0"/>
              <a:t>“With prior approval of the Federal awarding agency (except for IHEs and nonprofit research institutions…) program income may be added to the Federal award by the Federal agency and the non-Federal entity.  The program income must be used for the purposes and under the conditions of the Federal award.”</a:t>
            </a:r>
            <a:endParaRPr lang="en-US" dirty="0"/>
          </a:p>
        </p:txBody>
      </p:sp>
    </p:spTree>
    <p:extLst>
      <p:ext uri="{BB962C8B-B14F-4D97-AF65-F5344CB8AC3E}">
        <p14:creationId xmlns:p14="http://schemas.microsoft.com/office/powerpoint/2010/main" val="18936812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Cost Sharing or Matching</a:t>
            </a:r>
            <a:endParaRPr lang="en-US" dirty="0"/>
          </a:p>
        </p:txBody>
      </p:sp>
      <p:sp>
        <p:nvSpPr>
          <p:cNvPr id="3" name="Content Placeholder 2"/>
          <p:cNvSpPr>
            <a:spLocks noGrp="1"/>
          </p:cNvSpPr>
          <p:nvPr>
            <p:ph idx="1"/>
          </p:nvPr>
        </p:nvSpPr>
        <p:spPr>
          <a:xfrm>
            <a:off x="457200" y="2290713"/>
            <a:ext cx="8229600" cy="3835450"/>
          </a:xfrm>
        </p:spPr>
        <p:txBody>
          <a:bodyPr/>
          <a:lstStyle/>
          <a:p>
            <a:pPr marL="0" indent="0">
              <a:buNone/>
            </a:pPr>
            <a:r>
              <a:rPr lang="en-US" sz="3000" dirty="0" smtClean="0"/>
              <a:t>“With the prior approval of the Federal awarding agency, program income may be used to meet the cost sharing or matching requirement of the Federal award.  The amount of the Federal award remains the same.”</a:t>
            </a:r>
            <a:endParaRPr lang="en-US" sz="3000" dirty="0"/>
          </a:p>
        </p:txBody>
      </p:sp>
    </p:spTree>
    <p:extLst>
      <p:ext uri="{BB962C8B-B14F-4D97-AF65-F5344CB8AC3E}">
        <p14:creationId xmlns:p14="http://schemas.microsoft.com/office/powerpoint/2010/main" val="2544367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sz="4200" dirty="0" smtClean="0"/>
              <a:t>Other Aspects of Program Income</a:t>
            </a:r>
            <a:endParaRPr lang="en-US" sz="4200" dirty="0"/>
          </a:p>
        </p:txBody>
      </p:sp>
      <p:sp>
        <p:nvSpPr>
          <p:cNvPr id="3" name="Content Placeholder 2"/>
          <p:cNvSpPr>
            <a:spLocks noGrp="1"/>
          </p:cNvSpPr>
          <p:nvPr>
            <p:ph idx="1"/>
          </p:nvPr>
        </p:nvSpPr>
        <p:spPr>
          <a:xfrm>
            <a:off x="457200" y="1838227"/>
            <a:ext cx="8229600" cy="4287936"/>
          </a:xfrm>
        </p:spPr>
        <p:txBody>
          <a:bodyPr/>
          <a:lstStyle/>
          <a:p>
            <a:r>
              <a:rPr lang="en-US" sz="3000" dirty="0" smtClean="0"/>
              <a:t>The federal agency may distinguish between income earned by the award recipient and income earned by subrecipients, and between the sources, kinds, or amounts of  income.</a:t>
            </a:r>
          </a:p>
          <a:p>
            <a:r>
              <a:rPr lang="en-US" sz="3000" dirty="0" smtClean="0"/>
              <a:t>There are no federal requirements governing disposition of program income after the end of the period of performance unless the award states otherwise.</a:t>
            </a:r>
            <a:endParaRPr lang="en-US" sz="3000" dirty="0"/>
          </a:p>
        </p:txBody>
      </p:sp>
    </p:spTree>
    <p:extLst>
      <p:ext uri="{BB962C8B-B14F-4D97-AF65-F5344CB8AC3E}">
        <p14:creationId xmlns:p14="http://schemas.microsoft.com/office/powerpoint/2010/main" val="41414362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Will Your Award Generate Program Income?</a:t>
            </a:r>
            <a:endParaRPr lang="en-US" dirty="0"/>
          </a:p>
        </p:txBody>
      </p:sp>
      <p:sp>
        <p:nvSpPr>
          <p:cNvPr id="3" name="Content Placeholder 2"/>
          <p:cNvSpPr>
            <a:spLocks noGrp="1"/>
          </p:cNvSpPr>
          <p:nvPr>
            <p:ph idx="1"/>
          </p:nvPr>
        </p:nvSpPr>
        <p:spPr>
          <a:xfrm>
            <a:off x="628650" y="2178966"/>
            <a:ext cx="7886700" cy="3891896"/>
          </a:xfrm>
        </p:spPr>
        <p:txBody>
          <a:bodyPr/>
          <a:lstStyle/>
          <a:p>
            <a:r>
              <a:rPr lang="en-US" sz="3000" dirty="0" smtClean="0"/>
              <a:t>Will you be charging registration fees for meetings, conferences, symposia, or similar activities that are funded in part by your award?</a:t>
            </a:r>
          </a:p>
          <a:p>
            <a:r>
              <a:rPr lang="en-US" sz="3000" dirty="0" smtClean="0"/>
              <a:t>Will you be making kits, a communication/outreach piece, an item, or any other thing for which you will charge recipients?</a:t>
            </a:r>
          </a:p>
        </p:txBody>
      </p:sp>
    </p:spTree>
    <p:extLst>
      <p:ext uri="{BB962C8B-B14F-4D97-AF65-F5344CB8AC3E}">
        <p14:creationId xmlns:p14="http://schemas.microsoft.com/office/powerpoint/2010/main" val="27183395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20150"/>
          </a:xfrm>
        </p:spPr>
        <p:txBody>
          <a:bodyPr/>
          <a:lstStyle/>
          <a:p>
            <a:pPr algn="ctr"/>
            <a:r>
              <a:rPr lang="en-US" dirty="0" smtClean="0"/>
              <a:t>Will Your Award Generate Program Income? (cont.)</a:t>
            </a:r>
            <a:endParaRPr lang="en-US" dirty="0"/>
          </a:p>
        </p:txBody>
      </p:sp>
      <p:sp>
        <p:nvSpPr>
          <p:cNvPr id="3" name="Content Placeholder 2"/>
          <p:cNvSpPr>
            <a:spLocks noGrp="1"/>
          </p:cNvSpPr>
          <p:nvPr>
            <p:ph idx="1"/>
          </p:nvPr>
        </p:nvSpPr>
        <p:spPr>
          <a:xfrm>
            <a:off x="628650" y="2320368"/>
            <a:ext cx="7886700" cy="3695700"/>
          </a:xfrm>
        </p:spPr>
        <p:txBody>
          <a:bodyPr/>
          <a:lstStyle/>
          <a:p>
            <a:r>
              <a:rPr lang="en-US" sz="3000" dirty="0" smtClean="0"/>
              <a:t>Will you provide a service supported by the award (like testing, consultations, visits, analyses, etc.) for which you charge the recipient a fee? </a:t>
            </a:r>
            <a:r>
              <a:rPr lang="en-US" sz="1800" dirty="0">
                <a:solidFill>
                  <a:srgbClr val="FF0000"/>
                </a:solidFill>
              </a:rPr>
              <a:t>(Example – charging a fee to external users for use of equipment purchased on a currently active Federal award.)</a:t>
            </a:r>
          </a:p>
          <a:p>
            <a:r>
              <a:rPr lang="en-US" sz="3000" b="1" dirty="0" smtClean="0">
                <a:solidFill>
                  <a:srgbClr val="FF0000"/>
                </a:solidFill>
              </a:rPr>
              <a:t>If your answer is yes to any of the above, your award is or will be generating program income.</a:t>
            </a:r>
          </a:p>
        </p:txBody>
      </p:sp>
    </p:spTree>
    <p:extLst>
      <p:ext uri="{BB962C8B-B14F-4D97-AF65-F5344CB8AC3E}">
        <p14:creationId xmlns:p14="http://schemas.microsoft.com/office/powerpoint/2010/main" val="34394056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Program Income Has to be Tracked</a:t>
            </a:r>
            <a:endParaRPr lang="en-US" dirty="0"/>
          </a:p>
        </p:txBody>
      </p:sp>
      <p:sp>
        <p:nvSpPr>
          <p:cNvPr id="3" name="Content Placeholder 2"/>
          <p:cNvSpPr>
            <a:spLocks noGrp="1"/>
          </p:cNvSpPr>
          <p:nvPr>
            <p:ph idx="1"/>
          </p:nvPr>
        </p:nvSpPr>
        <p:spPr>
          <a:xfrm>
            <a:off x="314325" y="2452443"/>
            <a:ext cx="8515350" cy="3967211"/>
          </a:xfrm>
        </p:spPr>
        <p:txBody>
          <a:bodyPr>
            <a:noAutofit/>
          </a:bodyPr>
          <a:lstStyle/>
          <a:p>
            <a:r>
              <a:rPr lang="en-US" sz="2800" dirty="0" smtClean="0"/>
              <a:t>If your award indicates that program income will be </a:t>
            </a:r>
            <a:r>
              <a:rPr lang="en-US" sz="2800" b="1" dirty="0" smtClean="0"/>
              <a:t>Additive</a:t>
            </a:r>
            <a:r>
              <a:rPr lang="en-US" sz="2800" dirty="0" smtClean="0"/>
              <a:t> (added to award funds) –</a:t>
            </a:r>
          </a:p>
          <a:p>
            <a:pPr lvl="1"/>
            <a:r>
              <a:rPr lang="en-US" sz="2000" dirty="0" smtClean="0"/>
              <a:t>At the time of your award PTA, also create a program income PTA.  OSR will activate the program income PTA when the main award PTA is activated.</a:t>
            </a:r>
          </a:p>
          <a:p>
            <a:pPr lvl="1"/>
            <a:r>
              <a:rPr lang="en-US" sz="2000" dirty="0" smtClean="0"/>
              <a:t>The PTA will consist of the </a:t>
            </a:r>
          </a:p>
          <a:p>
            <a:pPr lvl="2"/>
            <a:r>
              <a:rPr lang="en-US" sz="1800" dirty="0" smtClean="0"/>
              <a:t>Project - PI initials.PRG plus your choice – example HBG.PRGCCI</a:t>
            </a:r>
          </a:p>
          <a:p>
            <a:pPr lvl="2"/>
            <a:r>
              <a:rPr lang="en-US" sz="1800" dirty="0" smtClean="0"/>
              <a:t>Task number – usually 1</a:t>
            </a:r>
          </a:p>
          <a:p>
            <a:pPr lvl="2"/>
            <a:r>
              <a:rPr lang="en-US" sz="1800" dirty="0" smtClean="0"/>
              <a:t>PRGINC.sponsor abbreviation plus your choice – example PRGINC.NSFSOLAR</a:t>
            </a:r>
          </a:p>
        </p:txBody>
      </p:sp>
    </p:spTree>
    <p:extLst>
      <p:ext uri="{BB962C8B-B14F-4D97-AF65-F5344CB8AC3E}">
        <p14:creationId xmlns:p14="http://schemas.microsoft.com/office/powerpoint/2010/main" val="1926131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Program Income Has to be Tracked (cont.)</a:t>
            </a:r>
            <a:endParaRPr lang="en-US" dirty="0"/>
          </a:p>
        </p:txBody>
      </p:sp>
      <p:sp>
        <p:nvSpPr>
          <p:cNvPr id="3" name="Content Placeholder 2"/>
          <p:cNvSpPr>
            <a:spLocks noGrp="1"/>
          </p:cNvSpPr>
          <p:nvPr>
            <p:ph idx="1"/>
          </p:nvPr>
        </p:nvSpPr>
        <p:spPr>
          <a:xfrm>
            <a:off x="170566" y="2158738"/>
            <a:ext cx="8802868" cy="3921552"/>
          </a:xfrm>
        </p:spPr>
        <p:txBody>
          <a:bodyPr>
            <a:noAutofit/>
          </a:bodyPr>
          <a:lstStyle/>
          <a:p>
            <a:r>
              <a:rPr lang="en-US" sz="2800" dirty="0" smtClean="0"/>
              <a:t>If your award indicates that program income will be </a:t>
            </a:r>
            <a:r>
              <a:rPr lang="en-US" sz="2800" b="1" dirty="0" smtClean="0"/>
              <a:t>Deductive</a:t>
            </a:r>
            <a:r>
              <a:rPr lang="en-US" sz="2800" dirty="0" smtClean="0"/>
              <a:t> (reducing award funds) –  </a:t>
            </a:r>
          </a:p>
          <a:p>
            <a:pPr lvl="1"/>
            <a:r>
              <a:rPr lang="en-US" sz="2000" dirty="0" smtClean="0"/>
              <a:t>OSR will activate the main award PTA under the program income allowability schedule – the funding entered into the PTA will equal award funding but program income will be added to the main award PTA and expenditures against it will be in the main award</a:t>
            </a:r>
          </a:p>
          <a:p>
            <a:r>
              <a:rPr lang="en-US" sz="2800" dirty="0" smtClean="0"/>
              <a:t>If your program income will be used as </a:t>
            </a:r>
            <a:r>
              <a:rPr lang="en-US" sz="2800" b="1" dirty="0"/>
              <a:t>C</a:t>
            </a:r>
            <a:r>
              <a:rPr lang="en-US" sz="2800" b="1" dirty="0" smtClean="0"/>
              <a:t>ost </a:t>
            </a:r>
            <a:r>
              <a:rPr lang="en-US" sz="2800" b="1" dirty="0"/>
              <a:t>S</a:t>
            </a:r>
            <a:r>
              <a:rPr lang="en-US" sz="2800" b="1" dirty="0" smtClean="0"/>
              <a:t>haring </a:t>
            </a:r>
            <a:r>
              <a:rPr lang="en-US" sz="2800" dirty="0" smtClean="0"/>
              <a:t>– </a:t>
            </a:r>
          </a:p>
          <a:p>
            <a:pPr lvl="1"/>
            <a:r>
              <a:rPr lang="en-US" sz="2000" dirty="0" smtClean="0"/>
              <a:t>Create a ZOACS PTA</a:t>
            </a:r>
          </a:p>
        </p:txBody>
      </p:sp>
    </p:spTree>
    <p:extLst>
      <p:ext uri="{BB962C8B-B14F-4D97-AF65-F5344CB8AC3E}">
        <p14:creationId xmlns:p14="http://schemas.microsoft.com/office/powerpoint/2010/main" val="22499797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Reporting</a:t>
            </a:r>
            <a:endParaRPr lang="en-US" dirty="0"/>
          </a:p>
        </p:txBody>
      </p:sp>
      <p:sp>
        <p:nvSpPr>
          <p:cNvPr id="3" name="Content Placeholder 2"/>
          <p:cNvSpPr>
            <a:spLocks noGrp="1"/>
          </p:cNvSpPr>
          <p:nvPr>
            <p:ph idx="1"/>
          </p:nvPr>
        </p:nvSpPr>
        <p:spPr>
          <a:xfrm>
            <a:off x="457200" y="1600200"/>
            <a:ext cx="8229600" cy="5083404"/>
          </a:xfrm>
        </p:spPr>
        <p:txBody>
          <a:bodyPr>
            <a:normAutofit fontScale="40000" lnSpcReduction="20000"/>
          </a:bodyPr>
          <a:lstStyle/>
          <a:p>
            <a:pPr marL="0" indent="0">
              <a:lnSpc>
                <a:spcPct val="120000"/>
              </a:lnSpc>
              <a:buNone/>
            </a:pPr>
            <a:r>
              <a:rPr lang="en-US" sz="6300" dirty="0" smtClean="0"/>
              <a:t>Federal </a:t>
            </a:r>
            <a:r>
              <a:rPr lang="en-US" sz="6300" dirty="0"/>
              <a:t>agencies typically require reporting of program income either on a quarterly or annual basis.  </a:t>
            </a:r>
            <a:endParaRPr lang="en-US" sz="6300" dirty="0" smtClean="0"/>
          </a:p>
          <a:p>
            <a:pPr marL="0" indent="0">
              <a:lnSpc>
                <a:spcPct val="120000"/>
              </a:lnSpc>
              <a:buNone/>
            </a:pPr>
            <a:r>
              <a:rPr lang="en-US" sz="6300" dirty="0" smtClean="0"/>
              <a:t>Post Award Administration </a:t>
            </a:r>
            <a:r>
              <a:rPr lang="en-US" sz="6300" dirty="0"/>
              <a:t>will include program income data in financial reports as required by the agency</a:t>
            </a:r>
            <a:r>
              <a:rPr lang="en-US" sz="6300" dirty="0" smtClean="0"/>
              <a:t>.  For deductive awards, such reporting could result in funding adjustments to the award (i.e. deobligation of federal funds)</a:t>
            </a:r>
            <a:r>
              <a:rPr lang="en-US" sz="6300" dirty="0" smtClean="0">
                <a:solidFill>
                  <a:srgbClr val="FF0000"/>
                </a:solidFill>
              </a:rPr>
              <a:t>*</a:t>
            </a:r>
            <a:r>
              <a:rPr lang="en-US" sz="6300" dirty="0" smtClean="0"/>
              <a:t>.</a:t>
            </a:r>
          </a:p>
          <a:p>
            <a:pPr marL="0" indent="0">
              <a:lnSpc>
                <a:spcPct val="120000"/>
              </a:lnSpc>
              <a:buNone/>
            </a:pPr>
            <a:r>
              <a:rPr lang="en-US" sz="6300" dirty="0" smtClean="0"/>
              <a:t>If program income is being used for cost sharing, Post Award Administration will report as required by the federal agency.</a:t>
            </a:r>
          </a:p>
          <a:p>
            <a:pPr marL="0" indent="0">
              <a:buNone/>
            </a:pPr>
            <a:r>
              <a:rPr lang="en-US" dirty="0" smtClean="0"/>
              <a:t/>
            </a:r>
            <a:br>
              <a:rPr lang="en-US" dirty="0" smtClean="0"/>
            </a:br>
            <a:r>
              <a:rPr lang="en-US" sz="3800" dirty="0">
                <a:solidFill>
                  <a:srgbClr val="FF0000"/>
                </a:solidFill>
              </a:rPr>
              <a:t>*</a:t>
            </a:r>
            <a:r>
              <a:rPr lang="en-US" sz="3800" dirty="0"/>
              <a:t>However, Caltech currently does not generate program income on any awards requiring the deduction approach.</a:t>
            </a:r>
          </a:p>
          <a:p>
            <a:pPr marL="0" indent="0">
              <a:buNone/>
            </a:pPr>
            <a:endParaRPr lang="en-US" dirty="0"/>
          </a:p>
        </p:txBody>
      </p:sp>
    </p:spTree>
    <p:extLst>
      <p:ext uri="{BB962C8B-B14F-4D97-AF65-F5344CB8AC3E}">
        <p14:creationId xmlns:p14="http://schemas.microsoft.com/office/powerpoint/2010/main" val="33265034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Using Program Income</a:t>
            </a:r>
            <a:endParaRPr lang="en-US" dirty="0"/>
          </a:p>
        </p:txBody>
      </p:sp>
      <p:sp>
        <p:nvSpPr>
          <p:cNvPr id="3" name="Content Placeholder 2"/>
          <p:cNvSpPr>
            <a:spLocks noGrp="1"/>
          </p:cNvSpPr>
          <p:nvPr>
            <p:ph idx="1"/>
          </p:nvPr>
        </p:nvSpPr>
        <p:spPr>
          <a:xfrm>
            <a:off x="457200" y="1600200"/>
            <a:ext cx="8229600" cy="4744039"/>
          </a:xfrm>
        </p:spPr>
        <p:txBody>
          <a:bodyPr/>
          <a:lstStyle/>
          <a:p>
            <a:r>
              <a:rPr lang="en-US" sz="3000" dirty="0" smtClean="0"/>
              <a:t>Program income must be used for the purposes and under the conditions of the federal or federal pass through award. </a:t>
            </a:r>
            <a:br>
              <a:rPr lang="en-US" sz="3000" dirty="0" smtClean="0"/>
            </a:br>
            <a:r>
              <a:rPr lang="en-US" sz="3000" dirty="0" smtClean="0"/>
              <a:t>This means - </a:t>
            </a:r>
          </a:p>
          <a:p>
            <a:pPr lvl="1"/>
            <a:r>
              <a:rPr lang="en-US" dirty="0" smtClean="0"/>
              <a:t>All expenditures incurred using program income must be allowable, reasonable, and allocable</a:t>
            </a:r>
          </a:p>
          <a:p>
            <a:pPr lvl="1"/>
            <a:r>
              <a:rPr lang="en-US" dirty="0" smtClean="0"/>
              <a:t> The cost principles governing the award (the Uniform Guidance Subpart E or A-21) must be followed</a:t>
            </a:r>
          </a:p>
        </p:txBody>
      </p:sp>
    </p:spTree>
    <p:extLst>
      <p:ext uri="{BB962C8B-B14F-4D97-AF65-F5344CB8AC3E}">
        <p14:creationId xmlns:p14="http://schemas.microsoft.com/office/powerpoint/2010/main" val="932715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trike="sngStrike" dirty="0" smtClean="0"/>
              <a:t>Minimum</a:t>
            </a:r>
            <a:r>
              <a:rPr lang="en-US" dirty="0" smtClean="0"/>
              <a:t> </a:t>
            </a:r>
            <a:r>
              <a:rPr lang="en-US" dirty="0" smtClean="0">
                <a:solidFill>
                  <a:srgbClr val="FF0000"/>
                </a:solidFill>
              </a:rPr>
              <a:t>Effort </a:t>
            </a:r>
            <a:r>
              <a:rPr lang="en-US" dirty="0" smtClean="0"/>
              <a:t>Commitment</a:t>
            </a:r>
            <a:endParaRPr lang="en-US" dirty="0"/>
          </a:p>
        </p:txBody>
      </p:sp>
      <p:sp>
        <p:nvSpPr>
          <p:cNvPr id="3" name="Content Placeholder 2"/>
          <p:cNvSpPr>
            <a:spLocks noGrp="1"/>
          </p:cNvSpPr>
          <p:nvPr>
            <p:ph idx="1"/>
          </p:nvPr>
        </p:nvSpPr>
        <p:spPr/>
        <p:txBody>
          <a:bodyPr/>
          <a:lstStyle/>
          <a:p>
            <a:pPr marL="0" indent="0">
              <a:lnSpc>
                <a:spcPct val="150000"/>
              </a:lnSpc>
              <a:buNone/>
            </a:pPr>
            <a:r>
              <a:rPr lang="en-US" sz="2800" dirty="0">
                <a:solidFill>
                  <a:srgbClr val="FF0000"/>
                </a:solidFill>
              </a:rPr>
              <a:t>Federal policy states </a:t>
            </a:r>
            <a:r>
              <a:rPr lang="en-US" sz="2800" dirty="0"/>
              <a:t>that most federally-funded research programs </a:t>
            </a:r>
            <a:r>
              <a:rPr lang="en-US" sz="2800" strike="sngStrike" dirty="0"/>
              <a:t>should </a:t>
            </a:r>
            <a:r>
              <a:rPr lang="en-US" sz="2800" dirty="0">
                <a:solidFill>
                  <a:srgbClr val="FF0000"/>
                </a:solidFill>
              </a:rPr>
              <a:t>are required to</a:t>
            </a:r>
            <a:r>
              <a:rPr lang="en-US" sz="2800" dirty="0"/>
              <a:t> have some level of committed PI effort, paid or unpaid by the Federal Government.  This effort can be provided at any time within the </a:t>
            </a:r>
            <a:r>
              <a:rPr lang="en-US" sz="2800" strike="sngStrike" dirty="0"/>
              <a:t>fiscal year </a:t>
            </a:r>
            <a:r>
              <a:rPr lang="en-US" sz="2800" dirty="0">
                <a:solidFill>
                  <a:srgbClr val="FF0000"/>
                </a:solidFill>
              </a:rPr>
              <a:t>annual budget period of the award</a:t>
            </a:r>
            <a:r>
              <a:rPr lang="en-US" sz="2800" dirty="0"/>
              <a:t>, unless the award terms and conditions require otherwise.</a:t>
            </a:r>
          </a:p>
          <a:p>
            <a:pPr marL="0" indent="0">
              <a:buNone/>
            </a:pPr>
            <a:endParaRPr lang="en-US" sz="2800" dirty="0"/>
          </a:p>
        </p:txBody>
      </p:sp>
    </p:spTree>
    <p:extLst>
      <p:ext uri="{BB962C8B-B14F-4D97-AF65-F5344CB8AC3E}">
        <p14:creationId xmlns:p14="http://schemas.microsoft.com/office/powerpoint/2010/main" val="3836402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Using Program Income (cont.)</a:t>
            </a:r>
            <a:endParaRPr lang="en-US" dirty="0"/>
          </a:p>
        </p:txBody>
      </p:sp>
      <p:sp>
        <p:nvSpPr>
          <p:cNvPr id="3" name="Content Placeholder 2"/>
          <p:cNvSpPr>
            <a:spLocks noGrp="1"/>
          </p:cNvSpPr>
          <p:nvPr>
            <p:ph idx="1"/>
          </p:nvPr>
        </p:nvSpPr>
        <p:spPr/>
        <p:txBody>
          <a:bodyPr/>
          <a:lstStyle/>
          <a:p>
            <a:pPr marL="342900" lvl="1" indent="0">
              <a:buNone/>
            </a:pPr>
            <a:endParaRPr lang="en-US" dirty="0" smtClean="0"/>
          </a:p>
          <a:p>
            <a:pPr marL="342900" lvl="1" indent="0">
              <a:buNone/>
            </a:pPr>
            <a:r>
              <a:rPr lang="en-US" dirty="0" smtClean="0"/>
              <a:t>As a result, program income generated under a federal award or federal pass though award cannot be used for unallowable costs such as alcohol or entertainment.</a:t>
            </a:r>
            <a:endParaRPr lang="en-US" dirty="0"/>
          </a:p>
        </p:txBody>
      </p:sp>
    </p:spTree>
    <p:extLst>
      <p:ext uri="{BB962C8B-B14F-4D97-AF65-F5344CB8AC3E}">
        <p14:creationId xmlns:p14="http://schemas.microsoft.com/office/powerpoint/2010/main" val="4991889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435" y="482026"/>
            <a:ext cx="8451130" cy="1497601"/>
          </a:xfrm>
        </p:spPr>
        <p:txBody>
          <a:bodyPr/>
          <a:lstStyle/>
          <a:p>
            <a:pPr algn="ctr"/>
            <a:r>
              <a:rPr lang="en-US" sz="4000" dirty="0" smtClean="0"/>
              <a:t>If You Have Generated Program Income but Have Not Created a PTA	</a:t>
            </a:r>
            <a:endParaRPr lang="en-US" sz="4000" dirty="0"/>
          </a:p>
        </p:txBody>
      </p:sp>
      <p:sp>
        <p:nvSpPr>
          <p:cNvPr id="3" name="Content Placeholder 2"/>
          <p:cNvSpPr>
            <a:spLocks noGrp="1"/>
          </p:cNvSpPr>
          <p:nvPr>
            <p:ph idx="1"/>
          </p:nvPr>
        </p:nvSpPr>
        <p:spPr>
          <a:xfrm>
            <a:off x="457200" y="2486320"/>
            <a:ext cx="8229600" cy="4525963"/>
          </a:xfrm>
        </p:spPr>
        <p:txBody>
          <a:bodyPr>
            <a:noAutofit/>
          </a:bodyPr>
          <a:lstStyle/>
          <a:p>
            <a:r>
              <a:rPr lang="en-US" sz="3000" dirty="0" smtClean="0"/>
              <a:t>Create a program income PTA if your award is Additive</a:t>
            </a:r>
          </a:p>
          <a:p>
            <a:r>
              <a:rPr lang="en-US" sz="3000" dirty="0" smtClean="0"/>
              <a:t>If the revenue is in an internal Caltech PTA (OASALE or OACONF typically), inform Post Award Administration that revenue needs to be moved from the internal Caltech PTA into the program income PTA. </a:t>
            </a:r>
            <a:endParaRPr lang="en-US" sz="3000" dirty="0"/>
          </a:p>
        </p:txBody>
      </p:sp>
    </p:spTree>
    <p:extLst>
      <p:ext uri="{BB962C8B-B14F-4D97-AF65-F5344CB8AC3E}">
        <p14:creationId xmlns:p14="http://schemas.microsoft.com/office/powerpoint/2010/main" val="39071573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29" y="274637"/>
            <a:ext cx="8823489" cy="2053783"/>
          </a:xfrm>
        </p:spPr>
        <p:txBody>
          <a:bodyPr/>
          <a:lstStyle/>
          <a:p>
            <a:pPr algn="ctr"/>
            <a:r>
              <a:rPr lang="en-US" sz="4000" dirty="0" smtClean="0"/>
              <a:t>If You Have Generated Program Income but Have Not Created a PTA	(cont.)</a:t>
            </a:r>
            <a:endParaRPr lang="en-US" sz="4000" dirty="0"/>
          </a:p>
        </p:txBody>
      </p:sp>
      <p:sp>
        <p:nvSpPr>
          <p:cNvPr id="3" name="Content Placeholder 2"/>
          <p:cNvSpPr>
            <a:spLocks noGrp="1"/>
          </p:cNvSpPr>
          <p:nvPr>
            <p:ph idx="1"/>
          </p:nvPr>
        </p:nvSpPr>
        <p:spPr>
          <a:xfrm>
            <a:off x="457200" y="2724346"/>
            <a:ext cx="8229600" cy="3412503"/>
          </a:xfrm>
        </p:spPr>
        <p:txBody>
          <a:bodyPr>
            <a:noAutofit/>
          </a:bodyPr>
          <a:lstStyle/>
          <a:p>
            <a:r>
              <a:rPr lang="en-US" sz="3000" dirty="0" smtClean="0"/>
              <a:t>If the revenue is from a third party, forward the check to the Treasury Office and indicate on the deposit form that the funds are for program income and should be deposited to the program income PTA you created.  Post Award Administration will credit the revenue to the program income PTA.</a:t>
            </a:r>
          </a:p>
        </p:txBody>
      </p:sp>
    </p:spTree>
    <p:extLst>
      <p:ext uri="{BB962C8B-B14F-4D97-AF65-F5344CB8AC3E}">
        <p14:creationId xmlns:p14="http://schemas.microsoft.com/office/powerpoint/2010/main" val="14996985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After the Federal Award Ends</a:t>
            </a:r>
            <a:endParaRPr lang="en-US" dirty="0"/>
          </a:p>
        </p:txBody>
      </p:sp>
      <p:sp>
        <p:nvSpPr>
          <p:cNvPr id="3" name="Content Placeholder 2"/>
          <p:cNvSpPr>
            <a:spLocks noGrp="1"/>
          </p:cNvSpPr>
          <p:nvPr>
            <p:ph idx="1"/>
          </p:nvPr>
        </p:nvSpPr>
        <p:spPr/>
        <p:txBody>
          <a:bodyPr/>
          <a:lstStyle/>
          <a:p>
            <a:r>
              <a:rPr lang="en-US" sz="2800" dirty="0" smtClean="0"/>
              <a:t>Typically, federal award terms do not require any additional disposition regarding program income after the end of the period of performance but the federal agency may want to negotiate the use of any remaining program income as the award is closed out.</a:t>
            </a:r>
          </a:p>
          <a:p>
            <a:r>
              <a:rPr lang="en-US" sz="2800" dirty="0" smtClean="0"/>
              <a:t>If there are no requirements at award termination, the program income may be retained by the award manager/Division but the funds should be moved to a discretionary PTA.</a:t>
            </a:r>
            <a:endParaRPr lang="en-US" sz="2800" dirty="0"/>
          </a:p>
        </p:txBody>
      </p:sp>
    </p:spTree>
    <p:extLst>
      <p:ext uri="{BB962C8B-B14F-4D97-AF65-F5344CB8AC3E}">
        <p14:creationId xmlns:p14="http://schemas.microsoft.com/office/powerpoint/2010/main" val="21168064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Pre-Audit Checklist</a:t>
            </a:r>
            <a:endParaRPr lang="en-US" dirty="0"/>
          </a:p>
        </p:txBody>
      </p:sp>
      <p:sp>
        <p:nvSpPr>
          <p:cNvPr id="3" name="Subtitle 2"/>
          <p:cNvSpPr>
            <a:spLocks noGrp="1"/>
          </p:cNvSpPr>
          <p:nvPr>
            <p:ph type="subTitle" idx="1"/>
          </p:nvPr>
        </p:nvSpPr>
        <p:spPr/>
        <p:txBody>
          <a:bodyPr/>
          <a:lstStyle/>
          <a:p>
            <a:r>
              <a:rPr lang="en-US" dirty="0" smtClean="0"/>
              <a:t>A Tool to Prepare for an Audit</a:t>
            </a:r>
          </a:p>
          <a:p>
            <a:r>
              <a:rPr lang="en-US" dirty="0" smtClean="0"/>
              <a:t>Rochelle </a:t>
            </a:r>
            <a:r>
              <a:rPr lang="en-US" dirty="0" smtClean="0"/>
              <a:t>Athey</a:t>
            </a:r>
            <a:endParaRPr lang="en-US" dirty="0" smtClean="0"/>
          </a:p>
        </p:txBody>
      </p:sp>
    </p:spTree>
    <p:extLst>
      <p:ext uri="{BB962C8B-B14F-4D97-AF65-F5344CB8AC3E}">
        <p14:creationId xmlns:p14="http://schemas.microsoft.com/office/powerpoint/2010/main" val="7864157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613"/>
            <a:ext cx="8229600" cy="1143000"/>
          </a:xfrm>
        </p:spPr>
        <p:txBody>
          <a:bodyPr/>
          <a:lstStyle/>
          <a:p>
            <a:pPr algn="ctr"/>
            <a:r>
              <a:rPr lang="en-US" dirty="0" smtClean="0"/>
              <a:t>Pre-Audit Checklist</a:t>
            </a:r>
            <a:endParaRPr lang="en-US" dirty="0"/>
          </a:p>
        </p:txBody>
      </p:sp>
      <p:sp>
        <p:nvSpPr>
          <p:cNvPr id="3" name="Content Placeholder 2"/>
          <p:cNvSpPr>
            <a:spLocks noGrp="1"/>
          </p:cNvSpPr>
          <p:nvPr>
            <p:ph idx="1"/>
          </p:nvPr>
        </p:nvSpPr>
        <p:spPr>
          <a:xfrm>
            <a:off x="968604" y="1996126"/>
            <a:ext cx="7206792" cy="3914480"/>
          </a:xfrm>
        </p:spPr>
        <p:txBody>
          <a:bodyPr/>
          <a:lstStyle/>
          <a:p>
            <a:r>
              <a:rPr lang="en-US" dirty="0" smtClean="0"/>
              <a:t>Award Terms/Documents</a:t>
            </a:r>
          </a:p>
          <a:p>
            <a:r>
              <a:rPr lang="en-US" dirty="0" smtClean="0"/>
              <a:t>Monitoring of Expenditures</a:t>
            </a:r>
          </a:p>
          <a:p>
            <a:r>
              <a:rPr lang="en-US" dirty="0" smtClean="0"/>
              <a:t>Compliance</a:t>
            </a:r>
          </a:p>
          <a:p>
            <a:r>
              <a:rPr lang="en-US" dirty="0" smtClean="0"/>
              <a:t>Award Termination/Closeout</a:t>
            </a:r>
          </a:p>
          <a:p>
            <a:r>
              <a:rPr lang="en-US" dirty="0" smtClean="0"/>
              <a:t>Other</a:t>
            </a:r>
            <a:endParaRPr lang="en-US" dirty="0"/>
          </a:p>
        </p:txBody>
      </p:sp>
    </p:spTree>
    <p:extLst>
      <p:ext uri="{BB962C8B-B14F-4D97-AF65-F5344CB8AC3E}">
        <p14:creationId xmlns:p14="http://schemas.microsoft.com/office/powerpoint/2010/main" val="13879381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601"/>
            <a:ext cx="8229600" cy="1143000"/>
          </a:xfrm>
        </p:spPr>
        <p:txBody>
          <a:bodyPr/>
          <a:lstStyle/>
          <a:p>
            <a:pPr algn="ctr"/>
            <a:r>
              <a:rPr lang="en-US" dirty="0" smtClean="0"/>
              <a:t>Award Terms/Documents</a:t>
            </a:r>
            <a:endParaRPr lang="en-US" dirty="0"/>
          </a:p>
        </p:txBody>
      </p:sp>
      <p:sp>
        <p:nvSpPr>
          <p:cNvPr id="3" name="Content Placeholder 2"/>
          <p:cNvSpPr>
            <a:spLocks noGrp="1"/>
          </p:cNvSpPr>
          <p:nvPr>
            <p:ph idx="1"/>
          </p:nvPr>
        </p:nvSpPr>
        <p:spPr>
          <a:xfrm>
            <a:off x="836629" y="2184662"/>
            <a:ext cx="7470742" cy="3735371"/>
          </a:xfrm>
        </p:spPr>
        <p:txBody>
          <a:bodyPr/>
          <a:lstStyle/>
          <a:p>
            <a:r>
              <a:rPr lang="en-US" dirty="0" smtClean="0"/>
              <a:t>Copies of documents</a:t>
            </a:r>
          </a:p>
          <a:p>
            <a:r>
              <a:rPr lang="en-US" dirty="0" smtClean="0"/>
              <a:t>Understanding terms</a:t>
            </a:r>
          </a:p>
          <a:p>
            <a:r>
              <a:rPr lang="en-US" dirty="0" smtClean="0"/>
              <a:t>Changes to key personnel</a:t>
            </a:r>
          </a:p>
          <a:p>
            <a:r>
              <a:rPr lang="en-US" dirty="0" smtClean="0"/>
              <a:t>Revised budgets</a:t>
            </a:r>
            <a:endParaRPr lang="en-US" dirty="0"/>
          </a:p>
        </p:txBody>
      </p:sp>
    </p:spTree>
    <p:extLst>
      <p:ext uri="{BB962C8B-B14F-4D97-AF65-F5344CB8AC3E}">
        <p14:creationId xmlns:p14="http://schemas.microsoft.com/office/powerpoint/2010/main" val="7357494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dirty="0" smtClean="0"/>
              <a:t>Expenditures/Compliance</a:t>
            </a:r>
            <a:endParaRPr lang="en-US" dirty="0"/>
          </a:p>
        </p:txBody>
      </p:sp>
      <p:sp>
        <p:nvSpPr>
          <p:cNvPr id="3" name="Content Placeholder 2"/>
          <p:cNvSpPr>
            <a:spLocks noGrp="1"/>
          </p:cNvSpPr>
          <p:nvPr>
            <p:ph idx="1"/>
          </p:nvPr>
        </p:nvSpPr>
        <p:spPr>
          <a:xfrm>
            <a:off x="1249051" y="1600200"/>
            <a:ext cx="6509208" cy="4847734"/>
          </a:xfrm>
        </p:spPr>
        <p:txBody>
          <a:bodyPr>
            <a:normAutofit fontScale="77500" lnSpcReduction="20000"/>
          </a:bodyPr>
          <a:lstStyle/>
          <a:p>
            <a:r>
              <a:rPr lang="en-US" dirty="0" smtClean="0"/>
              <a:t>PTA structure</a:t>
            </a:r>
          </a:p>
          <a:p>
            <a:r>
              <a:rPr lang="en-US" dirty="0" smtClean="0"/>
              <a:t>Financial monitoring</a:t>
            </a:r>
          </a:p>
          <a:p>
            <a:r>
              <a:rPr lang="en-US" dirty="0" smtClean="0"/>
              <a:t>Effort of personnel</a:t>
            </a:r>
          </a:p>
          <a:p>
            <a:r>
              <a:rPr lang="en-US" dirty="0" smtClean="0"/>
              <a:t>Labor cost transfers and PDCs</a:t>
            </a:r>
          </a:p>
          <a:p>
            <a:r>
              <a:rPr lang="en-US" dirty="0" smtClean="0"/>
              <a:t>NIH Salary Cap</a:t>
            </a:r>
          </a:p>
          <a:p>
            <a:r>
              <a:rPr lang="en-US" dirty="0" smtClean="0"/>
              <a:t>Foreign travel</a:t>
            </a:r>
          </a:p>
          <a:p>
            <a:r>
              <a:rPr lang="en-US" dirty="0" smtClean="0"/>
              <a:t>Food</a:t>
            </a:r>
          </a:p>
          <a:p>
            <a:r>
              <a:rPr lang="en-US" dirty="0" smtClean="0"/>
              <a:t>Cost Sharing</a:t>
            </a:r>
          </a:p>
          <a:p>
            <a:r>
              <a:rPr lang="en-US" dirty="0" smtClean="0"/>
              <a:t>Program Income</a:t>
            </a:r>
          </a:p>
          <a:p>
            <a:r>
              <a:rPr lang="en-US" dirty="0" smtClean="0"/>
              <a:t>FABs</a:t>
            </a:r>
          </a:p>
          <a:p>
            <a:r>
              <a:rPr lang="en-US" dirty="0" smtClean="0"/>
              <a:t>All documentation retained</a:t>
            </a:r>
          </a:p>
          <a:p>
            <a:r>
              <a:rPr lang="en-US" dirty="0" smtClean="0"/>
              <a:t>Cost transfers</a:t>
            </a:r>
            <a:endParaRPr lang="en-US" dirty="0"/>
          </a:p>
        </p:txBody>
      </p:sp>
    </p:spTree>
    <p:extLst>
      <p:ext uri="{BB962C8B-B14F-4D97-AF65-F5344CB8AC3E}">
        <p14:creationId xmlns:p14="http://schemas.microsoft.com/office/powerpoint/2010/main" val="239678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2857"/>
            <a:ext cx="8229600" cy="1143000"/>
          </a:xfrm>
        </p:spPr>
        <p:txBody>
          <a:bodyPr/>
          <a:lstStyle/>
          <a:p>
            <a:pPr algn="ctr"/>
            <a:r>
              <a:rPr lang="en-US" dirty="0" smtClean="0"/>
              <a:t>Award Termination/Closeout</a:t>
            </a:r>
            <a:endParaRPr lang="en-US" dirty="0"/>
          </a:p>
        </p:txBody>
      </p:sp>
      <p:sp>
        <p:nvSpPr>
          <p:cNvPr id="3" name="Content Placeholder 2"/>
          <p:cNvSpPr>
            <a:spLocks noGrp="1"/>
          </p:cNvSpPr>
          <p:nvPr>
            <p:ph idx="1"/>
          </p:nvPr>
        </p:nvSpPr>
        <p:spPr>
          <a:xfrm>
            <a:off x="674016" y="2637149"/>
            <a:ext cx="7546157" cy="2519313"/>
          </a:xfrm>
        </p:spPr>
        <p:txBody>
          <a:bodyPr/>
          <a:lstStyle/>
          <a:p>
            <a:r>
              <a:rPr lang="en-US" dirty="0" smtClean="0"/>
              <a:t>No cost extensions</a:t>
            </a:r>
          </a:p>
          <a:p>
            <a:r>
              <a:rPr lang="en-US" dirty="0" smtClean="0"/>
              <a:t>Purchase in last 90 days</a:t>
            </a:r>
            <a:endParaRPr lang="en-US" dirty="0"/>
          </a:p>
        </p:txBody>
      </p:sp>
    </p:spTree>
    <p:extLst>
      <p:ext uri="{BB962C8B-B14F-4D97-AF65-F5344CB8AC3E}">
        <p14:creationId xmlns:p14="http://schemas.microsoft.com/office/powerpoint/2010/main" val="2571263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0308"/>
            <a:ext cx="8229600" cy="1143000"/>
          </a:xfrm>
        </p:spPr>
        <p:txBody>
          <a:bodyPr/>
          <a:lstStyle/>
          <a:p>
            <a:pPr algn="ctr"/>
            <a:r>
              <a:rPr lang="en-US" dirty="0" smtClean="0"/>
              <a:t>Other Concerns</a:t>
            </a:r>
            <a:endParaRPr lang="en-US" dirty="0"/>
          </a:p>
        </p:txBody>
      </p:sp>
      <p:sp>
        <p:nvSpPr>
          <p:cNvPr id="3" name="Content Placeholder 2"/>
          <p:cNvSpPr>
            <a:spLocks noGrp="1"/>
          </p:cNvSpPr>
          <p:nvPr>
            <p:ph idx="1"/>
          </p:nvPr>
        </p:nvSpPr>
        <p:spPr>
          <a:xfrm>
            <a:off x="1105293" y="2439186"/>
            <a:ext cx="6933414" cy="2509887"/>
          </a:xfrm>
        </p:spPr>
        <p:txBody>
          <a:bodyPr/>
          <a:lstStyle/>
          <a:p>
            <a:r>
              <a:rPr lang="en-US" dirty="0" smtClean="0"/>
              <a:t>Fraud, waste, abuse</a:t>
            </a:r>
            <a:endParaRPr lang="en-US" dirty="0"/>
          </a:p>
        </p:txBody>
      </p:sp>
    </p:spTree>
    <p:extLst>
      <p:ext uri="{BB962C8B-B14F-4D97-AF65-F5344CB8AC3E}">
        <p14:creationId xmlns:p14="http://schemas.microsoft.com/office/powerpoint/2010/main" val="399516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Effort Commitment (cont.)</a:t>
            </a:r>
            <a:endParaRPr lang="en-US" dirty="0"/>
          </a:p>
        </p:txBody>
      </p:sp>
      <p:sp>
        <p:nvSpPr>
          <p:cNvPr id="3" name="Content Placeholder 2"/>
          <p:cNvSpPr>
            <a:spLocks noGrp="1"/>
          </p:cNvSpPr>
          <p:nvPr>
            <p:ph idx="1"/>
          </p:nvPr>
        </p:nvSpPr>
        <p:spPr/>
        <p:txBody>
          <a:bodyPr/>
          <a:lstStyle/>
          <a:p>
            <a:pPr marL="0" indent="0">
              <a:buNone/>
            </a:pPr>
            <a:r>
              <a:rPr lang="en-US" sz="2800" strike="sngStrike" dirty="0"/>
              <a:t>At Caltech, the minimum effort requirement is 1%.  However, the paid level of committed PI (and other faculty) participation must generally correspond exactly to the level of effort the PI and other faculty members will spend on the execution and management of the project</a:t>
            </a:r>
            <a:r>
              <a:rPr lang="en-US" sz="2800" dirty="0"/>
              <a:t>.  </a:t>
            </a:r>
            <a:r>
              <a:rPr lang="en-US" sz="2800" dirty="0">
                <a:solidFill>
                  <a:srgbClr val="FF0000"/>
                </a:solidFill>
              </a:rPr>
              <a:t>Both federal agencies and Caltech require that PIs commit the level of effort that is necessary to carry out the research project.  Exceptions require approval by the division chair. </a:t>
            </a:r>
          </a:p>
          <a:p>
            <a:pPr marL="0" indent="0">
              <a:buNone/>
            </a:pPr>
            <a:endParaRPr lang="en-US" dirty="0"/>
          </a:p>
        </p:txBody>
      </p:sp>
    </p:spTree>
    <p:extLst>
      <p:ext uri="{BB962C8B-B14F-4D97-AF65-F5344CB8AC3E}">
        <p14:creationId xmlns:p14="http://schemas.microsoft.com/office/powerpoint/2010/main" val="42714595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Anything else?</a:t>
            </a:r>
            <a:endParaRPr lang="en-US" dirty="0"/>
          </a:p>
        </p:txBody>
      </p:sp>
      <p:sp>
        <p:nvSpPr>
          <p:cNvPr id="3" name="Content Placeholder 2"/>
          <p:cNvSpPr>
            <a:spLocks noGrp="1"/>
          </p:cNvSpPr>
          <p:nvPr>
            <p:ph idx="1"/>
          </p:nvPr>
        </p:nvSpPr>
        <p:spPr>
          <a:xfrm>
            <a:off x="457200" y="2655065"/>
            <a:ext cx="8229600" cy="3471098"/>
          </a:xfrm>
        </p:spPr>
        <p:txBody>
          <a:bodyPr/>
          <a:lstStyle/>
          <a:p>
            <a:pPr marL="0" indent="0" algn="ctr">
              <a:buNone/>
            </a:pPr>
            <a:r>
              <a:rPr lang="en-US" dirty="0" smtClean="0"/>
              <a:t>Send your comments and </a:t>
            </a:r>
          </a:p>
          <a:p>
            <a:pPr marL="0" indent="0" algn="ctr">
              <a:buNone/>
            </a:pPr>
            <a:r>
              <a:rPr lang="en-US" dirty="0" smtClean="0"/>
              <a:t>questions to </a:t>
            </a:r>
            <a:r>
              <a:rPr lang="en-US" dirty="0" smtClean="0"/>
              <a:t>me</a:t>
            </a:r>
          </a:p>
          <a:p>
            <a:pPr marL="0" indent="0" algn="ctr">
              <a:buNone/>
            </a:pPr>
            <a:endParaRPr lang="en-US" dirty="0" smtClean="0"/>
          </a:p>
          <a:p>
            <a:pPr marL="0" indent="0" algn="ctr">
              <a:buNone/>
            </a:pPr>
            <a:r>
              <a:rPr lang="en-US" dirty="0" smtClean="0"/>
              <a:t>rathey@caltech.edu</a:t>
            </a:r>
            <a:endParaRPr lang="en-US" dirty="0"/>
          </a:p>
        </p:txBody>
      </p:sp>
    </p:spTree>
    <p:extLst>
      <p:ext uri="{BB962C8B-B14F-4D97-AF65-F5344CB8AC3E}">
        <p14:creationId xmlns:p14="http://schemas.microsoft.com/office/powerpoint/2010/main" val="139679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a:t>
            </a:r>
            <a:endParaRPr lang="en-US" dirty="0"/>
          </a:p>
        </p:txBody>
      </p:sp>
      <p:sp>
        <p:nvSpPr>
          <p:cNvPr id="3" name="Content Placeholder 2"/>
          <p:cNvSpPr>
            <a:spLocks noGrp="1"/>
          </p:cNvSpPr>
          <p:nvPr>
            <p:ph idx="1"/>
          </p:nvPr>
        </p:nvSpPr>
        <p:spPr>
          <a:xfrm>
            <a:off x="332295" y="1258478"/>
            <a:ext cx="8479410" cy="5347355"/>
          </a:xfrm>
        </p:spPr>
        <p:txBody>
          <a:bodyPr/>
          <a:lstStyle/>
          <a:p>
            <a:pPr marL="0" indent="0">
              <a:buNone/>
            </a:pPr>
            <a:r>
              <a:rPr lang="en-US" sz="2800" strike="sngStrike" dirty="0"/>
              <a:t>It is the policy of Caltech that all proposals for federal research funding should include a commitment of PI effort to the project commensurate with the level of effort that the PI intends to devote.  Caltech requires that the PI commit at least 1% of their effort in the proposal.  </a:t>
            </a:r>
            <a:r>
              <a:rPr lang="en-US" sz="2800" dirty="0">
                <a:solidFill>
                  <a:srgbClr val="FF0000"/>
                </a:solidFill>
              </a:rPr>
              <a:t>Caltech requires most proposals for research funding to include a commitment of PI effort that corresponds to the effort necessary to carry out the project.  That effort must be charged to the project to avoid creating a voluntary cost sharing commitment.  </a:t>
            </a:r>
          </a:p>
          <a:p>
            <a:pPr marL="0" indent="0">
              <a:buNone/>
            </a:pPr>
            <a:endParaRPr lang="en-US" dirty="0"/>
          </a:p>
        </p:txBody>
      </p:sp>
    </p:spTree>
    <p:extLst>
      <p:ext uri="{BB962C8B-B14F-4D97-AF65-F5344CB8AC3E}">
        <p14:creationId xmlns:p14="http://schemas.microsoft.com/office/powerpoint/2010/main" val="953801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do you need to remember?</a:t>
            </a:r>
            <a:endParaRPr lang="en-US" sz="4000" dirty="0"/>
          </a:p>
        </p:txBody>
      </p:sp>
      <p:sp>
        <p:nvSpPr>
          <p:cNvPr id="3" name="Content Placeholder 2"/>
          <p:cNvSpPr>
            <a:spLocks noGrp="1"/>
          </p:cNvSpPr>
          <p:nvPr>
            <p:ph idx="1"/>
          </p:nvPr>
        </p:nvSpPr>
        <p:spPr>
          <a:xfrm>
            <a:off x="457200" y="1989056"/>
            <a:ext cx="8229600" cy="4127680"/>
          </a:xfrm>
        </p:spPr>
        <p:txBody>
          <a:bodyPr/>
          <a:lstStyle/>
          <a:p>
            <a:r>
              <a:rPr lang="en-US" dirty="0"/>
              <a:t>An effort commitment greater than 0 is </a:t>
            </a:r>
            <a:r>
              <a:rPr lang="en-US" dirty="0" smtClean="0"/>
              <a:t>required</a:t>
            </a:r>
            <a:endParaRPr lang="en-US" dirty="0"/>
          </a:p>
          <a:p>
            <a:r>
              <a:rPr lang="en-US" dirty="0"/>
              <a:t>The commitment should reflect the effort necessary to carry out the project</a:t>
            </a:r>
          </a:p>
          <a:p>
            <a:r>
              <a:rPr lang="en-US" dirty="0"/>
              <a:t>Questions about specific situations should be referred to the Division Chair</a:t>
            </a:r>
          </a:p>
          <a:p>
            <a:pPr marL="0" indent="0">
              <a:buNone/>
            </a:pPr>
            <a:endParaRPr lang="en-US" dirty="0"/>
          </a:p>
        </p:txBody>
      </p:sp>
    </p:spTree>
    <p:extLst>
      <p:ext uri="{BB962C8B-B14F-4D97-AF65-F5344CB8AC3E}">
        <p14:creationId xmlns:p14="http://schemas.microsoft.com/office/powerpoint/2010/main" val="379268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Off-Campus Overhead Clarification</a:t>
            </a:r>
            <a:endParaRPr lang="en-US" sz="4000" dirty="0"/>
          </a:p>
        </p:txBody>
      </p:sp>
      <p:sp>
        <p:nvSpPr>
          <p:cNvPr id="3" name="Content Placeholder 2"/>
          <p:cNvSpPr>
            <a:spLocks noGrp="1"/>
          </p:cNvSpPr>
          <p:nvPr>
            <p:ph idx="1"/>
          </p:nvPr>
        </p:nvSpPr>
        <p:spPr>
          <a:xfrm>
            <a:off x="457200" y="2535810"/>
            <a:ext cx="8229600" cy="3147293"/>
          </a:xfrm>
        </p:spPr>
        <p:txBody>
          <a:bodyPr>
            <a:noAutofit/>
          </a:bodyPr>
          <a:lstStyle/>
          <a:p>
            <a:r>
              <a:rPr lang="en-US" sz="2600" dirty="0" smtClean="0"/>
              <a:t>If Caltech research/technical personnel will be performing project activities off of Caltech-owned premises, the project is eligible for the off-campus rate</a:t>
            </a:r>
          </a:p>
        </p:txBody>
      </p:sp>
    </p:spTree>
    <p:extLst>
      <p:ext uri="{BB962C8B-B14F-4D97-AF65-F5344CB8AC3E}">
        <p14:creationId xmlns:p14="http://schemas.microsoft.com/office/powerpoint/2010/main" val="3065809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Off-Campus Overhead Clarification</a:t>
            </a:r>
            <a:br>
              <a:rPr lang="en-US" sz="4000" dirty="0" smtClean="0"/>
            </a:br>
            <a:r>
              <a:rPr lang="en-US" sz="4000" dirty="0" smtClean="0"/>
              <a:t>(cont.)</a:t>
            </a:r>
            <a:endParaRPr lang="en-US" sz="4000" dirty="0"/>
          </a:p>
        </p:txBody>
      </p:sp>
      <p:sp>
        <p:nvSpPr>
          <p:cNvPr id="3" name="Content Placeholder 2"/>
          <p:cNvSpPr>
            <a:spLocks noGrp="1"/>
          </p:cNvSpPr>
          <p:nvPr>
            <p:ph idx="1"/>
          </p:nvPr>
        </p:nvSpPr>
        <p:spPr>
          <a:xfrm>
            <a:off x="457200" y="2318994"/>
            <a:ext cx="8229600" cy="3364109"/>
          </a:xfrm>
        </p:spPr>
        <p:txBody>
          <a:bodyPr>
            <a:noAutofit/>
          </a:bodyPr>
          <a:lstStyle/>
          <a:p>
            <a:r>
              <a:rPr lang="en-US" sz="2600" dirty="0" smtClean="0"/>
              <a:t>The off-campus rate should apply only to the portion of the project that will occur off-campus.</a:t>
            </a:r>
            <a:r>
              <a:rPr lang="en-US" sz="2600" dirty="0"/>
              <a:t>  </a:t>
            </a:r>
            <a:r>
              <a:rPr lang="en-US" sz="2600" i="1" dirty="0"/>
              <a:t>For example, if 60% of the </a:t>
            </a:r>
            <a:r>
              <a:rPr lang="en-US" sz="2600" i="1" dirty="0" smtClean="0"/>
              <a:t>project </a:t>
            </a:r>
            <a:r>
              <a:rPr lang="en-US" sz="2600" i="1" dirty="0"/>
              <a:t>will be conducted off-campus, then the off-campus rate can only apply to the costs associated with off-campus </a:t>
            </a:r>
            <a:r>
              <a:rPr lang="en-US" sz="2600" i="1" dirty="0" smtClean="0"/>
              <a:t>work</a:t>
            </a:r>
            <a:r>
              <a:rPr lang="en-US" sz="2600" i="1" dirty="0"/>
              <a:t>, and the on-campus rate would apply to the remainder. </a:t>
            </a:r>
            <a:r>
              <a:rPr lang="en-US" sz="2600" dirty="0"/>
              <a:t> </a:t>
            </a:r>
            <a:endParaRPr lang="en-US" sz="2600" dirty="0" smtClean="0"/>
          </a:p>
        </p:txBody>
      </p:sp>
    </p:spTree>
    <p:extLst>
      <p:ext uri="{BB962C8B-B14F-4D97-AF65-F5344CB8AC3E}">
        <p14:creationId xmlns:p14="http://schemas.microsoft.com/office/powerpoint/2010/main" val="3166437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ltech Identity Color Palette">
      <a:dk1>
        <a:sysClr val="windowText" lastClr="000000"/>
      </a:dk1>
      <a:lt1>
        <a:sysClr val="window" lastClr="FFFFFF"/>
      </a:lt1>
      <a:dk2>
        <a:srgbClr val="76777B"/>
      </a:dk2>
      <a:lt2>
        <a:srgbClr val="EEECE1"/>
      </a:lt2>
      <a:accent1>
        <a:srgbClr val="FF6E1E"/>
      </a:accent1>
      <a:accent2>
        <a:srgbClr val="C8C8C8"/>
      </a:accent2>
      <a:accent3>
        <a:srgbClr val="AAA99F"/>
      </a:accent3>
      <a:accent4>
        <a:srgbClr val="7A303F"/>
      </a:accent4>
      <a:accent5>
        <a:srgbClr val="00AFAB"/>
      </a:accent5>
      <a:accent6>
        <a:srgbClr val="849895"/>
      </a:accent6>
      <a:hlink>
        <a:srgbClr val="FF6E1E"/>
      </a:hlink>
      <a:folHlink>
        <a:srgbClr val="00A8E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5995</TotalTime>
  <Words>2236</Words>
  <Application>Microsoft Office PowerPoint</Application>
  <PresentationFormat>On-screen Show (4:3)</PresentationFormat>
  <Paragraphs>286</Paragraphs>
  <Slides>50</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ＭＳ Ｐゴシック</vt:lpstr>
      <vt:lpstr>Arial</vt:lpstr>
      <vt:lpstr>Arial Black</vt:lpstr>
      <vt:lpstr>Calibri</vt:lpstr>
      <vt:lpstr>Times New Roman</vt:lpstr>
      <vt:lpstr>Office Theme</vt:lpstr>
      <vt:lpstr>Research Administration Forum</vt:lpstr>
      <vt:lpstr>Agenda</vt:lpstr>
      <vt:lpstr>Revisions to Caltech’s Policy: Commitment of Effort on  Federally Sponsored Projects</vt:lpstr>
      <vt:lpstr>Minimum Effort Commitment</vt:lpstr>
      <vt:lpstr>Effort Commitment (cont.)</vt:lpstr>
      <vt:lpstr>Policy</vt:lpstr>
      <vt:lpstr>What do you need to remember?</vt:lpstr>
      <vt:lpstr>Off-Campus Overhead Clarification</vt:lpstr>
      <vt:lpstr>Off-Campus Overhead Clarification (cont.)</vt:lpstr>
      <vt:lpstr>Off-Campus Overhead Clarification (cont.)</vt:lpstr>
      <vt:lpstr>Off-Campus Overhead Clarification (cont.)</vt:lpstr>
      <vt:lpstr>Off-Campus Overhead Clarification (cont.)</vt:lpstr>
      <vt:lpstr>Off-Campus Overhead Clarification (cont.)</vt:lpstr>
      <vt:lpstr>PowerPoint Presentation</vt:lpstr>
      <vt:lpstr>Dept. of Labor Regulations</vt:lpstr>
      <vt:lpstr>Federal Requirements</vt:lpstr>
      <vt:lpstr>Impact on Caltech</vt:lpstr>
      <vt:lpstr>Schedule of Increases Salary Test for Exemption </vt:lpstr>
      <vt:lpstr>Schedule of Increases –  Minimum Wage </vt:lpstr>
      <vt:lpstr>Changes to F-1 Optional Practical Training:  STEM OPT</vt:lpstr>
      <vt:lpstr>Changes to STEM OPT</vt:lpstr>
      <vt:lpstr>STEM OPT: Potential Issues</vt:lpstr>
      <vt:lpstr>Refresher on Program Income</vt:lpstr>
      <vt:lpstr>What is Program Income?</vt:lpstr>
      <vt:lpstr>Program Income –  What is Included?</vt:lpstr>
      <vt:lpstr>Program Income –  What is Not Included? (cont.)</vt:lpstr>
      <vt:lpstr>Program Income –  What is Not Included?</vt:lpstr>
      <vt:lpstr>Use of Program Income</vt:lpstr>
      <vt:lpstr>Use of Program Income (cont.)</vt:lpstr>
      <vt:lpstr>Deduction</vt:lpstr>
      <vt:lpstr>Addition</vt:lpstr>
      <vt:lpstr>Cost Sharing or Matching</vt:lpstr>
      <vt:lpstr>Other Aspects of Program Income</vt:lpstr>
      <vt:lpstr>Will Your Award Generate Program Income?</vt:lpstr>
      <vt:lpstr>Will Your Award Generate Program Income? (cont.)</vt:lpstr>
      <vt:lpstr>Program Income Has to be Tracked</vt:lpstr>
      <vt:lpstr>Program Income Has to be Tracked (cont.)</vt:lpstr>
      <vt:lpstr>Reporting</vt:lpstr>
      <vt:lpstr>Using Program Income</vt:lpstr>
      <vt:lpstr>Using Program Income (cont.)</vt:lpstr>
      <vt:lpstr>If You Have Generated Program Income but Have Not Created a PTA </vt:lpstr>
      <vt:lpstr>If You Have Generated Program Income but Have Not Created a PTA (cont.)</vt:lpstr>
      <vt:lpstr>After the Federal Award Ends</vt:lpstr>
      <vt:lpstr>Pre-Audit Checklist</vt:lpstr>
      <vt:lpstr>Pre-Audit Checklist</vt:lpstr>
      <vt:lpstr>Award Terms/Documents</vt:lpstr>
      <vt:lpstr>Expenditures/Compliance</vt:lpstr>
      <vt:lpstr>Award Termination/Closeout</vt:lpstr>
      <vt:lpstr>Other Concerns</vt:lpstr>
      <vt:lpstr>Anything else?</vt:lpstr>
    </vt:vector>
  </TitlesOfParts>
  <Company>Caltech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Ilana</dc:creator>
  <cp:lastModifiedBy>Walton, Mika Y.</cp:lastModifiedBy>
  <cp:revision>49</cp:revision>
  <cp:lastPrinted>2016-06-14T20:48:01Z</cp:lastPrinted>
  <dcterms:created xsi:type="dcterms:W3CDTF">2016-03-24T23:25:16Z</dcterms:created>
  <dcterms:modified xsi:type="dcterms:W3CDTF">2016-06-14T22:11:16Z</dcterms:modified>
</cp:coreProperties>
</file>