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tags/tag6.xml" ContentType="application/vnd.openxmlformats-officedocument.presentationml.tags+xml"/>
  <Override PartName="/ppt/notesSlides/notesSlide41.xml" ContentType="application/vnd.openxmlformats-officedocument.presentationml.notesSlide+xml"/>
  <Override PartName="/ppt/tags/tag7.xml" ContentType="application/vnd.openxmlformats-officedocument.presentationml.tags+xml"/>
  <Override PartName="/ppt/notesSlides/notesSlide42.xml" ContentType="application/vnd.openxmlformats-officedocument.presentationml.notesSlide+xml"/>
  <Override PartName="/ppt/tags/tag8.xml" ContentType="application/vnd.openxmlformats-officedocument.presentationml.tags+xml"/>
  <Override PartName="/ppt/notesSlides/notesSlide43.xml" ContentType="application/vnd.openxmlformats-officedocument.presentationml.notesSlide+xml"/>
  <Override PartName="/ppt/tags/tag9.xml" ContentType="application/vnd.openxmlformats-officedocument.presentationml.tags+xml"/>
  <Override PartName="/ppt/notesSlides/notesSlide44.xml" ContentType="application/vnd.openxmlformats-officedocument.presentationml.notesSlide+xml"/>
  <Override PartName="/ppt/tags/tag10.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269" r:id="rId3"/>
    <p:sldId id="271" r:id="rId4"/>
    <p:sldId id="301" r:id="rId5"/>
    <p:sldId id="314" r:id="rId6"/>
    <p:sldId id="315" r:id="rId7"/>
    <p:sldId id="316" r:id="rId8"/>
    <p:sldId id="317" r:id="rId9"/>
    <p:sldId id="318" r:id="rId10"/>
    <p:sldId id="319" r:id="rId11"/>
    <p:sldId id="320" r:id="rId12"/>
    <p:sldId id="321" r:id="rId13"/>
    <p:sldId id="303" r:id="rId14"/>
    <p:sldId id="281" r:id="rId15"/>
    <p:sldId id="282" r:id="rId16"/>
    <p:sldId id="284" r:id="rId17"/>
    <p:sldId id="298" r:id="rId18"/>
    <p:sldId id="299" r:id="rId19"/>
    <p:sldId id="300" r:id="rId20"/>
    <p:sldId id="304" r:id="rId21"/>
    <p:sldId id="305" r:id="rId22"/>
    <p:sldId id="306" r:id="rId23"/>
    <p:sldId id="307" r:id="rId24"/>
    <p:sldId id="308" r:id="rId25"/>
    <p:sldId id="309" r:id="rId26"/>
    <p:sldId id="326" r:id="rId27"/>
    <p:sldId id="327" r:id="rId28"/>
    <p:sldId id="328" r:id="rId29"/>
    <p:sldId id="329" r:id="rId30"/>
    <p:sldId id="330" r:id="rId31"/>
    <p:sldId id="331" r:id="rId32"/>
    <p:sldId id="332" r:id="rId33"/>
    <p:sldId id="333" r:id="rId34"/>
    <p:sldId id="334" r:id="rId35"/>
    <p:sldId id="335" r:id="rId36"/>
    <p:sldId id="287" r:id="rId37"/>
    <p:sldId id="288" r:id="rId38"/>
    <p:sldId id="289" r:id="rId39"/>
    <p:sldId id="290" r:id="rId40"/>
    <p:sldId id="291" r:id="rId41"/>
    <p:sldId id="292" r:id="rId42"/>
    <p:sldId id="293" r:id="rId43"/>
    <p:sldId id="294" r:id="rId44"/>
    <p:sldId id="295" r:id="rId45"/>
    <p:sldId id="296" r:id="rId4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74"/>
  </p:normalViewPr>
  <p:slideViewPr>
    <p:cSldViewPr snapToGrid="0" snapToObjects="1">
      <p:cViewPr varScale="1">
        <p:scale>
          <a:sx n="110" d="100"/>
          <a:sy n="110" d="100"/>
        </p:scale>
        <p:origin x="14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6500E-320A-4C5D-8EDC-68F8D2FAFE9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F239585-E7DB-4802-93F0-9A702522489F}">
      <dgm:prSet phldrT="[Text]"/>
      <dgm:spPr/>
      <dgm:t>
        <a:bodyPr/>
        <a:lstStyle/>
        <a:p>
          <a:r>
            <a:rPr lang="en-US" dirty="0" smtClean="0"/>
            <a:t>1.</a:t>
          </a:r>
          <a:endParaRPr lang="en-US" dirty="0"/>
        </a:p>
      </dgm:t>
    </dgm:pt>
    <dgm:pt modelId="{42B37392-30C4-4BAE-B5CF-0BA87D213A29}" type="parTrans" cxnId="{189B94E3-44F6-49EC-9B86-0FE82802C68C}">
      <dgm:prSet/>
      <dgm:spPr/>
      <dgm:t>
        <a:bodyPr/>
        <a:lstStyle/>
        <a:p>
          <a:endParaRPr lang="en-US"/>
        </a:p>
      </dgm:t>
    </dgm:pt>
    <dgm:pt modelId="{6159C6BE-148D-4964-A721-39C11B5DB3AE}" type="sibTrans" cxnId="{189B94E3-44F6-49EC-9B86-0FE82802C68C}">
      <dgm:prSet/>
      <dgm:spPr/>
      <dgm:t>
        <a:bodyPr/>
        <a:lstStyle/>
        <a:p>
          <a:endParaRPr lang="en-US"/>
        </a:p>
      </dgm:t>
    </dgm:pt>
    <dgm:pt modelId="{6194EABD-8861-4FB9-B3AB-D34C4F01512E}">
      <dgm:prSet phldrT="[Text]" custT="1"/>
      <dgm:spPr/>
      <dgm:t>
        <a:bodyPr/>
        <a:lstStyle/>
        <a:p>
          <a:r>
            <a:rPr lang="en-US" sz="2200" dirty="0" smtClean="0">
              <a:latin typeface="Century Gothic" panose="020B0502020202020204" pitchFamily="34" charset="0"/>
            </a:rPr>
            <a:t>JPL funds are transferred to the campus.</a:t>
          </a:r>
          <a:endParaRPr lang="en-US" sz="2200" dirty="0">
            <a:latin typeface="Century Gothic" panose="020B0502020202020204" pitchFamily="34" charset="0"/>
          </a:endParaRPr>
        </a:p>
      </dgm:t>
    </dgm:pt>
    <dgm:pt modelId="{8FA586F3-D076-44D2-9F29-6CD8C421E472}" type="parTrans" cxnId="{D39B65DA-5674-4B91-9144-FEE842F486F7}">
      <dgm:prSet/>
      <dgm:spPr/>
      <dgm:t>
        <a:bodyPr/>
        <a:lstStyle/>
        <a:p>
          <a:endParaRPr lang="en-US"/>
        </a:p>
      </dgm:t>
    </dgm:pt>
    <dgm:pt modelId="{67EE0103-30C6-4F2A-804C-68F2D466720B}" type="sibTrans" cxnId="{D39B65DA-5674-4B91-9144-FEE842F486F7}">
      <dgm:prSet/>
      <dgm:spPr/>
      <dgm:t>
        <a:bodyPr/>
        <a:lstStyle/>
        <a:p>
          <a:endParaRPr lang="en-US"/>
        </a:p>
      </dgm:t>
    </dgm:pt>
    <dgm:pt modelId="{0D4974DD-D31A-43C2-8063-480BA49DF418}">
      <dgm:prSet phldrT="[Text]"/>
      <dgm:spPr/>
      <dgm:t>
        <a:bodyPr/>
        <a:lstStyle/>
        <a:p>
          <a:r>
            <a:rPr lang="en-US" dirty="0" smtClean="0"/>
            <a:t>2.</a:t>
          </a:r>
          <a:endParaRPr lang="en-US" dirty="0"/>
        </a:p>
      </dgm:t>
    </dgm:pt>
    <dgm:pt modelId="{569950AD-8143-45D6-80FD-EA2E96DFBFD2}" type="parTrans" cxnId="{6063B048-CBCE-4CFB-97AA-31CAF757CAD5}">
      <dgm:prSet/>
      <dgm:spPr/>
      <dgm:t>
        <a:bodyPr/>
        <a:lstStyle/>
        <a:p>
          <a:endParaRPr lang="en-US"/>
        </a:p>
      </dgm:t>
    </dgm:pt>
    <dgm:pt modelId="{DF1C0140-ABCD-4385-8672-F2DBF84A5972}" type="sibTrans" cxnId="{6063B048-CBCE-4CFB-97AA-31CAF757CAD5}">
      <dgm:prSet/>
      <dgm:spPr/>
      <dgm:t>
        <a:bodyPr/>
        <a:lstStyle/>
        <a:p>
          <a:endParaRPr lang="en-US"/>
        </a:p>
      </dgm:t>
    </dgm:pt>
    <dgm:pt modelId="{A8C3CE6D-8398-4C5F-A1CC-6B5DE49CBEC7}">
      <dgm:prSet phldrT="[Text]" custT="1"/>
      <dgm:spPr/>
      <dgm:t>
        <a:bodyPr/>
        <a:lstStyle/>
        <a:p>
          <a:r>
            <a:rPr lang="en-US" sz="2200" dirty="0" smtClean="0">
              <a:latin typeface="Century Gothic" panose="020B0502020202020204" pitchFamily="34" charset="0"/>
            </a:rPr>
            <a:t>Campus funds are transferred to JPL</a:t>
          </a:r>
          <a:endParaRPr lang="en-US" sz="2200" dirty="0">
            <a:latin typeface="Century Gothic" panose="020B0502020202020204" pitchFamily="34" charset="0"/>
          </a:endParaRPr>
        </a:p>
      </dgm:t>
    </dgm:pt>
    <dgm:pt modelId="{91F32109-2CF8-4C4E-8C1D-1842B418FB92}" type="parTrans" cxnId="{B03F3864-DAD7-4060-8475-A015265655E9}">
      <dgm:prSet/>
      <dgm:spPr/>
      <dgm:t>
        <a:bodyPr/>
        <a:lstStyle/>
        <a:p>
          <a:endParaRPr lang="en-US"/>
        </a:p>
      </dgm:t>
    </dgm:pt>
    <dgm:pt modelId="{F9B0FD5A-49F7-43D4-B531-FD4641791443}" type="sibTrans" cxnId="{B03F3864-DAD7-4060-8475-A015265655E9}">
      <dgm:prSet/>
      <dgm:spPr/>
      <dgm:t>
        <a:bodyPr/>
        <a:lstStyle/>
        <a:p>
          <a:endParaRPr lang="en-US"/>
        </a:p>
      </dgm:t>
    </dgm:pt>
    <dgm:pt modelId="{41DAD62C-27A2-4567-9C4F-98717E92A25F}" type="pres">
      <dgm:prSet presAssocID="{E2E6500E-320A-4C5D-8EDC-68F8D2FAFE9D}" presName="Name0" presStyleCnt="0">
        <dgm:presLayoutVars>
          <dgm:dir/>
          <dgm:animLvl val="lvl"/>
          <dgm:resizeHandles val="exact"/>
        </dgm:presLayoutVars>
      </dgm:prSet>
      <dgm:spPr/>
      <dgm:t>
        <a:bodyPr/>
        <a:lstStyle/>
        <a:p>
          <a:endParaRPr lang="en-US"/>
        </a:p>
      </dgm:t>
    </dgm:pt>
    <dgm:pt modelId="{07651102-B222-43FF-83FE-AB7095ECF48B}" type="pres">
      <dgm:prSet presAssocID="{BF239585-E7DB-4802-93F0-9A702522489F}" presName="linNode" presStyleCnt="0"/>
      <dgm:spPr/>
    </dgm:pt>
    <dgm:pt modelId="{62BF3D14-4D25-441B-9D67-F2EAA336C8BF}" type="pres">
      <dgm:prSet presAssocID="{BF239585-E7DB-4802-93F0-9A702522489F}" presName="parTx" presStyleLbl="revTx" presStyleIdx="0" presStyleCnt="2">
        <dgm:presLayoutVars>
          <dgm:chMax val="1"/>
          <dgm:bulletEnabled val="1"/>
        </dgm:presLayoutVars>
      </dgm:prSet>
      <dgm:spPr/>
      <dgm:t>
        <a:bodyPr/>
        <a:lstStyle/>
        <a:p>
          <a:endParaRPr lang="en-US"/>
        </a:p>
      </dgm:t>
    </dgm:pt>
    <dgm:pt modelId="{2787FC9C-F036-4248-8FC6-20D27CDCD8E9}" type="pres">
      <dgm:prSet presAssocID="{BF239585-E7DB-4802-93F0-9A702522489F}" presName="bracket" presStyleLbl="parChTrans1D1" presStyleIdx="0" presStyleCnt="2"/>
      <dgm:spPr/>
    </dgm:pt>
    <dgm:pt modelId="{4E8182D2-3143-4BF2-857F-D34FB359DD75}" type="pres">
      <dgm:prSet presAssocID="{BF239585-E7DB-4802-93F0-9A702522489F}" presName="spH" presStyleCnt="0"/>
      <dgm:spPr/>
    </dgm:pt>
    <dgm:pt modelId="{D430FF7A-5D42-4EF5-8BC5-AC03489004FF}" type="pres">
      <dgm:prSet presAssocID="{BF239585-E7DB-4802-93F0-9A702522489F}" presName="desTx" presStyleLbl="node1" presStyleIdx="0" presStyleCnt="2">
        <dgm:presLayoutVars>
          <dgm:bulletEnabled val="1"/>
        </dgm:presLayoutVars>
      </dgm:prSet>
      <dgm:spPr/>
      <dgm:t>
        <a:bodyPr/>
        <a:lstStyle/>
        <a:p>
          <a:endParaRPr lang="en-US"/>
        </a:p>
      </dgm:t>
    </dgm:pt>
    <dgm:pt modelId="{F486168E-E77D-441F-80FE-2A383E3A1159}" type="pres">
      <dgm:prSet presAssocID="{6159C6BE-148D-4964-A721-39C11B5DB3AE}" presName="spV" presStyleCnt="0"/>
      <dgm:spPr/>
    </dgm:pt>
    <dgm:pt modelId="{1167816C-49CE-4836-9B46-A9FF03B2B982}" type="pres">
      <dgm:prSet presAssocID="{0D4974DD-D31A-43C2-8063-480BA49DF418}" presName="linNode" presStyleCnt="0"/>
      <dgm:spPr/>
    </dgm:pt>
    <dgm:pt modelId="{62AD08DF-3F21-4C21-806E-54777420AE31}" type="pres">
      <dgm:prSet presAssocID="{0D4974DD-D31A-43C2-8063-480BA49DF418}" presName="parTx" presStyleLbl="revTx" presStyleIdx="1" presStyleCnt="2">
        <dgm:presLayoutVars>
          <dgm:chMax val="1"/>
          <dgm:bulletEnabled val="1"/>
        </dgm:presLayoutVars>
      </dgm:prSet>
      <dgm:spPr/>
      <dgm:t>
        <a:bodyPr/>
        <a:lstStyle/>
        <a:p>
          <a:endParaRPr lang="en-US"/>
        </a:p>
      </dgm:t>
    </dgm:pt>
    <dgm:pt modelId="{2E0F893D-4A24-4CC8-AB07-71B49ABB0159}" type="pres">
      <dgm:prSet presAssocID="{0D4974DD-D31A-43C2-8063-480BA49DF418}" presName="bracket" presStyleLbl="parChTrans1D1" presStyleIdx="1" presStyleCnt="2"/>
      <dgm:spPr/>
    </dgm:pt>
    <dgm:pt modelId="{78B7F9F0-7D54-4318-9D42-4BAF1755A14C}" type="pres">
      <dgm:prSet presAssocID="{0D4974DD-D31A-43C2-8063-480BA49DF418}" presName="spH" presStyleCnt="0"/>
      <dgm:spPr/>
    </dgm:pt>
    <dgm:pt modelId="{6FDBEB10-E5B7-40F2-8DB1-183BD8CF4FA7}" type="pres">
      <dgm:prSet presAssocID="{0D4974DD-D31A-43C2-8063-480BA49DF418}" presName="desTx" presStyleLbl="node1" presStyleIdx="1" presStyleCnt="2" custLinFactNeighborX="1" custLinFactNeighborY="-1442">
        <dgm:presLayoutVars>
          <dgm:bulletEnabled val="1"/>
        </dgm:presLayoutVars>
      </dgm:prSet>
      <dgm:spPr/>
      <dgm:t>
        <a:bodyPr/>
        <a:lstStyle/>
        <a:p>
          <a:endParaRPr lang="en-US"/>
        </a:p>
      </dgm:t>
    </dgm:pt>
  </dgm:ptLst>
  <dgm:cxnLst>
    <dgm:cxn modelId="{98D8FB7D-9D2B-4536-9B8A-C8CC2FFDAACE}" type="presOf" srcId="{A8C3CE6D-8398-4C5F-A1CC-6B5DE49CBEC7}" destId="{6FDBEB10-E5B7-40F2-8DB1-183BD8CF4FA7}" srcOrd="0" destOrd="0" presId="urn:diagrams.loki3.com/BracketList"/>
    <dgm:cxn modelId="{072525E0-CA24-46FD-A54C-887B4F616B0E}" type="presOf" srcId="{6194EABD-8861-4FB9-B3AB-D34C4F01512E}" destId="{D430FF7A-5D42-4EF5-8BC5-AC03489004FF}" srcOrd="0" destOrd="0" presId="urn:diagrams.loki3.com/BracketList"/>
    <dgm:cxn modelId="{D39B65DA-5674-4B91-9144-FEE842F486F7}" srcId="{BF239585-E7DB-4802-93F0-9A702522489F}" destId="{6194EABD-8861-4FB9-B3AB-D34C4F01512E}" srcOrd="0" destOrd="0" parTransId="{8FA586F3-D076-44D2-9F29-6CD8C421E472}" sibTransId="{67EE0103-30C6-4F2A-804C-68F2D466720B}"/>
    <dgm:cxn modelId="{14705CC8-39B6-420D-A478-4125C4F2C2FB}" type="presOf" srcId="{BF239585-E7DB-4802-93F0-9A702522489F}" destId="{62BF3D14-4D25-441B-9D67-F2EAA336C8BF}" srcOrd="0" destOrd="0" presId="urn:diagrams.loki3.com/BracketList"/>
    <dgm:cxn modelId="{4CDA4450-909D-4869-AC01-7338A7E5EA9F}" type="presOf" srcId="{0D4974DD-D31A-43C2-8063-480BA49DF418}" destId="{62AD08DF-3F21-4C21-806E-54777420AE31}" srcOrd="0" destOrd="0" presId="urn:diagrams.loki3.com/BracketList"/>
    <dgm:cxn modelId="{B03F3864-DAD7-4060-8475-A015265655E9}" srcId="{0D4974DD-D31A-43C2-8063-480BA49DF418}" destId="{A8C3CE6D-8398-4C5F-A1CC-6B5DE49CBEC7}" srcOrd="0" destOrd="0" parTransId="{91F32109-2CF8-4C4E-8C1D-1842B418FB92}" sibTransId="{F9B0FD5A-49F7-43D4-B531-FD4641791443}"/>
    <dgm:cxn modelId="{189B94E3-44F6-49EC-9B86-0FE82802C68C}" srcId="{E2E6500E-320A-4C5D-8EDC-68F8D2FAFE9D}" destId="{BF239585-E7DB-4802-93F0-9A702522489F}" srcOrd="0" destOrd="0" parTransId="{42B37392-30C4-4BAE-B5CF-0BA87D213A29}" sibTransId="{6159C6BE-148D-4964-A721-39C11B5DB3AE}"/>
    <dgm:cxn modelId="{6063B048-CBCE-4CFB-97AA-31CAF757CAD5}" srcId="{E2E6500E-320A-4C5D-8EDC-68F8D2FAFE9D}" destId="{0D4974DD-D31A-43C2-8063-480BA49DF418}" srcOrd="1" destOrd="0" parTransId="{569950AD-8143-45D6-80FD-EA2E96DFBFD2}" sibTransId="{DF1C0140-ABCD-4385-8672-F2DBF84A5972}"/>
    <dgm:cxn modelId="{E6729207-C071-49A4-9A0A-24CC5BA582AC}" type="presOf" srcId="{E2E6500E-320A-4C5D-8EDC-68F8D2FAFE9D}" destId="{41DAD62C-27A2-4567-9C4F-98717E92A25F}" srcOrd="0" destOrd="0" presId="urn:diagrams.loki3.com/BracketList"/>
    <dgm:cxn modelId="{2BD75A7E-3742-44A6-9BBD-AD9D07FB0C06}" type="presParOf" srcId="{41DAD62C-27A2-4567-9C4F-98717E92A25F}" destId="{07651102-B222-43FF-83FE-AB7095ECF48B}" srcOrd="0" destOrd="0" presId="urn:diagrams.loki3.com/BracketList"/>
    <dgm:cxn modelId="{622921A3-FF3A-4C68-B2E4-D85CE600CC6A}" type="presParOf" srcId="{07651102-B222-43FF-83FE-AB7095ECF48B}" destId="{62BF3D14-4D25-441B-9D67-F2EAA336C8BF}" srcOrd="0" destOrd="0" presId="urn:diagrams.loki3.com/BracketList"/>
    <dgm:cxn modelId="{A8FD159A-33F8-4B9C-806D-FF113A433545}" type="presParOf" srcId="{07651102-B222-43FF-83FE-AB7095ECF48B}" destId="{2787FC9C-F036-4248-8FC6-20D27CDCD8E9}" srcOrd="1" destOrd="0" presId="urn:diagrams.loki3.com/BracketList"/>
    <dgm:cxn modelId="{1CCDFD1D-AE50-4F68-B07C-7C8F98DE8CE3}" type="presParOf" srcId="{07651102-B222-43FF-83FE-AB7095ECF48B}" destId="{4E8182D2-3143-4BF2-857F-D34FB359DD75}" srcOrd="2" destOrd="0" presId="urn:diagrams.loki3.com/BracketList"/>
    <dgm:cxn modelId="{6F22F9A5-3D32-40D3-813B-125832E0225E}" type="presParOf" srcId="{07651102-B222-43FF-83FE-AB7095ECF48B}" destId="{D430FF7A-5D42-4EF5-8BC5-AC03489004FF}" srcOrd="3" destOrd="0" presId="urn:diagrams.loki3.com/BracketList"/>
    <dgm:cxn modelId="{8AE659E9-8FE6-4D30-AF1C-4E3A35514CB1}" type="presParOf" srcId="{41DAD62C-27A2-4567-9C4F-98717E92A25F}" destId="{F486168E-E77D-441F-80FE-2A383E3A1159}" srcOrd="1" destOrd="0" presId="urn:diagrams.loki3.com/BracketList"/>
    <dgm:cxn modelId="{886D1650-E729-46FC-AEFE-66CBA991CAE0}" type="presParOf" srcId="{41DAD62C-27A2-4567-9C4F-98717E92A25F}" destId="{1167816C-49CE-4836-9B46-A9FF03B2B982}" srcOrd="2" destOrd="0" presId="urn:diagrams.loki3.com/BracketList"/>
    <dgm:cxn modelId="{6DA87470-5A10-4D36-AE85-3F0A7B14FDB5}" type="presParOf" srcId="{1167816C-49CE-4836-9B46-A9FF03B2B982}" destId="{62AD08DF-3F21-4C21-806E-54777420AE31}" srcOrd="0" destOrd="0" presId="urn:diagrams.loki3.com/BracketList"/>
    <dgm:cxn modelId="{8A259B49-4A98-4FF4-BE64-F2C42FF28BAD}" type="presParOf" srcId="{1167816C-49CE-4836-9B46-A9FF03B2B982}" destId="{2E0F893D-4A24-4CC8-AB07-71B49ABB0159}" srcOrd="1" destOrd="0" presId="urn:diagrams.loki3.com/BracketList"/>
    <dgm:cxn modelId="{6994D029-307F-4CBC-A322-8FA3A650B3E8}" type="presParOf" srcId="{1167816C-49CE-4836-9B46-A9FF03B2B982}" destId="{78B7F9F0-7D54-4318-9D42-4BAF1755A14C}" srcOrd="2" destOrd="0" presId="urn:diagrams.loki3.com/BracketList"/>
    <dgm:cxn modelId="{123047DB-3092-4653-BA16-F468C3010A73}" type="presParOf" srcId="{1167816C-49CE-4836-9B46-A9FF03B2B982}" destId="{6FDBEB10-E5B7-40F2-8DB1-183BD8CF4FA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923C0-FEB7-454A-9950-51D1ACB1623C}"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3793B5F8-7387-447D-8059-E67243E029D9}">
      <dgm:prSet phldrT="[Text]" custT="1"/>
      <dgm:spPr/>
      <dgm:t>
        <a:bodyPr/>
        <a:lstStyle/>
        <a:p>
          <a:r>
            <a:rPr lang="en-US" sz="2800" dirty="0" smtClean="0">
              <a:latin typeface="Century Gothic" panose="020B0502020202020204" pitchFamily="34" charset="0"/>
            </a:rPr>
            <a:t>Applies when campus funds are being transferred to JPL.</a:t>
          </a:r>
          <a:endParaRPr lang="en-US" sz="2800" dirty="0">
            <a:latin typeface="Century Gothic" panose="020B0502020202020204" pitchFamily="34" charset="0"/>
          </a:endParaRPr>
        </a:p>
      </dgm:t>
    </dgm:pt>
    <dgm:pt modelId="{6ED37022-A457-4A85-84E7-0B1976D2330A}" type="parTrans" cxnId="{B5A56D34-7BFA-4EBD-8B2D-AF38D2010FEF}">
      <dgm:prSet/>
      <dgm:spPr/>
      <dgm:t>
        <a:bodyPr/>
        <a:lstStyle/>
        <a:p>
          <a:endParaRPr lang="en-US"/>
        </a:p>
      </dgm:t>
    </dgm:pt>
    <dgm:pt modelId="{27D301A0-FB4C-451E-8B26-ED67762BA9BE}" type="sibTrans" cxnId="{B5A56D34-7BFA-4EBD-8B2D-AF38D2010FEF}">
      <dgm:prSet/>
      <dgm:spPr/>
      <dgm:t>
        <a:bodyPr/>
        <a:lstStyle/>
        <a:p>
          <a:endParaRPr lang="en-US"/>
        </a:p>
      </dgm:t>
    </dgm:pt>
    <dgm:pt modelId="{CD13EDFC-94A6-41A1-8E03-2B5E0F13E1EE}">
      <dgm:prSet phldrT="[Text]" custT="1"/>
      <dgm:spPr/>
      <dgm:t>
        <a:bodyPr/>
        <a:lstStyle/>
        <a:p>
          <a:r>
            <a:rPr lang="en-US" sz="2800" dirty="0" smtClean="0">
              <a:latin typeface="Century Gothic" panose="020B0502020202020204" pitchFamily="34" charset="0"/>
            </a:rPr>
            <a:t>The split in funding should be approximately 50/50.</a:t>
          </a:r>
          <a:endParaRPr lang="en-US" sz="2800" dirty="0">
            <a:latin typeface="Century Gothic" panose="020B0502020202020204" pitchFamily="34" charset="0"/>
          </a:endParaRPr>
        </a:p>
      </dgm:t>
    </dgm:pt>
    <dgm:pt modelId="{97096106-A9F0-469F-B270-71AE11040B00}" type="parTrans" cxnId="{03069827-38E4-4CD2-9998-FC5D67C086D5}">
      <dgm:prSet/>
      <dgm:spPr/>
      <dgm:t>
        <a:bodyPr/>
        <a:lstStyle/>
        <a:p>
          <a:endParaRPr lang="en-US"/>
        </a:p>
      </dgm:t>
    </dgm:pt>
    <dgm:pt modelId="{65ED2887-DD8C-4F36-84E4-EF53ACADE7A6}" type="sibTrans" cxnId="{03069827-38E4-4CD2-9998-FC5D67C086D5}">
      <dgm:prSet/>
      <dgm:spPr/>
      <dgm:t>
        <a:bodyPr/>
        <a:lstStyle/>
        <a:p>
          <a:endParaRPr lang="en-US"/>
        </a:p>
      </dgm:t>
    </dgm:pt>
    <dgm:pt modelId="{8E8A3615-AC94-44A4-9A57-FC9BE4C18E57}" type="pres">
      <dgm:prSet presAssocID="{A95923C0-FEB7-454A-9950-51D1ACB1623C}" presName="diagram" presStyleCnt="0">
        <dgm:presLayoutVars>
          <dgm:dir/>
          <dgm:resizeHandles val="exact"/>
        </dgm:presLayoutVars>
      </dgm:prSet>
      <dgm:spPr/>
      <dgm:t>
        <a:bodyPr/>
        <a:lstStyle/>
        <a:p>
          <a:endParaRPr lang="en-US"/>
        </a:p>
      </dgm:t>
    </dgm:pt>
    <dgm:pt modelId="{3F662B15-51F9-4278-8A96-E2F9C0B1B2A4}" type="pres">
      <dgm:prSet presAssocID="{3793B5F8-7387-447D-8059-E67243E029D9}" presName="arrow" presStyleLbl="node1" presStyleIdx="0" presStyleCnt="2">
        <dgm:presLayoutVars>
          <dgm:bulletEnabled val="1"/>
        </dgm:presLayoutVars>
      </dgm:prSet>
      <dgm:spPr/>
      <dgm:t>
        <a:bodyPr/>
        <a:lstStyle/>
        <a:p>
          <a:endParaRPr lang="en-US"/>
        </a:p>
      </dgm:t>
    </dgm:pt>
    <dgm:pt modelId="{62807D0A-2DBA-4A03-B0BC-E64B17D4F976}" type="pres">
      <dgm:prSet presAssocID="{CD13EDFC-94A6-41A1-8E03-2B5E0F13E1EE}" presName="arrow" presStyleLbl="node1" presStyleIdx="1" presStyleCnt="2">
        <dgm:presLayoutVars>
          <dgm:bulletEnabled val="1"/>
        </dgm:presLayoutVars>
      </dgm:prSet>
      <dgm:spPr/>
      <dgm:t>
        <a:bodyPr/>
        <a:lstStyle/>
        <a:p>
          <a:endParaRPr lang="en-US"/>
        </a:p>
      </dgm:t>
    </dgm:pt>
  </dgm:ptLst>
  <dgm:cxnLst>
    <dgm:cxn modelId="{98AF7F28-D3F4-4225-AEF6-5E298C8C4790}" type="presOf" srcId="{A95923C0-FEB7-454A-9950-51D1ACB1623C}" destId="{8E8A3615-AC94-44A4-9A57-FC9BE4C18E57}" srcOrd="0" destOrd="0" presId="urn:microsoft.com/office/officeart/2005/8/layout/arrow5"/>
    <dgm:cxn modelId="{EFBF3B75-407D-4B14-84D0-AB714B288694}" type="presOf" srcId="{3793B5F8-7387-447D-8059-E67243E029D9}" destId="{3F662B15-51F9-4278-8A96-E2F9C0B1B2A4}" srcOrd="0" destOrd="0" presId="urn:microsoft.com/office/officeart/2005/8/layout/arrow5"/>
    <dgm:cxn modelId="{03069827-38E4-4CD2-9998-FC5D67C086D5}" srcId="{A95923C0-FEB7-454A-9950-51D1ACB1623C}" destId="{CD13EDFC-94A6-41A1-8E03-2B5E0F13E1EE}" srcOrd="1" destOrd="0" parTransId="{97096106-A9F0-469F-B270-71AE11040B00}" sibTransId="{65ED2887-DD8C-4F36-84E4-EF53ACADE7A6}"/>
    <dgm:cxn modelId="{6A58F071-149C-4D6C-8034-A147BD312F13}" type="presOf" srcId="{CD13EDFC-94A6-41A1-8E03-2B5E0F13E1EE}" destId="{62807D0A-2DBA-4A03-B0BC-E64B17D4F976}" srcOrd="0" destOrd="0" presId="urn:microsoft.com/office/officeart/2005/8/layout/arrow5"/>
    <dgm:cxn modelId="{B5A56D34-7BFA-4EBD-8B2D-AF38D2010FEF}" srcId="{A95923C0-FEB7-454A-9950-51D1ACB1623C}" destId="{3793B5F8-7387-447D-8059-E67243E029D9}" srcOrd="0" destOrd="0" parTransId="{6ED37022-A457-4A85-84E7-0B1976D2330A}" sibTransId="{27D301A0-FB4C-451E-8B26-ED67762BA9BE}"/>
    <dgm:cxn modelId="{07862C27-AF75-4504-A4FB-858E97DB4691}" type="presParOf" srcId="{8E8A3615-AC94-44A4-9A57-FC9BE4C18E57}" destId="{3F662B15-51F9-4278-8A96-E2F9C0B1B2A4}" srcOrd="0" destOrd="0" presId="urn:microsoft.com/office/officeart/2005/8/layout/arrow5"/>
    <dgm:cxn modelId="{B858A8AE-1A23-46C6-9D82-3AC91A90FFFF}" type="presParOf" srcId="{8E8A3615-AC94-44A4-9A57-FC9BE4C18E57}" destId="{62807D0A-2DBA-4A03-B0BC-E64B17D4F97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4F96A-381B-4C64-8A73-65784D1B2F4B}" type="doc">
      <dgm:prSet loTypeId="urn:microsoft.com/office/officeart/2005/8/layout/vList3" loCatId="list" qsTypeId="urn:microsoft.com/office/officeart/2005/8/quickstyle/simple1" qsCatId="simple" csTypeId="urn:microsoft.com/office/officeart/2005/8/colors/accent1_2" csCatId="accent1" phldr="1"/>
      <dgm:spPr/>
    </dgm:pt>
    <dgm:pt modelId="{13C64664-985A-46B9-8AF5-EB680FEED1AA}">
      <dgm:prSet phldrT="[Text]" custT="1"/>
      <dgm:spPr/>
      <dgm:t>
        <a:bodyPr/>
        <a:lstStyle/>
        <a:p>
          <a:r>
            <a:rPr lang="en-US" sz="2500" dirty="0" smtClean="0">
              <a:latin typeface="Century Gothic" panose="020B0502020202020204" pitchFamily="34" charset="0"/>
            </a:rPr>
            <a:t>1. $100,000 award to Caltech; $50,000 transferred to JPL</a:t>
          </a:r>
          <a:endParaRPr lang="en-US" sz="2500" dirty="0">
            <a:latin typeface="Century Gothic" panose="020B0502020202020204" pitchFamily="34" charset="0"/>
          </a:endParaRPr>
        </a:p>
      </dgm:t>
    </dgm:pt>
    <dgm:pt modelId="{C1195C91-5F83-4D6F-B7A1-F7456240390F}" type="parTrans" cxnId="{AF56509C-E678-4434-BC9E-640269791D52}">
      <dgm:prSet/>
      <dgm:spPr/>
      <dgm:t>
        <a:bodyPr/>
        <a:lstStyle/>
        <a:p>
          <a:endParaRPr lang="en-US"/>
        </a:p>
      </dgm:t>
    </dgm:pt>
    <dgm:pt modelId="{EAEDC390-F464-40B3-BE9B-3EAD3672AD75}" type="sibTrans" cxnId="{AF56509C-E678-4434-BC9E-640269791D52}">
      <dgm:prSet/>
      <dgm:spPr/>
      <dgm:t>
        <a:bodyPr/>
        <a:lstStyle/>
        <a:p>
          <a:endParaRPr lang="en-US"/>
        </a:p>
      </dgm:t>
    </dgm:pt>
    <dgm:pt modelId="{9A363BF5-F321-479B-BBE9-0ADCCF6A3AD0}">
      <dgm:prSet phldrT="[Text]" custT="1"/>
      <dgm:spPr/>
      <dgm:t>
        <a:bodyPr/>
        <a:lstStyle/>
        <a:p>
          <a:r>
            <a:rPr lang="en-US" sz="2500" dirty="0" smtClean="0">
              <a:latin typeface="Century Gothic" panose="020B0502020202020204" pitchFamily="34" charset="0"/>
            </a:rPr>
            <a:t>2. $100,000 </a:t>
          </a:r>
          <a:r>
            <a:rPr lang="en-US" sz="2500" dirty="0" smtClean="0">
              <a:latin typeface="Century Gothic" panose="020B0502020202020204" pitchFamily="34" charset="0"/>
            </a:rPr>
            <a:t>Award to </a:t>
          </a:r>
          <a:r>
            <a:rPr lang="en-US" sz="2500" dirty="0" smtClean="0">
              <a:latin typeface="Century Gothic" panose="020B0502020202020204" pitchFamily="34" charset="0"/>
            </a:rPr>
            <a:t>Caltech; $75,000 transferred to JPL</a:t>
          </a:r>
          <a:endParaRPr lang="en-US" sz="2500" dirty="0">
            <a:latin typeface="Century Gothic" panose="020B0502020202020204" pitchFamily="34" charset="0"/>
          </a:endParaRPr>
        </a:p>
      </dgm:t>
    </dgm:pt>
    <dgm:pt modelId="{AFEDA51F-A277-4C72-AE47-0C13C2BF37AE}" type="parTrans" cxnId="{25C37066-50C8-4B1F-93FB-01D33070364E}">
      <dgm:prSet/>
      <dgm:spPr/>
      <dgm:t>
        <a:bodyPr/>
        <a:lstStyle/>
        <a:p>
          <a:endParaRPr lang="en-US"/>
        </a:p>
      </dgm:t>
    </dgm:pt>
    <dgm:pt modelId="{230D94B9-5FEA-4418-A77E-D55B9CF0C5A4}" type="sibTrans" cxnId="{25C37066-50C8-4B1F-93FB-01D33070364E}">
      <dgm:prSet/>
      <dgm:spPr/>
      <dgm:t>
        <a:bodyPr/>
        <a:lstStyle/>
        <a:p>
          <a:endParaRPr lang="en-US"/>
        </a:p>
      </dgm:t>
    </dgm:pt>
    <dgm:pt modelId="{875236CD-5B7C-469E-8B50-B8803DF0986C}">
      <dgm:prSet phldrT="[Text]" custT="1"/>
      <dgm:spPr/>
      <dgm:t>
        <a:bodyPr/>
        <a:lstStyle/>
        <a:p>
          <a:r>
            <a:rPr lang="en-US" sz="2200" dirty="0" smtClean="0">
              <a:latin typeface="Century Gothic" panose="020B0502020202020204" pitchFamily="34" charset="0"/>
            </a:rPr>
            <a:t>3. $100,000 award to Caltech; $25,000 </a:t>
          </a:r>
          <a:r>
            <a:rPr lang="en-US" sz="2200" dirty="0" err="1" smtClean="0">
              <a:latin typeface="Century Gothic" panose="020B0502020202020204" pitchFamily="34" charset="0"/>
            </a:rPr>
            <a:t>subaward</a:t>
          </a:r>
          <a:r>
            <a:rPr lang="en-US" sz="2200" dirty="0" smtClean="0">
              <a:latin typeface="Century Gothic" panose="020B0502020202020204" pitchFamily="34" charset="0"/>
            </a:rPr>
            <a:t> to USC; $50,000 transferred to JPL</a:t>
          </a:r>
          <a:endParaRPr lang="en-US" sz="2200" dirty="0">
            <a:latin typeface="Century Gothic" panose="020B0502020202020204" pitchFamily="34" charset="0"/>
          </a:endParaRPr>
        </a:p>
      </dgm:t>
    </dgm:pt>
    <dgm:pt modelId="{A4AD6141-A700-4300-8A3D-04805673E7C7}" type="parTrans" cxnId="{E169CE02-9FC0-4277-980D-C519B54A1C0E}">
      <dgm:prSet/>
      <dgm:spPr/>
      <dgm:t>
        <a:bodyPr/>
        <a:lstStyle/>
        <a:p>
          <a:endParaRPr lang="en-US"/>
        </a:p>
      </dgm:t>
    </dgm:pt>
    <dgm:pt modelId="{B981C8B3-3404-4EDF-8D6E-ABD09B2A9A63}" type="sibTrans" cxnId="{E169CE02-9FC0-4277-980D-C519B54A1C0E}">
      <dgm:prSet/>
      <dgm:spPr/>
      <dgm:t>
        <a:bodyPr/>
        <a:lstStyle/>
        <a:p>
          <a:endParaRPr lang="en-US"/>
        </a:p>
      </dgm:t>
    </dgm:pt>
    <dgm:pt modelId="{1E6B6BF9-A568-4DB1-83EC-78A98EDE1AB1}" type="pres">
      <dgm:prSet presAssocID="{6624F96A-381B-4C64-8A73-65784D1B2F4B}" presName="linearFlow" presStyleCnt="0">
        <dgm:presLayoutVars>
          <dgm:dir/>
          <dgm:resizeHandles val="exact"/>
        </dgm:presLayoutVars>
      </dgm:prSet>
      <dgm:spPr/>
    </dgm:pt>
    <dgm:pt modelId="{D1D2B38E-D596-43CE-936A-BFF76FE0B5EE}" type="pres">
      <dgm:prSet presAssocID="{13C64664-985A-46B9-8AF5-EB680FEED1AA}" presName="composite" presStyleCnt="0"/>
      <dgm:spPr/>
    </dgm:pt>
    <dgm:pt modelId="{A0BDFD3D-4CB6-4E3A-976C-2DDCDF16DEA0}" type="pres">
      <dgm:prSet presAssocID="{13C64664-985A-46B9-8AF5-EB680FEED1AA}" presName="imgShp" presStyleLbl="fgImgPlace1" presStyleIdx="0" presStyleCnt="3" custScaleX="4606" custScaleY="46730"/>
      <dgm:spPr/>
    </dgm:pt>
    <dgm:pt modelId="{46067A77-3103-4EFE-A3E7-F892D57B5CA4}" type="pres">
      <dgm:prSet presAssocID="{13C64664-985A-46B9-8AF5-EB680FEED1AA}" presName="txShp" presStyleLbl="node1" presStyleIdx="0" presStyleCnt="3" custScaleX="114996" custScaleY="101521" custLinFactNeighborX="215" custLinFactNeighborY="1660">
        <dgm:presLayoutVars>
          <dgm:bulletEnabled val="1"/>
        </dgm:presLayoutVars>
      </dgm:prSet>
      <dgm:spPr/>
      <dgm:t>
        <a:bodyPr/>
        <a:lstStyle/>
        <a:p>
          <a:endParaRPr lang="en-US"/>
        </a:p>
      </dgm:t>
    </dgm:pt>
    <dgm:pt modelId="{8B2F982C-C4AA-445A-9D07-40E71569331A}" type="pres">
      <dgm:prSet presAssocID="{EAEDC390-F464-40B3-BE9B-3EAD3672AD75}" presName="spacing" presStyleCnt="0"/>
      <dgm:spPr/>
    </dgm:pt>
    <dgm:pt modelId="{7E6AC224-76EA-421E-9B05-0F180DE2511C}" type="pres">
      <dgm:prSet presAssocID="{9A363BF5-F321-479B-BBE9-0ADCCF6A3AD0}" presName="composite" presStyleCnt="0"/>
      <dgm:spPr/>
    </dgm:pt>
    <dgm:pt modelId="{171D8E18-5217-4A69-96F7-1A8BE64E1EE1}" type="pres">
      <dgm:prSet presAssocID="{9A363BF5-F321-479B-BBE9-0ADCCF6A3AD0}" presName="imgShp" presStyleLbl="fgImgPlace1" presStyleIdx="1" presStyleCnt="3" custScaleX="4072" custScaleY="81283"/>
      <dgm:spPr/>
    </dgm:pt>
    <dgm:pt modelId="{210E3383-0DAA-4DF4-A7B0-98553F5B81F4}" type="pres">
      <dgm:prSet presAssocID="{9A363BF5-F321-479B-BBE9-0ADCCF6A3AD0}" presName="txShp" presStyleLbl="node1" presStyleIdx="1" presStyleCnt="3" custScaleX="110270" custScaleY="99828">
        <dgm:presLayoutVars>
          <dgm:bulletEnabled val="1"/>
        </dgm:presLayoutVars>
      </dgm:prSet>
      <dgm:spPr/>
      <dgm:t>
        <a:bodyPr/>
        <a:lstStyle/>
        <a:p>
          <a:endParaRPr lang="en-US"/>
        </a:p>
      </dgm:t>
    </dgm:pt>
    <dgm:pt modelId="{5FC6E22F-E43D-4749-A561-7BC6195D1141}" type="pres">
      <dgm:prSet presAssocID="{230D94B9-5FEA-4418-A77E-D55B9CF0C5A4}" presName="spacing" presStyleCnt="0"/>
      <dgm:spPr/>
    </dgm:pt>
    <dgm:pt modelId="{0B8E2D86-59A7-4893-BEF4-16EF351F448D}" type="pres">
      <dgm:prSet presAssocID="{875236CD-5B7C-469E-8B50-B8803DF0986C}" presName="composite" presStyleCnt="0"/>
      <dgm:spPr/>
    </dgm:pt>
    <dgm:pt modelId="{AAD63DD9-21D4-48DB-BEA4-203CBC78E7D9}" type="pres">
      <dgm:prSet presAssocID="{875236CD-5B7C-469E-8B50-B8803DF0986C}" presName="imgShp" presStyleLbl="fgImgPlace1" presStyleIdx="2" presStyleCnt="3" custFlipHor="0" custScaleX="5042" custScaleY="97954"/>
      <dgm:spPr/>
    </dgm:pt>
    <dgm:pt modelId="{646BC4E3-2FB6-4191-8A68-74FC1ADB3DF1}" type="pres">
      <dgm:prSet presAssocID="{875236CD-5B7C-469E-8B50-B8803DF0986C}" presName="txShp" presStyleLbl="node1" presStyleIdx="2" presStyleCnt="3" custScaleX="126315" custScaleY="100514" custLinFactNeighborX="-645" custLinFactNeighborY="-5319">
        <dgm:presLayoutVars>
          <dgm:bulletEnabled val="1"/>
        </dgm:presLayoutVars>
      </dgm:prSet>
      <dgm:spPr/>
      <dgm:t>
        <a:bodyPr/>
        <a:lstStyle/>
        <a:p>
          <a:endParaRPr lang="en-US"/>
        </a:p>
      </dgm:t>
    </dgm:pt>
  </dgm:ptLst>
  <dgm:cxnLst>
    <dgm:cxn modelId="{6AFD839D-1AF9-4BA9-A0D1-31D9573ECE5A}" type="presOf" srcId="{875236CD-5B7C-469E-8B50-B8803DF0986C}" destId="{646BC4E3-2FB6-4191-8A68-74FC1ADB3DF1}" srcOrd="0" destOrd="0" presId="urn:microsoft.com/office/officeart/2005/8/layout/vList3"/>
    <dgm:cxn modelId="{FC7AA0FC-3967-443F-BF42-7B22C242448B}" type="presOf" srcId="{6624F96A-381B-4C64-8A73-65784D1B2F4B}" destId="{1E6B6BF9-A568-4DB1-83EC-78A98EDE1AB1}" srcOrd="0" destOrd="0" presId="urn:microsoft.com/office/officeart/2005/8/layout/vList3"/>
    <dgm:cxn modelId="{E169CE02-9FC0-4277-980D-C519B54A1C0E}" srcId="{6624F96A-381B-4C64-8A73-65784D1B2F4B}" destId="{875236CD-5B7C-469E-8B50-B8803DF0986C}" srcOrd="2" destOrd="0" parTransId="{A4AD6141-A700-4300-8A3D-04805673E7C7}" sibTransId="{B981C8B3-3404-4EDF-8D6E-ABD09B2A9A63}"/>
    <dgm:cxn modelId="{188E1DB8-F6C2-4D05-B20B-CE1D3FC78B4B}" type="presOf" srcId="{13C64664-985A-46B9-8AF5-EB680FEED1AA}" destId="{46067A77-3103-4EFE-A3E7-F892D57B5CA4}" srcOrd="0" destOrd="0" presId="urn:microsoft.com/office/officeart/2005/8/layout/vList3"/>
    <dgm:cxn modelId="{AF56509C-E678-4434-BC9E-640269791D52}" srcId="{6624F96A-381B-4C64-8A73-65784D1B2F4B}" destId="{13C64664-985A-46B9-8AF5-EB680FEED1AA}" srcOrd="0" destOrd="0" parTransId="{C1195C91-5F83-4D6F-B7A1-F7456240390F}" sibTransId="{EAEDC390-F464-40B3-BE9B-3EAD3672AD75}"/>
    <dgm:cxn modelId="{7239C964-5F94-4753-B2DA-8C261853D8B7}" type="presOf" srcId="{9A363BF5-F321-479B-BBE9-0ADCCF6A3AD0}" destId="{210E3383-0DAA-4DF4-A7B0-98553F5B81F4}" srcOrd="0" destOrd="0" presId="urn:microsoft.com/office/officeart/2005/8/layout/vList3"/>
    <dgm:cxn modelId="{25C37066-50C8-4B1F-93FB-01D33070364E}" srcId="{6624F96A-381B-4C64-8A73-65784D1B2F4B}" destId="{9A363BF5-F321-479B-BBE9-0ADCCF6A3AD0}" srcOrd="1" destOrd="0" parTransId="{AFEDA51F-A277-4C72-AE47-0C13C2BF37AE}" sibTransId="{230D94B9-5FEA-4418-A77E-D55B9CF0C5A4}"/>
    <dgm:cxn modelId="{039BE656-A1A3-4219-B7B4-74FA997AF767}" type="presParOf" srcId="{1E6B6BF9-A568-4DB1-83EC-78A98EDE1AB1}" destId="{D1D2B38E-D596-43CE-936A-BFF76FE0B5EE}" srcOrd="0" destOrd="0" presId="urn:microsoft.com/office/officeart/2005/8/layout/vList3"/>
    <dgm:cxn modelId="{8A00B8FB-FBE6-4457-B37E-2A307C0364ED}" type="presParOf" srcId="{D1D2B38E-D596-43CE-936A-BFF76FE0B5EE}" destId="{A0BDFD3D-4CB6-4E3A-976C-2DDCDF16DEA0}" srcOrd="0" destOrd="0" presId="urn:microsoft.com/office/officeart/2005/8/layout/vList3"/>
    <dgm:cxn modelId="{B964EC31-2B79-4E4D-BCCB-24CF3375112E}" type="presParOf" srcId="{D1D2B38E-D596-43CE-936A-BFF76FE0B5EE}" destId="{46067A77-3103-4EFE-A3E7-F892D57B5CA4}" srcOrd="1" destOrd="0" presId="urn:microsoft.com/office/officeart/2005/8/layout/vList3"/>
    <dgm:cxn modelId="{AFAD9EC2-8ACC-43FD-A422-F39CBCCF6FAB}" type="presParOf" srcId="{1E6B6BF9-A568-4DB1-83EC-78A98EDE1AB1}" destId="{8B2F982C-C4AA-445A-9D07-40E71569331A}" srcOrd="1" destOrd="0" presId="urn:microsoft.com/office/officeart/2005/8/layout/vList3"/>
    <dgm:cxn modelId="{B8316173-584B-4F1F-B565-52BABB52013F}" type="presParOf" srcId="{1E6B6BF9-A568-4DB1-83EC-78A98EDE1AB1}" destId="{7E6AC224-76EA-421E-9B05-0F180DE2511C}" srcOrd="2" destOrd="0" presId="urn:microsoft.com/office/officeart/2005/8/layout/vList3"/>
    <dgm:cxn modelId="{468D6A93-9FBB-4EA5-8708-7B7907FCDC0F}" type="presParOf" srcId="{7E6AC224-76EA-421E-9B05-0F180DE2511C}" destId="{171D8E18-5217-4A69-96F7-1A8BE64E1EE1}" srcOrd="0" destOrd="0" presId="urn:microsoft.com/office/officeart/2005/8/layout/vList3"/>
    <dgm:cxn modelId="{1F767FFB-D2A9-4F06-ADF5-42A566883CC3}" type="presParOf" srcId="{7E6AC224-76EA-421E-9B05-0F180DE2511C}" destId="{210E3383-0DAA-4DF4-A7B0-98553F5B81F4}" srcOrd="1" destOrd="0" presId="urn:microsoft.com/office/officeart/2005/8/layout/vList3"/>
    <dgm:cxn modelId="{3B2E722E-82CD-48FF-AFCE-69D56FE043F9}" type="presParOf" srcId="{1E6B6BF9-A568-4DB1-83EC-78A98EDE1AB1}" destId="{5FC6E22F-E43D-4749-A561-7BC6195D1141}" srcOrd="3" destOrd="0" presId="urn:microsoft.com/office/officeart/2005/8/layout/vList3"/>
    <dgm:cxn modelId="{D87EF06C-7CA3-41ED-BD7B-1D5263B95507}" type="presParOf" srcId="{1E6B6BF9-A568-4DB1-83EC-78A98EDE1AB1}" destId="{0B8E2D86-59A7-4893-BEF4-16EF351F448D}" srcOrd="4" destOrd="0" presId="urn:microsoft.com/office/officeart/2005/8/layout/vList3"/>
    <dgm:cxn modelId="{FBE653E8-D89B-47F0-964C-A4E2BEF35063}" type="presParOf" srcId="{0B8E2D86-59A7-4893-BEF4-16EF351F448D}" destId="{AAD63DD9-21D4-48DB-BEA4-203CBC78E7D9}" srcOrd="0" destOrd="0" presId="urn:microsoft.com/office/officeart/2005/8/layout/vList3"/>
    <dgm:cxn modelId="{6B432BB3-32FD-4709-852C-4BFF4EA1CC53}" type="presParOf" srcId="{0B8E2D86-59A7-4893-BEF4-16EF351F448D}" destId="{646BC4E3-2FB6-4191-8A68-74FC1ADB3DF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67A77-3103-4EFE-A3E7-F892D57B5CA4}">
      <dsp:nvSpPr>
        <dsp:cNvPr id="0" name=""/>
        <dsp:cNvSpPr/>
      </dsp:nvSpPr>
      <dsp:spPr>
        <a:xfrm rot="10800000">
          <a:off x="725838" y="20834"/>
          <a:ext cx="4661753" cy="113986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119" tIns="95250" rIns="17780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panose="020B0502020202020204" pitchFamily="34" charset="0"/>
            </a:rPr>
            <a:t>1. $100,000 award to Caltech; $50,000 transferred to JPL</a:t>
          </a:r>
          <a:endParaRPr lang="en-US" sz="2500" kern="1200" dirty="0">
            <a:latin typeface="Century Gothic" panose="020B0502020202020204" pitchFamily="34" charset="0"/>
          </a:endParaRPr>
        </a:p>
      </dsp:txBody>
      <dsp:txXfrm rot="10800000">
        <a:off x="1010804" y="20834"/>
        <a:ext cx="4376787" cy="1139866"/>
      </dsp:txXfrm>
    </dsp:sp>
    <dsp:sp modelId="{A0BDFD3D-4CB6-4E3A-976C-2DDCDF16DEA0}">
      <dsp:nvSpPr>
        <dsp:cNvPr id="0" name=""/>
        <dsp:cNvSpPr/>
      </dsp:nvSpPr>
      <dsp:spPr>
        <a:xfrm>
          <a:off x="995222" y="309790"/>
          <a:ext cx="51715" cy="52467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E3383-0DAA-4DF4-A7B0-98553F5B81F4}">
      <dsp:nvSpPr>
        <dsp:cNvPr id="0" name=""/>
        <dsp:cNvSpPr/>
      </dsp:nvSpPr>
      <dsp:spPr>
        <a:xfrm rot="10800000">
          <a:off x="812915" y="1477224"/>
          <a:ext cx="4470169" cy="112085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119" tIns="95250" rIns="17780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panose="020B0502020202020204" pitchFamily="34" charset="0"/>
            </a:rPr>
            <a:t>2. $100,000 </a:t>
          </a:r>
          <a:r>
            <a:rPr lang="en-US" sz="2500" kern="1200" dirty="0" smtClean="0">
              <a:latin typeface="Century Gothic" panose="020B0502020202020204" pitchFamily="34" charset="0"/>
            </a:rPr>
            <a:t>Award to </a:t>
          </a:r>
          <a:r>
            <a:rPr lang="en-US" sz="2500" kern="1200" dirty="0" smtClean="0">
              <a:latin typeface="Century Gothic" panose="020B0502020202020204" pitchFamily="34" charset="0"/>
            </a:rPr>
            <a:t>Caltech; $75,000 transferred to JPL</a:t>
          </a:r>
          <a:endParaRPr lang="en-US" sz="2500" kern="1200" dirty="0">
            <a:latin typeface="Century Gothic" panose="020B0502020202020204" pitchFamily="34" charset="0"/>
          </a:endParaRPr>
        </a:p>
      </dsp:txBody>
      <dsp:txXfrm rot="10800000">
        <a:off x="1093129" y="1477224"/>
        <a:ext cx="4189955" cy="1120857"/>
      </dsp:txXfrm>
    </dsp:sp>
    <dsp:sp modelId="{171D8E18-5217-4A69-96F7-1A8BE64E1EE1}">
      <dsp:nvSpPr>
        <dsp:cNvPr id="0" name=""/>
        <dsp:cNvSpPr/>
      </dsp:nvSpPr>
      <dsp:spPr>
        <a:xfrm>
          <a:off x="998220" y="1581334"/>
          <a:ext cx="45719" cy="91263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BC4E3-2FB6-4191-8A68-74FC1ADB3DF1}">
      <dsp:nvSpPr>
        <dsp:cNvPr id="0" name=""/>
        <dsp:cNvSpPr/>
      </dsp:nvSpPr>
      <dsp:spPr>
        <a:xfrm rot="10800000">
          <a:off x="461548" y="2873521"/>
          <a:ext cx="5120607" cy="11285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119"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latin typeface="Century Gothic" panose="020B0502020202020204" pitchFamily="34" charset="0"/>
            </a:rPr>
            <a:t>3. $100,000 award to Caltech; $25,000 </a:t>
          </a:r>
          <a:r>
            <a:rPr lang="en-US" sz="2200" kern="1200" dirty="0" err="1" smtClean="0">
              <a:latin typeface="Century Gothic" panose="020B0502020202020204" pitchFamily="34" charset="0"/>
            </a:rPr>
            <a:t>subaward</a:t>
          </a:r>
          <a:r>
            <a:rPr lang="en-US" sz="2200" kern="1200" dirty="0" smtClean="0">
              <a:latin typeface="Century Gothic" panose="020B0502020202020204" pitchFamily="34" charset="0"/>
            </a:rPr>
            <a:t> to USC; $50,000 transferred to JPL</a:t>
          </a:r>
          <a:endParaRPr lang="en-US" sz="2200" kern="1200" dirty="0">
            <a:latin typeface="Century Gothic" panose="020B0502020202020204" pitchFamily="34" charset="0"/>
          </a:endParaRPr>
        </a:p>
      </dsp:txBody>
      <dsp:txXfrm rot="10800000">
        <a:off x="743688" y="2873521"/>
        <a:ext cx="4838467" cy="1128560"/>
      </dsp:txXfrm>
    </dsp:sp>
    <dsp:sp modelId="{AAD63DD9-21D4-48DB-BEA4-203CBC78E7D9}">
      <dsp:nvSpPr>
        <dsp:cNvPr id="0" name=""/>
        <dsp:cNvSpPr/>
      </dsp:nvSpPr>
      <dsp:spPr>
        <a:xfrm>
          <a:off x="992774" y="2947614"/>
          <a:ext cx="56611" cy="109981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2518AE-BBE7-40D4-9D64-E9D1E19C9DF0}" type="datetimeFigureOut">
              <a:rPr lang="en-US" smtClean="0"/>
              <a:t>9/20/2017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A5DD00-BA93-4650-96A6-7785D1338FBE}" type="slidenum">
              <a:rPr lang="en-US" smtClean="0"/>
              <a:t>‹#›</a:t>
            </a:fld>
            <a:endParaRPr lang="en-US"/>
          </a:p>
        </p:txBody>
      </p:sp>
    </p:spTree>
    <p:extLst>
      <p:ext uri="{BB962C8B-B14F-4D97-AF65-F5344CB8AC3E}">
        <p14:creationId xmlns:p14="http://schemas.microsoft.com/office/powerpoint/2010/main" val="260392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a:t>
            </a:fld>
            <a:endParaRPr lang="en-US"/>
          </a:p>
        </p:txBody>
      </p:sp>
    </p:spTree>
    <p:extLst>
      <p:ext uri="{BB962C8B-B14F-4D97-AF65-F5344CB8AC3E}">
        <p14:creationId xmlns:p14="http://schemas.microsoft.com/office/powerpoint/2010/main" val="218709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10</a:t>
            </a:fld>
            <a:endParaRPr lang="en-US"/>
          </a:p>
        </p:txBody>
      </p:sp>
    </p:spTree>
    <p:extLst>
      <p:ext uri="{BB962C8B-B14F-4D97-AF65-F5344CB8AC3E}">
        <p14:creationId xmlns:p14="http://schemas.microsoft.com/office/powerpoint/2010/main" val="129846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11</a:t>
            </a:fld>
            <a:endParaRPr lang="en-US"/>
          </a:p>
        </p:txBody>
      </p:sp>
    </p:spTree>
    <p:extLst>
      <p:ext uri="{BB962C8B-B14F-4D97-AF65-F5344CB8AC3E}">
        <p14:creationId xmlns:p14="http://schemas.microsoft.com/office/powerpoint/2010/main" val="349561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12</a:t>
            </a:fld>
            <a:endParaRPr lang="en-US"/>
          </a:p>
        </p:txBody>
      </p:sp>
    </p:spTree>
    <p:extLst>
      <p:ext uri="{BB962C8B-B14F-4D97-AF65-F5344CB8AC3E}">
        <p14:creationId xmlns:p14="http://schemas.microsoft.com/office/powerpoint/2010/main" val="198818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13</a:t>
            </a:fld>
            <a:endParaRPr lang="en-US"/>
          </a:p>
        </p:txBody>
      </p:sp>
    </p:spTree>
    <p:extLst>
      <p:ext uri="{BB962C8B-B14F-4D97-AF65-F5344CB8AC3E}">
        <p14:creationId xmlns:p14="http://schemas.microsoft.com/office/powerpoint/2010/main" val="119207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14</a:t>
            </a:fld>
            <a:endParaRPr lang="en-US"/>
          </a:p>
        </p:txBody>
      </p:sp>
    </p:spTree>
    <p:extLst>
      <p:ext uri="{BB962C8B-B14F-4D97-AF65-F5344CB8AC3E}">
        <p14:creationId xmlns:p14="http://schemas.microsoft.com/office/powerpoint/2010/main" val="108275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5DD00-BA93-4650-96A6-7785D1338FBE}" type="slidenum">
              <a:rPr lang="en-US" smtClean="0"/>
              <a:t>15</a:t>
            </a:fld>
            <a:endParaRPr lang="en-US"/>
          </a:p>
        </p:txBody>
      </p:sp>
    </p:spTree>
    <p:extLst>
      <p:ext uri="{BB962C8B-B14F-4D97-AF65-F5344CB8AC3E}">
        <p14:creationId xmlns:p14="http://schemas.microsoft.com/office/powerpoint/2010/main" val="289663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16</a:t>
            </a:fld>
            <a:endParaRPr lang="en-US"/>
          </a:p>
        </p:txBody>
      </p:sp>
    </p:spTree>
    <p:extLst>
      <p:ext uri="{BB962C8B-B14F-4D97-AF65-F5344CB8AC3E}">
        <p14:creationId xmlns:p14="http://schemas.microsoft.com/office/powerpoint/2010/main" val="31001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17</a:t>
            </a:fld>
            <a:endParaRPr lang="en-US"/>
          </a:p>
        </p:txBody>
      </p:sp>
    </p:spTree>
    <p:extLst>
      <p:ext uri="{BB962C8B-B14F-4D97-AF65-F5344CB8AC3E}">
        <p14:creationId xmlns:p14="http://schemas.microsoft.com/office/powerpoint/2010/main" val="222282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18</a:t>
            </a:fld>
            <a:endParaRPr lang="en-US"/>
          </a:p>
        </p:txBody>
      </p:sp>
    </p:spTree>
    <p:extLst>
      <p:ext uri="{BB962C8B-B14F-4D97-AF65-F5344CB8AC3E}">
        <p14:creationId xmlns:p14="http://schemas.microsoft.com/office/powerpoint/2010/main" val="107677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19</a:t>
            </a:fld>
            <a:endParaRPr lang="en-US"/>
          </a:p>
        </p:txBody>
      </p:sp>
    </p:spTree>
    <p:extLst>
      <p:ext uri="{BB962C8B-B14F-4D97-AF65-F5344CB8AC3E}">
        <p14:creationId xmlns:p14="http://schemas.microsoft.com/office/powerpoint/2010/main" val="91882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a:t>
            </a:fld>
            <a:endParaRPr lang="en-US"/>
          </a:p>
        </p:txBody>
      </p:sp>
    </p:spTree>
    <p:extLst>
      <p:ext uri="{BB962C8B-B14F-4D97-AF65-F5344CB8AC3E}">
        <p14:creationId xmlns:p14="http://schemas.microsoft.com/office/powerpoint/2010/main" val="223351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20</a:t>
            </a:fld>
            <a:endParaRPr lang="en-US"/>
          </a:p>
        </p:txBody>
      </p:sp>
    </p:spTree>
    <p:extLst>
      <p:ext uri="{BB962C8B-B14F-4D97-AF65-F5344CB8AC3E}">
        <p14:creationId xmlns:p14="http://schemas.microsoft.com/office/powerpoint/2010/main" val="389056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21</a:t>
            </a:fld>
            <a:endParaRPr lang="en-US"/>
          </a:p>
        </p:txBody>
      </p:sp>
    </p:spTree>
    <p:extLst>
      <p:ext uri="{BB962C8B-B14F-4D97-AF65-F5344CB8AC3E}">
        <p14:creationId xmlns:p14="http://schemas.microsoft.com/office/powerpoint/2010/main" val="295088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22</a:t>
            </a:fld>
            <a:endParaRPr lang="en-US"/>
          </a:p>
        </p:txBody>
      </p:sp>
    </p:spTree>
    <p:extLst>
      <p:ext uri="{BB962C8B-B14F-4D97-AF65-F5344CB8AC3E}">
        <p14:creationId xmlns:p14="http://schemas.microsoft.com/office/powerpoint/2010/main" val="179796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23</a:t>
            </a:fld>
            <a:endParaRPr lang="en-US"/>
          </a:p>
        </p:txBody>
      </p:sp>
    </p:spTree>
    <p:extLst>
      <p:ext uri="{BB962C8B-B14F-4D97-AF65-F5344CB8AC3E}">
        <p14:creationId xmlns:p14="http://schemas.microsoft.com/office/powerpoint/2010/main" val="3404429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24</a:t>
            </a:fld>
            <a:endParaRPr lang="en-US"/>
          </a:p>
        </p:txBody>
      </p:sp>
    </p:spTree>
    <p:extLst>
      <p:ext uri="{BB962C8B-B14F-4D97-AF65-F5344CB8AC3E}">
        <p14:creationId xmlns:p14="http://schemas.microsoft.com/office/powerpoint/2010/main" val="1802111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25</a:t>
            </a:fld>
            <a:endParaRPr lang="en-US"/>
          </a:p>
        </p:txBody>
      </p:sp>
    </p:spTree>
    <p:extLst>
      <p:ext uri="{BB962C8B-B14F-4D97-AF65-F5344CB8AC3E}">
        <p14:creationId xmlns:p14="http://schemas.microsoft.com/office/powerpoint/2010/main" val="4273231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26</a:t>
            </a:fld>
            <a:endParaRPr lang="en-US"/>
          </a:p>
        </p:txBody>
      </p:sp>
    </p:spTree>
    <p:extLst>
      <p:ext uri="{BB962C8B-B14F-4D97-AF65-F5344CB8AC3E}">
        <p14:creationId xmlns:p14="http://schemas.microsoft.com/office/powerpoint/2010/main" val="336599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27</a:t>
            </a:fld>
            <a:endParaRPr lang="en-US"/>
          </a:p>
        </p:txBody>
      </p:sp>
    </p:spTree>
    <p:extLst>
      <p:ext uri="{BB962C8B-B14F-4D97-AF65-F5344CB8AC3E}">
        <p14:creationId xmlns:p14="http://schemas.microsoft.com/office/powerpoint/2010/main" val="3298508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28</a:t>
            </a:fld>
            <a:endParaRPr lang="en-US"/>
          </a:p>
        </p:txBody>
      </p:sp>
    </p:spTree>
    <p:extLst>
      <p:ext uri="{BB962C8B-B14F-4D97-AF65-F5344CB8AC3E}">
        <p14:creationId xmlns:p14="http://schemas.microsoft.com/office/powerpoint/2010/main" val="1593384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29</a:t>
            </a:fld>
            <a:endParaRPr lang="en-US"/>
          </a:p>
        </p:txBody>
      </p:sp>
    </p:spTree>
    <p:extLst>
      <p:ext uri="{BB962C8B-B14F-4D97-AF65-F5344CB8AC3E}">
        <p14:creationId xmlns:p14="http://schemas.microsoft.com/office/powerpoint/2010/main" val="377024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a:t>
            </a:fld>
            <a:endParaRPr lang="en-US"/>
          </a:p>
        </p:txBody>
      </p:sp>
    </p:spTree>
    <p:extLst>
      <p:ext uri="{BB962C8B-B14F-4D97-AF65-F5344CB8AC3E}">
        <p14:creationId xmlns:p14="http://schemas.microsoft.com/office/powerpoint/2010/main" val="3751027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30</a:t>
            </a:fld>
            <a:endParaRPr lang="en-US"/>
          </a:p>
        </p:txBody>
      </p:sp>
    </p:spTree>
    <p:extLst>
      <p:ext uri="{BB962C8B-B14F-4D97-AF65-F5344CB8AC3E}">
        <p14:creationId xmlns:p14="http://schemas.microsoft.com/office/powerpoint/2010/main" val="2017741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31</a:t>
            </a:fld>
            <a:endParaRPr lang="en-US"/>
          </a:p>
        </p:txBody>
      </p:sp>
    </p:spTree>
    <p:extLst>
      <p:ext uri="{BB962C8B-B14F-4D97-AF65-F5344CB8AC3E}">
        <p14:creationId xmlns:p14="http://schemas.microsoft.com/office/powerpoint/2010/main" val="817426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32</a:t>
            </a:fld>
            <a:endParaRPr lang="en-US"/>
          </a:p>
        </p:txBody>
      </p:sp>
    </p:spTree>
    <p:extLst>
      <p:ext uri="{BB962C8B-B14F-4D97-AF65-F5344CB8AC3E}">
        <p14:creationId xmlns:p14="http://schemas.microsoft.com/office/powerpoint/2010/main" val="4116751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33</a:t>
            </a:fld>
            <a:endParaRPr lang="en-US"/>
          </a:p>
        </p:txBody>
      </p:sp>
    </p:spTree>
    <p:extLst>
      <p:ext uri="{BB962C8B-B14F-4D97-AF65-F5344CB8AC3E}">
        <p14:creationId xmlns:p14="http://schemas.microsoft.com/office/powerpoint/2010/main" val="3107304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34</a:t>
            </a:fld>
            <a:endParaRPr lang="en-US"/>
          </a:p>
        </p:txBody>
      </p:sp>
    </p:spTree>
    <p:extLst>
      <p:ext uri="{BB962C8B-B14F-4D97-AF65-F5344CB8AC3E}">
        <p14:creationId xmlns:p14="http://schemas.microsoft.com/office/powerpoint/2010/main" val="4180388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35</a:t>
            </a:fld>
            <a:endParaRPr lang="en-US"/>
          </a:p>
        </p:txBody>
      </p:sp>
    </p:spTree>
    <p:extLst>
      <p:ext uri="{BB962C8B-B14F-4D97-AF65-F5344CB8AC3E}">
        <p14:creationId xmlns:p14="http://schemas.microsoft.com/office/powerpoint/2010/main" val="3389551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36</a:t>
            </a:fld>
            <a:endParaRPr lang="en-US"/>
          </a:p>
        </p:txBody>
      </p:sp>
    </p:spTree>
    <p:extLst>
      <p:ext uri="{BB962C8B-B14F-4D97-AF65-F5344CB8AC3E}">
        <p14:creationId xmlns:p14="http://schemas.microsoft.com/office/powerpoint/2010/main" val="356396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37</a:t>
            </a:fld>
            <a:endParaRPr lang="en-US"/>
          </a:p>
        </p:txBody>
      </p:sp>
    </p:spTree>
    <p:extLst>
      <p:ext uri="{BB962C8B-B14F-4D97-AF65-F5344CB8AC3E}">
        <p14:creationId xmlns:p14="http://schemas.microsoft.com/office/powerpoint/2010/main" val="58734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38</a:t>
            </a:fld>
            <a:endParaRPr lang="en-US"/>
          </a:p>
        </p:txBody>
      </p:sp>
    </p:spTree>
    <p:extLst>
      <p:ext uri="{BB962C8B-B14F-4D97-AF65-F5344CB8AC3E}">
        <p14:creationId xmlns:p14="http://schemas.microsoft.com/office/powerpoint/2010/main" val="3353444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39</a:t>
            </a:fld>
            <a:endParaRPr lang="en-US"/>
          </a:p>
        </p:txBody>
      </p:sp>
    </p:spTree>
    <p:extLst>
      <p:ext uri="{BB962C8B-B14F-4D97-AF65-F5344CB8AC3E}">
        <p14:creationId xmlns:p14="http://schemas.microsoft.com/office/powerpoint/2010/main" val="118716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a:t>
            </a:fld>
            <a:endParaRPr lang="en-US"/>
          </a:p>
        </p:txBody>
      </p:sp>
    </p:spTree>
    <p:extLst>
      <p:ext uri="{BB962C8B-B14F-4D97-AF65-F5344CB8AC3E}">
        <p14:creationId xmlns:p14="http://schemas.microsoft.com/office/powerpoint/2010/main" val="790181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40</a:t>
            </a:fld>
            <a:endParaRPr lang="en-US"/>
          </a:p>
        </p:txBody>
      </p:sp>
    </p:spTree>
    <p:extLst>
      <p:ext uri="{BB962C8B-B14F-4D97-AF65-F5344CB8AC3E}">
        <p14:creationId xmlns:p14="http://schemas.microsoft.com/office/powerpoint/2010/main" val="2438879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41</a:t>
            </a:fld>
            <a:endParaRPr lang="en-US"/>
          </a:p>
        </p:txBody>
      </p:sp>
    </p:spTree>
    <p:extLst>
      <p:ext uri="{BB962C8B-B14F-4D97-AF65-F5344CB8AC3E}">
        <p14:creationId xmlns:p14="http://schemas.microsoft.com/office/powerpoint/2010/main" val="4260042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42</a:t>
            </a:fld>
            <a:endParaRPr lang="en-US"/>
          </a:p>
        </p:txBody>
      </p:sp>
    </p:spTree>
    <p:extLst>
      <p:ext uri="{BB962C8B-B14F-4D97-AF65-F5344CB8AC3E}">
        <p14:creationId xmlns:p14="http://schemas.microsoft.com/office/powerpoint/2010/main" val="320312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43</a:t>
            </a:fld>
            <a:endParaRPr lang="en-US"/>
          </a:p>
        </p:txBody>
      </p:sp>
    </p:spTree>
    <p:extLst>
      <p:ext uri="{BB962C8B-B14F-4D97-AF65-F5344CB8AC3E}">
        <p14:creationId xmlns:p14="http://schemas.microsoft.com/office/powerpoint/2010/main" val="4005705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44</a:t>
            </a:fld>
            <a:endParaRPr lang="en-US"/>
          </a:p>
        </p:txBody>
      </p:sp>
    </p:spTree>
    <p:extLst>
      <p:ext uri="{BB962C8B-B14F-4D97-AF65-F5344CB8AC3E}">
        <p14:creationId xmlns:p14="http://schemas.microsoft.com/office/powerpoint/2010/main" val="1773040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45</a:t>
            </a:fld>
            <a:endParaRPr lang="en-US"/>
          </a:p>
        </p:txBody>
      </p:sp>
    </p:spTree>
    <p:extLst>
      <p:ext uri="{BB962C8B-B14F-4D97-AF65-F5344CB8AC3E}">
        <p14:creationId xmlns:p14="http://schemas.microsoft.com/office/powerpoint/2010/main" val="182103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5</a:t>
            </a:fld>
            <a:endParaRPr lang="en-US"/>
          </a:p>
        </p:txBody>
      </p:sp>
    </p:spTree>
    <p:extLst>
      <p:ext uri="{BB962C8B-B14F-4D97-AF65-F5344CB8AC3E}">
        <p14:creationId xmlns:p14="http://schemas.microsoft.com/office/powerpoint/2010/main" val="59444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6</a:t>
            </a:fld>
            <a:endParaRPr lang="en-US"/>
          </a:p>
        </p:txBody>
      </p:sp>
    </p:spTree>
    <p:extLst>
      <p:ext uri="{BB962C8B-B14F-4D97-AF65-F5344CB8AC3E}">
        <p14:creationId xmlns:p14="http://schemas.microsoft.com/office/powerpoint/2010/main" val="79732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7</a:t>
            </a:fld>
            <a:endParaRPr lang="en-US"/>
          </a:p>
        </p:txBody>
      </p:sp>
    </p:spTree>
    <p:extLst>
      <p:ext uri="{BB962C8B-B14F-4D97-AF65-F5344CB8AC3E}">
        <p14:creationId xmlns:p14="http://schemas.microsoft.com/office/powerpoint/2010/main" val="4664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8</a:t>
            </a:fld>
            <a:endParaRPr lang="en-US"/>
          </a:p>
        </p:txBody>
      </p:sp>
    </p:spTree>
    <p:extLst>
      <p:ext uri="{BB962C8B-B14F-4D97-AF65-F5344CB8AC3E}">
        <p14:creationId xmlns:p14="http://schemas.microsoft.com/office/powerpoint/2010/main" val="61891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5DD00-BA93-4650-96A6-7785D1338FBE}" type="slidenum">
              <a:rPr lang="en-US" smtClean="0"/>
              <a:t>9</a:t>
            </a:fld>
            <a:endParaRPr lang="en-US"/>
          </a:p>
        </p:txBody>
      </p:sp>
    </p:spTree>
    <p:extLst>
      <p:ext uri="{BB962C8B-B14F-4D97-AF65-F5344CB8AC3E}">
        <p14:creationId xmlns:p14="http://schemas.microsoft.com/office/powerpoint/2010/main" val="28166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Helvetica Neue" charset="0"/>
                <a:ea typeface="Helvetica Neue" charset="0"/>
                <a:cs typeface="Helvetica Neue"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80BF7A75-E081-A741-9399-AF4FB21797B8}" type="datetimeFigureOut">
              <a:rPr lang="en-US" smtClean="0"/>
              <a:pPr>
                <a:defRPr/>
              </a:pPr>
              <a:t>9/20/2017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083D88EA-BBD9-3D42-A4C6-1761164ABA98}" type="slidenum">
              <a:rPr lang="en-US" smtClean="0"/>
              <a:pPr>
                <a:defRPr/>
              </a:pPr>
              <a:t>‹#›</a:t>
            </a:fld>
            <a:endParaRPr lang="en-US" dirty="0"/>
          </a:p>
        </p:txBody>
      </p:sp>
    </p:spTree>
    <p:extLst>
      <p:ext uri="{BB962C8B-B14F-4D97-AF65-F5344CB8AC3E}">
        <p14:creationId xmlns:p14="http://schemas.microsoft.com/office/powerpoint/2010/main" val="163401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Helvetica Neue" charset="0"/>
                <a:ea typeface="Helvetica Neue" charset="0"/>
                <a:cs typeface="Helvetica Neue"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Helvetica Neue" charset="0"/>
                <a:ea typeface="Helvetica Neue" charset="0"/>
                <a:cs typeface="Helvetica Neue"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Helvetica Neue" charset="0"/>
                <a:ea typeface="Helvetica Neue" charset="0"/>
                <a:cs typeface="Helvetica Neue"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18BF20C6-AE79-DF46-AED7-365EC7D7E03E}" type="datetimeFigureOut">
              <a:rPr lang="en-US" smtClean="0"/>
              <a:pPr>
                <a:defRPr/>
              </a:pPr>
              <a:t>9/20/2017</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C20D26A1-8CA0-F24D-833D-11A63EBD3F1C}" type="slidenum">
              <a:rPr lang="en-US" smtClean="0"/>
              <a:pPr>
                <a:defRPr/>
              </a:pPr>
              <a:t>‹#›</a:t>
            </a:fld>
            <a:endParaRPr lang="en-US" dirty="0"/>
          </a:p>
        </p:txBody>
      </p:sp>
    </p:spTree>
    <p:extLst>
      <p:ext uri="{BB962C8B-B14F-4D97-AF65-F5344CB8AC3E}">
        <p14:creationId xmlns:p14="http://schemas.microsoft.com/office/powerpoint/2010/main" val="251526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40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Helvetica Neue" charset="0"/>
                <a:ea typeface="Helvetica Neue" charset="0"/>
                <a:cs typeface="Helvetica Neue" charset="0"/>
              </a:defRPr>
            </a:lvl1pPr>
            <a:lvl2pPr>
              <a:defRPr>
                <a:latin typeface="Helvetica Neue" charset="0"/>
                <a:ea typeface="Helvetica Neue" charset="0"/>
                <a:cs typeface="Helvetica Neue" charset="0"/>
              </a:defRPr>
            </a:lvl2pPr>
            <a:lvl3pPr>
              <a:defRPr>
                <a:latin typeface="Helvetica Neue" charset="0"/>
                <a:ea typeface="Helvetica Neue" charset="0"/>
                <a:cs typeface="Helvetica Neue" charset="0"/>
              </a:defRPr>
            </a:lvl3pPr>
            <a:lvl4pPr>
              <a:defRPr>
                <a:latin typeface="Helvetica Neue" charset="0"/>
                <a:ea typeface="Helvetica Neue" charset="0"/>
                <a:cs typeface="Helvetica Neue" charset="0"/>
              </a:defRPr>
            </a:lvl4pPr>
            <a:lvl5pPr>
              <a:defRPr>
                <a:latin typeface="Helvetica Neue" charset="0"/>
                <a:ea typeface="Helvetica Neue" charset="0"/>
                <a:cs typeface="Helvetica Neue"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C22EE4B9-933F-D845-97E5-E9A2AC5DD205}" type="datetimeFigureOut">
              <a:rPr lang="en-US" smtClean="0"/>
              <a:pPr>
                <a:defRPr/>
              </a:pPr>
              <a:t>9/20/2017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2BAF0491-2AB4-2547-8270-FE3A17C86A8A}" type="slidenum">
              <a:rPr lang="en-US" smtClean="0"/>
              <a:pPr>
                <a:defRPr/>
              </a:pPr>
              <a:t>‹#›</a:t>
            </a:fld>
            <a:endParaRPr lang="en-US" dirty="0"/>
          </a:p>
        </p:txBody>
      </p:sp>
    </p:spTree>
    <p:extLst>
      <p:ext uri="{BB962C8B-B14F-4D97-AF65-F5344CB8AC3E}">
        <p14:creationId xmlns:p14="http://schemas.microsoft.com/office/powerpoint/2010/main" val="374100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Helvetica Neue" charset="0"/>
                <a:ea typeface="Helvetica Neue" charset="0"/>
                <a:cs typeface="Helvetica Neue"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6804E9BB-D32C-114F-BA74-C17AABA4DE7B}" type="datetimeFigureOut">
              <a:rPr lang="en-US" smtClean="0"/>
              <a:pPr>
                <a:defRPr/>
              </a:pPr>
              <a:t>9/20/2017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86D4FE9E-26DF-EE49-9C31-2BFFE3BBAC1E}" type="slidenum">
              <a:rPr lang="en-US" smtClean="0"/>
              <a:pPr>
                <a:defRPr/>
              </a:pPr>
              <a:t>‹#›</a:t>
            </a:fld>
            <a:endParaRPr lang="en-US" dirty="0"/>
          </a:p>
        </p:txBody>
      </p:sp>
    </p:spTree>
    <p:extLst>
      <p:ext uri="{BB962C8B-B14F-4D97-AF65-F5344CB8AC3E}">
        <p14:creationId xmlns:p14="http://schemas.microsoft.com/office/powerpoint/2010/main" val="330803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Helvetica Neue" charset="0"/>
                <a:ea typeface="Helvetica Neue" charset="0"/>
                <a:cs typeface="Helvetica Neue"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Neue" charset="0"/>
                <a:ea typeface="Helvetica Neue" charset="0"/>
                <a:cs typeface="Helvetica Neue"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3FB3A4EA-CC3A-BA4A-A461-84110DFBED2F}" type="datetimeFigureOut">
              <a:rPr lang="en-US" smtClean="0"/>
              <a:pPr>
                <a:defRPr/>
              </a:pPr>
              <a:t>9/20/2017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C1603765-4662-AC4D-9390-548D28260DAE}" type="slidenum">
              <a:rPr lang="en-US" smtClean="0"/>
              <a:pPr>
                <a:defRPr/>
              </a:pPr>
              <a:t>‹#›</a:t>
            </a:fld>
            <a:endParaRPr lang="en-US" dirty="0"/>
          </a:p>
        </p:txBody>
      </p:sp>
    </p:spTree>
    <p:extLst>
      <p:ext uri="{BB962C8B-B14F-4D97-AF65-F5344CB8AC3E}">
        <p14:creationId xmlns:p14="http://schemas.microsoft.com/office/powerpoint/2010/main" val="146736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Helvetica Neue" charset="0"/>
                <a:ea typeface="Helvetica Neue" charset="0"/>
                <a:cs typeface="Helvetica Neue" charset="0"/>
              </a:defRPr>
            </a:lvl1pPr>
            <a:lvl2pPr>
              <a:defRPr sz="2400">
                <a:latin typeface="Helvetica Neue" charset="0"/>
                <a:ea typeface="Helvetica Neue" charset="0"/>
                <a:cs typeface="Helvetica Neue" charset="0"/>
              </a:defRPr>
            </a:lvl2pPr>
            <a:lvl3pPr>
              <a:defRPr sz="2000">
                <a:latin typeface="Helvetica Neue" charset="0"/>
                <a:ea typeface="Helvetica Neue" charset="0"/>
                <a:cs typeface="Helvetica Neue" charset="0"/>
              </a:defRPr>
            </a:lvl3pPr>
            <a:lvl4pPr>
              <a:defRPr sz="1800">
                <a:latin typeface="Helvetica Neue" charset="0"/>
                <a:ea typeface="Helvetica Neue" charset="0"/>
                <a:cs typeface="Helvetica Neue" charset="0"/>
              </a:defRPr>
            </a:lvl4pPr>
            <a:lvl5pPr>
              <a:defRPr sz="1800">
                <a:latin typeface="Helvetica Neue" charset="0"/>
                <a:ea typeface="Helvetica Neue" charset="0"/>
                <a:cs typeface="Helvetica Neue"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Helvetica Neue" charset="0"/>
                <a:ea typeface="Helvetica Neue" charset="0"/>
                <a:cs typeface="Helvetica Neue" charset="0"/>
              </a:defRPr>
            </a:lvl1pPr>
            <a:lvl2pPr>
              <a:defRPr sz="2400">
                <a:latin typeface="Helvetica Neue" charset="0"/>
                <a:ea typeface="Helvetica Neue" charset="0"/>
                <a:cs typeface="Helvetica Neue" charset="0"/>
              </a:defRPr>
            </a:lvl2pPr>
            <a:lvl3pPr>
              <a:defRPr sz="2000">
                <a:latin typeface="Helvetica Neue" charset="0"/>
                <a:ea typeface="Helvetica Neue" charset="0"/>
                <a:cs typeface="Helvetica Neue" charset="0"/>
              </a:defRPr>
            </a:lvl3pPr>
            <a:lvl4pPr>
              <a:defRPr sz="1800">
                <a:latin typeface="Helvetica Neue" charset="0"/>
                <a:ea typeface="Helvetica Neue" charset="0"/>
                <a:cs typeface="Helvetica Neue" charset="0"/>
              </a:defRPr>
            </a:lvl4pPr>
            <a:lvl5pPr>
              <a:defRPr sz="1800">
                <a:latin typeface="Helvetica Neue" charset="0"/>
                <a:ea typeface="Helvetica Neue" charset="0"/>
                <a:cs typeface="Helvetica Neue"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1BA47241-D5F6-A340-A580-0E4E651A00D0}" type="datetimeFigureOut">
              <a:rPr lang="en-US" smtClean="0"/>
              <a:pPr>
                <a:defRPr/>
              </a:pPr>
              <a:t>9/20/2017</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83B472A1-61BF-854B-B0E8-9A82B507DF5D}" type="slidenum">
              <a:rPr lang="en-US" smtClean="0"/>
              <a:pPr>
                <a:defRPr/>
              </a:pPr>
              <a:t>‹#›</a:t>
            </a:fld>
            <a:endParaRPr lang="en-US" dirty="0"/>
          </a:p>
        </p:txBody>
      </p:sp>
    </p:spTree>
    <p:extLst>
      <p:ext uri="{BB962C8B-B14F-4D97-AF65-F5344CB8AC3E}">
        <p14:creationId xmlns:p14="http://schemas.microsoft.com/office/powerpoint/2010/main" val="411947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Helvetica Neue" charset="0"/>
                <a:ea typeface="Helvetica Neue" charset="0"/>
                <a:cs typeface="Helvetica Neu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Helvetica Neue" charset="0"/>
                <a:ea typeface="Helvetica Neue" charset="0"/>
                <a:cs typeface="Helvetica Neue" charset="0"/>
              </a:defRPr>
            </a:lvl1pPr>
            <a:lvl2pPr>
              <a:defRPr sz="20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600">
                <a:latin typeface="Helvetica Neue" charset="0"/>
                <a:ea typeface="Helvetica Neue" charset="0"/>
                <a:cs typeface="Helvetica Neue" charset="0"/>
              </a:defRPr>
            </a:lvl4pPr>
            <a:lvl5pPr>
              <a:defRPr sz="1600">
                <a:latin typeface="Helvetica Neue" charset="0"/>
                <a:ea typeface="Helvetica Neue" charset="0"/>
                <a:cs typeface="Helvetica Neue"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Helvetica Neue" charset="0"/>
                <a:ea typeface="Helvetica Neue" charset="0"/>
                <a:cs typeface="Helvetica Neu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Helvetica Neue" charset="0"/>
                <a:ea typeface="Helvetica Neue" charset="0"/>
                <a:cs typeface="Helvetica Neue" charset="0"/>
              </a:defRPr>
            </a:lvl1pPr>
            <a:lvl2pPr>
              <a:defRPr sz="20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600">
                <a:latin typeface="Helvetica Neue" charset="0"/>
                <a:ea typeface="Helvetica Neue" charset="0"/>
                <a:cs typeface="Helvetica Neue" charset="0"/>
              </a:defRPr>
            </a:lvl4pPr>
            <a:lvl5pPr>
              <a:defRPr sz="1600">
                <a:latin typeface="Helvetica Neue" charset="0"/>
                <a:ea typeface="Helvetica Neue" charset="0"/>
                <a:cs typeface="Helvetica Neue"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6829C1B0-899D-2B43-87E3-A54015486056}" type="datetimeFigureOut">
              <a:rPr lang="en-US" smtClean="0"/>
              <a:pPr>
                <a:defRPr/>
              </a:pPr>
              <a:t>9/20/2017</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6570408B-4598-5C40-B356-1B848D4335F3}" type="slidenum">
              <a:rPr lang="en-US" smtClean="0"/>
              <a:pPr>
                <a:defRPr/>
              </a:pPr>
              <a:t>‹#›</a:t>
            </a:fld>
            <a:endParaRPr lang="en-US" dirty="0"/>
          </a:p>
        </p:txBody>
      </p:sp>
    </p:spTree>
    <p:extLst>
      <p:ext uri="{BB962C8B-B14F-4D97-AF65-F5344CB8AC3E}">
        <p14:creationId xmlns:p14="http://schemas.microsoft.com/office/powerpoint/2010/main" val="375222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4E815217-E814-5D41-9299-23121EB03472}" type="datetimeFigureOut">
              <a:rPr lang="en-US" smtClean="0"/>
              <a:pPr>
                <a:defRPr/>
              </a:pPr>
              <a:t>9/20/2017</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0B4C4685-64FD-5043-A1C8-5C2E4BC92C56}" type="slidenum">
              <a:rPr lang="en-US" smtClean="0"/>
              <a:pPr>
                <a:defRPr/>
              </a:pPr>
              <a:t>‹#›</a:t>
            </a:fld>
            <a:endParaRPr lang="en-US" dirty="0"/>
          </a:p>
        </p:txBody>
      </p:sp>
    </p:spTree>
    <p:extLst>
      <p:ext uri="{BB962C8B-B14F-4D97-AF65-F5344CB8AC3E}">
        <p14:creationId xmlns:p14="http://schemas.microsoft.com/office/powerpoint/2010/main" val="223630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D5DFD547-CB2D-AD45-B141-36FF1A29AF16}" type="datetimeFigureOut">
              <a:rPr lang="en-US" smtClean="0"/>
              <a:pPr>
                <a:defRPr/>
              </a:pPr>
              <a:t>9/20/2017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4600B918-949C-AF45-8A4C-1D96BB48920F}" type="slidenum">
              <a:rPr lang="en-US" smtClean="0"/>
              <a:pPr>
                <a:defRPr/>
              </a:pPr>
              <a:t>‹#›</a:t>
            </a:fld>
            <a:endParaRPr lang="en-US" dirty="0"/>
          </a:p>
        </p:txBody>
      </p:sp>
    </p:spTree>
    <p:extLst>
      <p:ext uri="{BB962C8B-B14F-4D97-AF65-F5344CB8AC3E}">
        <p14:creationId xmlns:p14="http://schemas.microsoft.com/office/powerpoint/2010/main" val="21794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Helvetica Neue" charset="0"/>
                <a:ea typeface="Helvetica Neue" charset="0"/>
                <a:cs typeface="Helvetica Neue"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400">
                <a:latin typeface="Helvetica Neue" charset="0"/>
                <a:ea typeface="Helvetica Neue" charset="0"/>
                <a:cs typeface="Helvetica Neue" charset="0"/>
              </a:defRPr>
            </a:lvl3pPr>
            <a:lvl4pPr>
              <a:defRPr sz="2000">
                <a:latin typeface="Helvetica Neue" charset="0"/>
                <a:ea typeface="Helvetica Neue" charset="0"/>
                <a:cs typeface="Helvetica Neue" charset="0"/>
              </a:defRPr>
            </a:lvl4pPr>
            <a:lvl5pPr>
              <a:defRPr sz="2000">
                <a:latin typeface="Helvetica Neue" charset="0"/>
                <a:ea typeface="Helvetica Neue" charset="0"/>
                <a:cs typeface="Helvetica Neue"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Helvetica Neue" charset="0"/>
                <a:ea typeface="Helvetica Neue" charset="0"/>
                <a:cs typeface="Helvetica Neue"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CE4BA0D5-4D3B-6D42-95A9-2D43D6178A02}" type="datetimeFigureOut">
              <a:rPr lang="en-US" smtClean="0"/>
              <a:pPr>
                <a:defRPr/>
              </a:pPr>
              <a:t>9/20/2017</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charset="0"/>
                <a:ea typeface="Helvetica Neue" charset="0"/>
                <a:cs typeface="Helvetica Neue" charset="0"/>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9AB54A25-5E31-204E-99C1-2A4E499E2C29}" type="slidenum">
              <a:rPr lang="en-US" smtClean="0"/>
              <a:pPr>
                <a:defRPr/>
              </a:pPr>
              <a:t>‹#›</a:t>
            </a:fld>
            <a:endParaRPr lang="en-US" dirty="0"/>
          </a:p>
        </p:txBody>
      </p:sp>
    </p:spTree>
    <p:extLst>
      <p:ext uri="{BB962C8B-B14F-4D97-AF65-F5344CB8AC3E}">
        <p14:creationId xmlns:p14="http://schemas.microsoft.com/office/powerpoint/2010/main" val="186898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86"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xport.caltech.edu/shipme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export.caltech.edu/form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export.caltech.edu/"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hyperlink" Target="https://www.hq.nasa.gov/office/procurement/regs/pic12-01A.html"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export.caltech.edu/forms/" TargetMode="External"/><Relationship Id="rId5" Type="http://schemas.openxmlformats.org/officeDocument/2006/relationships/hyperlink" Target="http://export.caltech.edu/" TargetMode="External"/><Relationship Id="rId4" Type="http://schemas.openxmlformats.org/officeDocument/2006/relationships/hyperlink" Target="mailto:export@caltech.edu"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9.jpg"/><Relationship Id="rId4" Type="http://schemas.openxmlformats.org/officeDocument/2006/relationships/hyperlink" Target="mailto:export@caltech.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9948"/>
            <a:ext cx="7886700" cy="994172"/>
          </a:xfrm>
        </p:spPr>
        <p:txBody>
          <a:bodyPr/>
          <a:lstStyle/>
          <a:p>
            <a:pPr algn="ctr"/>
            <a:r>
              <a:rPr lang="en-US" i="1" u="sng" dirty="0" smtClean="0">
                <a:latin typeface="Century Gothic" panose="020B0502020202020204" pitchFamily="34" charset="0"/>
              </a:rPr>
              <a:t>Award Worksheet Campus</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409360"/>
            <a:ext cx="8229600" cy="4525963"/>
          </a:xfrm>
        </p:spPr>
        <p:txBody>
          <a:bodyPr>
            <a:normAutofit/>
          </a:bodyPr>
          <a:lstStyle/>
          <a:p>
            <a:r>
              <a:rPr lang="en-US" sz="1500" dirty="0">
                <a:latin typeface="Century Gothic" panose="020B0502020202020204" pitchFamily="34" charset="0"/>
              </a:rPr>
              <a:t>For any Oracle award number, this report provides the Award Amount, the Funded Amount, Total Budget, Total Costs, Total Available Balance, and Active Commitments for the date it is run.</a:t>
            </a:r>
          </a:p>
        </p:txBody>
      </p:sp>
      <p:pic>
        <p:nvPicPr>
          <p:cNvPr id="4" name="Picture 3"/>
          <p:cNvPicPr/>
          <p:nvPr/>
        </p:nvPicPr>
        <p:blipFill>
          <a:blip r:embed="rId3"/>
          <a:stretch>
            <a:fillRect/>
          </a:stretch>
        </p:blipFill>
        <p:spPr>
          <a:xfrm>
            <a:off x="628650" y="2377440"/>
            <a:ext cx="8058150" cy="3748723"/>
          </a:xfrm>
          <a:prstGeom prst="rect">
            <a:avLst/>
          </a:prstGeom>
        </p:spPr>
      </p:pic>
    </p:spTree>
    <p:extLst>
      <p:ext uri="{BB962C8B-B14F-4D97-AF65-F5344CB8AC3E}">
        <p14:creationId xmlns:p14="http://schemas.microsoft.com/office/powerpoint/2010/main" val="1363064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200" b="1" u="sng" dirty="0" smtClean="0">
                <a:latin typeface="Century Gothic" panose="020B0502020202020204" pitchFamily="34" charset="0"/>
              </a:rPr>
              <a:t>Transition to new bank – JP Morgan</a:t>
            </a:r>
            <a:endParaRPr lang="en-US" sz="4200" b="1" u="sng" dirty="0">
              <a:latin typeface="Century Gothic" panose="020B0502020202020204" pitchFamily="34" charset="0"/>
            </a:endParaRPr>
          </a:p>
        </p:txBody>
      </p:sp>
      <p:sp>
        <p:nvSpPr>
          <p:cNvPr id="3" name="Content Placeholder 2"/>
          <p:cNvSpPr>
            <a:spLocks noGrp="1"/>
          </p:cNvSpPr>
          <p:nvPr>
            <p:ph idx="1"/>
          </p:nvPr>
        </p:nvSpPr>
        <p:spPr>
          <a:xfrm>
            <a:off x="457200" y="1764915"/>
            <a:ext cx="7886700" cy="3488531"/>
          </a:xfrm>
        </p:spPr>
        <p:txBody>
          <a:bodyPr>
            <a:noAutofit/>
          </a:bodyPr>
          <a:lstStyle/>
          <a:p>
            <a:r>
              <a:rPr lang="en-US" sz="2000" dirty="0">
                <a:latin typeface="Century Gothic" panose="020B0502020202020204" pitchFamily="34" charset="0"/>
              </a:rPr>
              <a:t>Caltech is moving to using a new bank for its business purposes – JP Morgan.  </a:t>
            </a:r>
          </a:p>
          <a:p>
            <a:r>
              <a:rPr lang="en-US" sz="2000" dirty="0">
                <a:latin typeface="Century Gothic" panose="020B0502020202020204" pitchFamily="34" charset="0"/>
              </a:rPr>
              <a:t>Post Award Administration will begin using </a:t>
            </a:r>
            <a:r>
              <a:rPr lang="en-US" sz="2000" dirty="0" smtClean="0">
                <a:latin typeface="Century Gothic" panose="020B0502020202020204" pitchFamily="34" charset="0"/>
              </a:rPr>
              <a:t>the new </a:t>
            </a:r>
            <a:r>
              <a:rPr lang="en-US" sz="2000" dirty="0">
                <a:latin typeface="Century Gothic" panose="020B0502020202020204" pitchFamily="34" charset="0"/>
              </a:rPr>
              <a:t>bank account early in 2018. </a:t>
            </a:r>
          </a:p>
          <a:p>
            <a:r>
              <a:rPr lang="en-US" sz="2000" dirty="0">
                <a:latin typeface="Century Gothic" panose="020B0502020202020204" pitchFamily="34" charset="0"/>
              </a:rPr>
              <a:t>We are not expecting any impact to the Divisions during the PAA transition to JP Morgan.   (PAA can’t comment on whether there will any impact on </a:t>
            </a:r>
            <a:r>
              <a:rPr lang="en-US" sz="2000" dirty="0" smtClean="0">
                <a:latin typeface="Century Gothic" panose="020B0502020202020204" pitchFamily="34" charset="0"/>
              </a:rPr>
              <a:t>other Divisional business as a result of the </a:t>
            </a:r>
            <a:r>
              <a:rPr lang="en-US" sz="2000" dirty="0">
                <a:latin typeface="Century Gothic" panose="020B0502020202020204" pitchFamily="34" charset="0"/>
              </a:rPr>
              <a:t>new bank </a:t>
            </a:r>
            <a:r>
              <a:rPr lang="en-US" sz="2000" dirty="0" smtClean="0">
                <a:latin typeface="Century Gothic" panose="020B0502020202020204" pitchFamily="34" charset="0"/>
              </a:rPr>
              <a:t>transition.)</a:t>
            </a:r>
            <a:endParaRPr lang="en-US" sz="2000" dirty="0">
              <a:latin typeface="Century Gothic" panose="020B0502020202020204" pitchFamily="34" charset="0"/>
            </a:endParaRPr>
          </a:p>
          <a:p>
            <a:r>
              <a:rPr lang="en-US" sz="2000" dirty="0">
                <a:latin typeface="Century Gothic" panose="020B0502020202020204" pitchFamily="34" charset="0"/>
              </a:rPr>
              <a:t>In preparation for the banking transition, PAA will be working with all sponsors to notify them of the new bank account and PAA’s change of </a:t>
            </a:r>
            <a:r>
              <a:rPr lang="en-US" sz="2000" dirty="0" smtClean="0">
                <a:latin typeface="Century Gothic" panose="020B0502020202020204" pitchFamily="34" charset="0"/>
              </a:rPr>
              <a:t>address in December 2017.  </a:t>
            </a:r>
            <a:endParaRPr lang="en-US" sz="2000" dirty="0">
              <a:latin typeface="Century Gothic" panose="020B0502020202020204" pitchFamily="34" charset="0"/>
            </a:endParaRPr>
          </a:p>
          <a:p>
            <a:r>
              <a:rPr lang="en-US" sz="2000" dirty="0">
                <a:latin typeface="Century Gothic" panose="020B0502020202020204" pitchFamily="34" charset="0"/>
              </a:rPr>
              <a:t>OSR will also make changes in SAM.gov to reflect the new banking information when we transition in early 2018.  </a:t>
            </a:r>
          </a:p>
        </p:txBody>
      </p:sp>
    </p:spTree>
    <p:extLst>
      <p:ext uri="{BB962C8B-B14F-4D97-AF65-F5344CB8AC3E}">
        <p14:creationId xmlns:p14="http://schemas.microsoft.com/office/powerpoint/2010/main" val="149211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smtClean="0">
                <a:latin typeface="Century Gothic" panose="020B0502020202020204" pitchFamily="34" charset="0"/>
              </a:rPr>
              <a:t>Appropriate Use of Expenditure Type – </a:t>
            </a:r>
            <a:r>
              <a:rPr lang="en-US" sz="4000" b="1" u="sng" dirty="0" err="1" smtClean="0">
                <a:latin typeface="Century Gothic" panose="020B0502020202020204" pitchFamily="34" charset="0"/>
              </a:rPr>
              <a:t>Mtgs</a:t>
            </a:r>
            <a:r>
              <a:rPr lang="en-US" sz="4000" b="1" u="sng" dirty="0" smtClean="0">
                <a:latin typeface="Century Gothic" panose="020B0502020202020204" pitchFamily="34" charset="0"/>
              </a:rPr>
              <a:t> and Conf </a:t>
            </a:r>
            <a:r>
              <a:rPr lang="en-US" sz="4000" b="1" u="sng" dirty="0" err="1" smtClean="0">
                <a:latin typeface="Century Gothic" panose="020B0502020202020204" pitchFamily="34" charset="0"/>
              </a:rPr>
              <a:t>Exp</a:t>
            </a:r>
            <a:r>
              <a:rPr lang="en-US" sz="4000" b="1" u="sng" dirty="0" smtClean="0">
                <a:latin typeface="Century Gothic" panose="020B0502020202020204" pitchFamily="34" charset="0"/>
              </a:rPr>
              <a:t>-Allocable</a:t>
            </a:r>
            <a:endParaRPr lang="en-US" sz="4000" b="1" u="sng" dirty="0">
              <a:latin typeface="Century Gothic" panose="020B0502020202020204" pitchFamily="34" charset="0"/>
            </a:endParaRPr>
          </a:p>
        </p:txBody>
      </p:sp>
      <p:sp>
        <p:nvSpPr>
          <p:cNvPr id="3" name="Content Placeholder 2"/>
          <p:cNvSpPr>
            <a:spLocks noGrp="1"/>
          </p:cNvSpPr>
          <p:nvPr>
            <p:ph idx="1"/>
          </p:nvPr>
        </p:nvSpPr>
        <p:spPr>
          <a:xfrm>
            <a:off x="558982" y="2452892"/>
            <a:ext cx="7886700" cy="3555206"/>
          </a:xfrm>
        </p:spPr>
        <p:txBody>
          <a:bodyPr>
            <a:normAutofit fontScale="55000" lnSpcReduction="20000"/>
          </a:bodyPr>
          <a:lstStyle/>
          <a:p>
            <a:r>
              <a:rPr lang="en-US" dirty="0" smtClean="0">
                <a:latin typeface="Century Gothic" panose="020B0502020202020204" pitchFamily="34" charset="0"/>
              </a:rPr>
              <a:t>During </a:t>
            </a:r>
            <a:r>
              <a:rPr lang="en-US" dirty="0">
                <a:latin typeface="Century Gothic" panose="020B0502020202020204" pitchFamily="34" charset="0"/>
              </a:rPr>
              <a:t>recent </a:t>
            </a:r>
            <a:r>
              <a:rPr lang="en-US" dirty="0" smtClean="0">
                <a:latin typeface="Century Gothic" panose="020B0502020202020204" pitchFamily="34" charset="0"/>
              </a:rPr>
              <a:t>reviews </a:t>
            </a:r>
            <a:r>
              <a:rPr lang="en-US" dirty="0">
                <a:latin typeface="Century Gothic" panose="020B0502020202020204" pitchFamily="34" charset="0"/>
              </a:rPr>
              <a:t>of expenses on several awards across all Divisions, PAA accountants have noticed that the expenditure </a:t>
            </a:r>
            <a:r>
              <a:rPr lang="en-US" dirty="0" smtClean="0">
                <a:latin typeface="Century Gothic" panose="020B0502020202020204" pitchFamily="34" charset="0"/>
              </a:rPr>
              <a:t>type </a:t>
            </a:r>
            <a:r>
              <a:rPr lang="en-US" b="1" dirty="0" err="1">
                <a:latin typeface="Century Gothic" panose="020B0502020202020204" pitchFamily="34" charset="0"/>
              </a:rPr>
              <a:t>Mtgs</a:t>
            </a:r>
            <a:r>
              <a:rPr lang="en-US" b="1" dirty="0">
                <a:latin typeface="Century Gothic" panose="020B0502020202020204" pitchFamily="34" charset="0"/>
              </a:rPr>
              <a:t> and Conf </a:t>
            </a:r>
            <a:r>
              <a:rPr lang="en-US" b="1" dirty="0" err="1">
                <a:latin typeface="Century Gothic" panose="020B0502020202020204" pitchFamily="34" charset="0"/>
              </a:rPr>
              <a:t>Exp</a:t>
            </a:r>
            <a:r>
              <a:rPr lang="en-US" b="1" dirty="0">
                <a:latin typeface="Century Gothic" panose="020B0502020202020204" pitchFamily="34" charset="0"/>
              </a:rPr>
              <a:t>-Allocable</a:t>
            </a:r>
            <a:r>
              <a:rPr lang="en-US" dirty="0">
                <a:latin typeface="Century Gothic" panose="020B0502020202020204" pitchFamily="34" charset="0"/>
              </a:rPr>
              <a:t> is being used for situations where a researcher or student is traveling to a conference.  </a:t>
            </a:r>
            <a:r>
              <a:rPr lang="en-US" b="1" dirty="0">
                <a:latin typeface="Century Gothic" panose="020B0502020202020204" pitchFamily="34" charset="0"/>
              </a:rPr>
              <a:t>Do not use this expenditure type for </a:t>
            </a:r>
            <a:r>
              <a:rPr lang="en-US" b="1" dirty="0" smtClean="0">
                <a:latin typeface="Century Gothic" panose="020B0502020202020204" pitchFamily="34" charset="0"/>
              </a:rPr>
              <a:t>travel to conferences. </a:t>
            </a:r>
            <a:r>
              <a:rPr lang="en-US" dirty="0" smtClean="0">
                <a:latin typeface="Century Gothic" panose="020B0502020202020204" pitchFamily="34" charset="0"/>
              </a:rPr>
              <a:t> </a:t>
            </a:r>
            <a:r>
              <a:rPr lang="en-US" dirty="0">
                <a:latin typeface="Century Gothic" panose="020B0502020202020204" pitchFamily="34" charset="0"/>
              </a:rPr>
              <a:t>Use a travel expenditure type.  </a:t>
            </a:r>
          </a:p>
          <a:p>
            <a:r>
              <a:rPr lang="en-US" dirty="0" err="1">
                <a:latin typeface="Century Gothic" panose="020B0502020202020204" pitchFamily="34" charset="0"/>
              </a:rPr>
              <a:t>Mtgs</a:t>
            </a:r>
            <a:r>
              <a:rPr lang="en-US" dirty="0">
                <a:latin typeface="Century Gothic" panose="020B0502020202020204" pitchFamily="34" charset="0"/>
              </a:rPr>
              <a:t> and Conf </a:t>
            </a:r>
            <a:r>
              <a:rPr lang="en-US" dirty="0" err="1">
                <a:latin typeface="Century Gothic" panose="020B0502020202020204" pitchFamily="34" charset="0"/>
              </a:rPr>
              <a:t>Exp</a:t>
            </a:r>
            <a:r>
              <a:rPr lang="en-US" dirty="0">
                <a:latin typeface="Century Gothic" panose="020B0502020202020204" pitchFamily="34" charset="0"/>
              </a:rPr>
              <a:t>-Allocable is used for conference costs for conferences and meetings held locally.  If you were hosting a conference at Caltech for instance, this expenditure type would </a:t>
            </a:r>
            <a:r>
              <a:rPr lang="en-US" dirty="0" smtClean="0">
                <a:latin typeface="Century Gothic" panose="020B0502020202020204" pitchFamily="34" charset="0"/>
              </a:rPr>
              <a:t>be appropriate </a:t>
            </a:r>
            <a:r>
              <a:rPr lang="en-US" dirty="0">
                <a:latin typeface="Century Gothic" panose="020B0502020202020204" pitchFamily="34" charset="0"/>
              </a:rPr>
              <a:t>for the costs related to </a:t>
            </a:r>
            <a:r>
              <a:rPr lang="en-US" dirty="0" smtClean="0">
                <a:latin typeface="Century Gothic" panose="020B0502020202020204" pitchFamily="34" charset="0"/>
              </a:rPr>
              <a:t>the conference.  </a:t>
            </a:r>
            <a:endParaRPr lang="en-US" dirty="0">
              <a:latin typeface="Century Gothic" panose="020B0502020202020204" pitchFamily="34" charset="0"/>
            </a:endParaRPr>
          </a:p>
          <a:p>
            <a:r>
              <a:rPr lang="en-US" dirty="0">
                <a:latin typeface="Century Gothic" panose="020B0502020202020204" pitchFamily="34" charset="0"/>
              </a:rPr>
              <a:t>P</a:t>
            </a:r>
            <a:r>
              <a:rPr lang="en-US" dirty="0" smtClean="0">
                <a:latin typeface="Century Gothic" panose="020B0502020202020204" pitchFamily="34" charset="0"/>
              </a:rPr>
              <a:t>lease request a change in expenditure type if in your review of expenses, you see </a:t>
            </a:r>
            <a:r>
              <a:rPr lang="en-US" dirty="0">
                <a:latin typeface="Century Gothic" panose="020B0502020202020204" pitchFamily="34" charset="0"/>
              </a:rPr>
              <a:t>use of this expenditure type for someone who is </a:t>
            </a:r>
            <a:r>
              <a:rPr lang="en-US" dirty="0" smtClean="0">
                <a:latin typeface="Century Gothic" panose="020B0502020202020204" pitchFamily="34" charset="0"/>
              </a:rPr>
              <a:t>traveling to </a:t>
            </a:r>
            <a:r>
              <a:rPr lang="en-US" dirty="0">
                <a:latin typeface="Century Gothic" panose="020B0502020202020204" pitchFamily="34" charset="0"/>
              </a:rPr>
              <a:t>a </a:t>
            </a:r>
            <a:r>
              <a:rPr lang="en-US" dirty="0" smtClean="0">
                <a:latin typeface="Century Gothic" panose="020B0502020202020204" pitchFamily="34" charset="0"/>
              </a:rPr>
              <a:t>conference. </a:t>
            </a:r>
            <a:endParaRPr lang="en-US" dirty="0">
              <a:latin typeface="Century Gothic" panose="020B0502020202020204" pitchFamily="34" charset="0"/>
            </a:endParaRPr>
          </a:p>
          <a:p>
            <a:endParaRPr lang="en-US" dirty="0"/>
          </a:p>
        </p:txBody>
      </p:sp>
    </p:spTree>
    <p:extLst>
      <p:ext uri="{BB962C8B-B14F-4D97-AF65-F5344CB8AC3E}">
        <p14:creationId xmlns:p14="http://schemas.microsoft.com/office/powerpoint/2010/main" val="269503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u="sng" dirty="0">
                <a:latin typeface="Century Gothic" panose="020B0502020202020204" pitchFamily="34" charset="0"/>
              </a:rPr>
              <a:t>Research Compliance Update</a:t>
            </a:r>
            <a:r>
              <a:rPr lang="en-US" sz="3500" dirty="0">
                <a:latin typeface="Century Gothic" panose="020B0502020202020204" pitchFamily="34" charset="0"/>
              </a:rPr>
              <a:t/>
            </a:r>
            <a:br>
              <a:rPr lang="en-US" sz="3500" dirty="0">
                <a:latin typeface="Century Gothic" panose="020B0502020202020204" pitchFamily="34" charset="0"/>
              </a:rPr>
            </a:br>
            <a:r>
              <a:rPr lang="en-US" sz="3500" dirty="0">
                <a:latin typeface="Century Gothic" panose="020B0502020202020204" pitchFamily="34" charset="0"/>
              </a:rPr>
              <a:t> </a:t>
            </a:r>
            <a:br>
              <a:rPr lang="en-US" sz="3500" dirty="0">
                <a:latin typeface="Century Gothic" panose="020B0502020202020204" pitchFamily="34" charset="0"/>
              </a:rPr>
            </a:br>
            <a:r>
              <a:rPr lang="en-US" sz="3500" dirty="0">
                <a:latin typeface="Century Gothic" panose="020B0502020202020204" pitchFamily="34" charset="0"/>
              </a:rPr>
              <a:t>Grace Fisher-Adams</a:t>
            </a:r>
            <a:br>
              <a:rPr lang="en-US" sz="3500" dirty="0">
                <a:latin typeface="Century Gothic" panose="020B0502020202020204" pitchFamily="34" charset="0"/>
              </a:rPr>
            </a:br>
            <a:r>
              <a:rPr lang="en-US" sz="3500" dirty="0">
                <a:latin typeface="Century Gothic" panose="020B0502020202020204" pitchFamily="34" charset="0"/>
              </a:rPr>
              <a:t>Director, Office of Research Compliance</a:t>
            </a:r>
          </a:p>
        </p:txBody>
      </p:sp>
    </p:spTree>
    <p:extLst>
      <p:ext uri="{BB962C8B-B14F-4D97-AF65-F5344CB8AC3E}">
        <p14:creationId xmlns:p14="http://schemas.microsoft.com/office/powerpoint/2010/main" val="3974202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a:latin typeface="Century Gothic" panose="020B0502020202020204" pitchFamily="34" charset="0"/>
              </a:rPr>
              <a:t>FY17 President’s and Director's Fund Terms and </a:t>
            </a:r>
            <a:r>
              <a:rPr lang="en-US" sz="2800" b="1" u="sng" dirty="0" smtClean="0">
                <a:latin typeface="Century Gothic" panose="020B0502020202020204" pitchFamily="34" charset="0"/>
              </a:rPr>
              <a:t>Conditions – Mary Gibson</a:t>
            </a:r>
            <a:endParaRPr lang="en-US" sz="2800"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sz="1700" dirty="0">
                <a:latin typeface="Century Gothic" panose="020B0502020202020204" pitchFamily="34" charset="0"/>
              </a:rPr>
              <a:t>Domestic programmatic travel needed for research purposes is allowed.  </a:t>
            </a:r>
          </a:p>
          <a:p>
            <a:r>
              <a:rPr lang="en-US" sz="1700" dirty="0">
                <a:latin typeface="Century Gothic" panose="020B0502020202020204" pitchFamily="34" charset="0"/>
              </a:rPr>
              <a:t>Domestic conference travel up to 5% of the total budget (joint JPL Budget AND Caltech Budget) is allowed.  Campus needs to coordinate with the JPL PI to confirm campus domestic conference travel is allowable.</a:t>
            </a:r>
          </a:p>
          <a:p>
            <a:r>
              <a:rPr lang="en-US" sz="1700" dirty="0">
                <a:latin typeface="Century Gothic" panose="020B0502020202020204" pitchFamily="34" charset="0"/>
              </a:rPr>
              <a:t>No foreign travel is allowed under the PDF Program.  </a:t>
            </a:r>
          </a:p>
          <a:p>
            <a:r>
              <a:rPr lang="en-US" sz="1700" dirty="0" smtClean="0">
                <a:latin typeface="Century Gothic" panose="020B0502020202020204" pitchFamily="34" charset="0"/>
              </a:rPr>
              <a:t>Campus </a:t>
            </a:r>
            <a:r>
              <a:rPr lang="en-US" sz="1700" dirty="0">
                <a:latin typeface="Century Gothic" panose="020B0502020202020204" pitchFamily="34" charset="0"/>
              </a:rPr>
              <a:t>is not allowed to exceed the amount of the funding authorized in the award.   </a:t>
            </a:r>
            <a:endParaRPr lang="en-US" sz="1700" dirty="0" smtClean="0">
              <a:latin typeface="Century Gothic" panose="020B0502020202020204" pitchFamily="34" charset="0"/>
            </a:endParaRPr>
          </a:p>
          <a:p>
            <a:r>
              <a:rPr lang="en-US" sz="1700" dirty="0" smtClean="0">
                <a:latin typeface="Century Gothic" panose="020B0502020202020204" pitchFamily="34" charset="0"/>
              </a:rPr>
              <a:t>An </a:t>
            </a:r>
            <a:r>
              <a:rPr lang="en-US" sz="1700" dirty="0">
                <a:latin typeface="Century Gothic" panose="020B0502020202020204" pitchFamily="34" charset="0"/>
              </a:rPr>
              <a:t>annual one-page statement of accomplishments and a list of publications resulting from the PDF project is required. </a:t>
            </a:r>
            <a:endParaRPr lang="en-US" sz="1700" dirty="0" smtClean="0">
              <a:latin typeface="Century Gothic" panose="020B0502020202020204" pitchFamily="34" charset="0"/>
            </a:endParaRPr>
          </a:p>
          <a:p>
            <a:r>
              <a:rPr lang="en-US" sz="1700" dirty="0" smtClean="0">
                <a:latin typeface="Century Gothic" panose="020B0502020202020204" pitchFamily="34" charset="0"/>
              </a:rPr>
              <a:t>Campus </a:t>
            </a:r>
            <a:r>
              <a:rPr lang="en-US" sz="1700" dirty="0">
                <a:latin typeface="Century Gothic" panose="020B0502020202020204" pitchFamily="34" charset="0"/>
              </a:rPr>
              <a:t>Co-Principal Investigators are required to participate in PDF Seminar Day by presenting results of the work supported by the PDF award. </a:t>
            </a:r>
            <a:endParaRPr lang="en-US" sz="1700" dirty="0" smtClean="0">
              <a:latin typeface="Century Gothic" panose="020B0502020202020204" pitchFamily="34" charset="0"/>
            </a:endParaRPr>
          </a:p>
          <a:p>
            <a:pPr marL="182880">
              <a:spcBef>
                <a:spcPts val="0"/>
              </a:spcBef>
            </a:pPr>
            <a:r>
              <a:rPr lang="en-US" sz="1700" dirty="0" smtClean="0">
                <a:latin typeface="Century Gothic" panose="020B0502020202020204" pitchFamily="34" charset="0"/>
              </a:rPr>
              <a:t>It </a:t>
            </a:r>
            <a:r>
              <a:rPr lang="en-US" sz="1700" dirty="0">
                <a:latin typeface="Century Gothic" panose="020B0502020202020204" pitchFamily="34" charset="0"/>
              </a:rPr>
              <a:t>is anticipated that researchers will publish the results of their PDF project </a:t>
            </a:r>
            <a:r>
              <a:rPr lang="en-US" sz="1700" dirty="0" smtClean="0">
                <a:latin typeface="Century Gothic" panose="020B0502020202020204" pitchFamily="34" charset="0"/>
              </a:rPr>
              <a:t>    in refereed journals. </a:t>
            </a:r>
            <a:endParaRPr lang="en-US" dirty="0">
              <a:latin typeface="Century Gothic" panose="020B0502020202020204" pitchFamily="34" charset="0"/>
            </a:endParaRPr>
          </a:p>
        </p:txBody>
      </p:sp>
    </p:spTree>
    <p:extLst>
      <p:ext uri="{BB962C8B-B14F-4D97-AF65-F5344CB8AC3E}">
        <p14:creationId xmlns:p14="http://schemas.microsoft.com/office/powerpoint/2010/main" val="270911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a:latin typeface="Century Gothic" panose="020B0502020202020204" pitchFamily="34" charset="0"/>
              </a:rPr>
              <a:t>Publications arising from PDF projects should contain the following acknowledgment: </a:t>
            </a:r>
            <a:r>
              <a:rPr lang="en-US" dirty="0">
                <a:latin typeface="Century Gothic" panose="020B0502020202020204" pitchFamily="34" charset="0"/>
              </a:rPr>
              <a:t/>
            </a:r>
            <a:br>
              <a:rPr lang="en-US" dirty="0">
                <a:latin typeface="Century Gothic" panose="020B0502020202020204" pitchFamily="34" charset="0"/>
              </a:rPr>
            </a:br>
            <a:r>
              <a:rPr lang="en-US" dirty="0"/>
              <a:t/>
            </a:r>
            <a:br>
              <a:rPr lang="en-US" dirty="0"/>
            </a:br>
            <a:endParaRPr lang="en-US" dirty="0"/>
          </a:p>
        </p:txBody>
      </p:sp>
      <p:sp>
        <p:nvSpPr>
          <p:cNvPr id="3" name="Content Placeholder 2"/>
          <p:cNvSpPr>
            <a:spLocks noGrp="1"/>
          </p:cNvSpPr>
          <p:nvPr>
            <p:ph idx="1"/>
          </p:nvPr>
        </p:nvSpPr>
        <p:spPr/>
        <p:txBody>
          <a:bodyPr/>
          <a:lstStyle/>
          <a:p>
            <a:r>
              <a:rPr lang="en-US" sz="1700" dirty="0">
                <a:latin typeface="Century Gothic" panose="020B0502020202020204" pitchFamily="34" charset="0"/>
              </a:rPr>
              <a:t>“This research was carried out at the Jet Propulsion Laboratory and the California Institute of Technology under a contract with the National Aeronautics and Space Administration and funded through the President’s and Director’s Fund Program</a:t>
            </a:r>
          </a:p>
          <a:p>
            <a:r>
              <a:rPr lang="en-US" sz="1700" b="1" dirty="0">
                <a:latin typeface="Century Gothic" panose="020B0502020202020204" pitchFamily="34" charset="0"/>
              </a:rPr>
              <a:t>Notice: </a:t>
            </a:r>
            <a:r>
              <a:rPr lang="en-US" sz="1700" dirty="0">
                <a:latin typeface="Century Gothic" panose="020B0502020202020204" pitchFamily="34" charset="0"/>
              </a:rPr>
              <a:t>In accordance with NASA requirements, JPL, under its Prime Contract, must report the cost associated with the fabrication of all non-flight property with a cost of $1,000 or more and a useful life of 2 years or more. While fabrication is in process, these costs need to be reported as Contractor-Work-In-Process (CWIP) on a monthly basis.  If your project/task will include the fabrication of property or if you have any questions pertaining to property reporting requirements please contact the JPL PI and the Caltech Property Services group.</a:t>
            </a:r>
          </a:p>
        </p:txBody>
      </p:sp>
    </p:spTree>
    <p:extLst>
      <p:ext uri="{BB962C8B-B14F-4D97-AF65-F5344CB8AC3E}">
        <p14:creationId xmlns:p14="http://schemas.microsoft.com/office/powerpoint/2010/main" val="1740997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8126871"/>
              </p:ext>
            </p:extLst>
          </p:nvPr>
        </p:nvGraphicFramePr>
        <p:xfrm>
          <a:off x="1189219" y="990529"/>
          <a:ext cx="6626225" cy="1977042"/>
        </p:xfrm>
        <a:graphic>
          <a:graphicData uri="http://schemas.openxmlformats.org/drawingml/2006/table">
            <a:tbl>
              <a:tblPr firstRow="1" firstCol="1" bandRow="1">
                <a:tableStyleId>{5C22544A-7EE6-4342-B048-85BDC9FD1C3A}</a:tableStyleId>
              </a:tblPr>
              <a:tblGrid>
                <a:gridCol w="171450"/>
                <a:gridCol w="1629300"/>
                <a:gridCol w="4825475"/>
              </a:tblGrid>
              <a:tr h="1132115">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nSpc>
                          <a:spcPct val="107000"/>
                        </a:lnSpc>
                        <a:spcBef>
                          <a:spcPts val="0"/>
                        </a:spcBef>
                        <a:spcAft>
                          <a:spcPts val="0"/>
                        </a:spcAft>
                      </a:pPr>
                      <a:r>
                        <a:rPr lang="en-US" sz="1100" dirty="0">
                          <a:effectLst/>
                          <a:latin typeface="Century Gothic" panose="020B0502020202020204" pitchFamily="34" charset="0"/>
                        </a:rPr>
                        <a:t>Export of Items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nSpc>
                          <a:spcPct val="107000"/>
                        </a:lnSpc>
                        <a:spcBef>
                          <a:spcPts val="0"/>
                        </a:spcBef>
                        <a:spcAft>
                          <a:spcPts val="0"/>
                        </a:spcAft>
                      </a:pPr>
                      <a:r>
                        <a:rPr lang="en-US" sz="1100" dirty="0">
                          <a:effectLst/>
                          <a:latin typeface="Century Gothic" panose="020B0502020202020204" pitchFamily="34" charset="0"/>
                        </a:rPr>
                        <a:t>Exports and hand-carried items require review by the Caltech Export Compliance Office.  Please allow sufficient time for review and to obtain any necessary licenses or permits.  Forms and information are at </a:t>
                      </a:r>
                      <a:r>
                        <a:rPr lang="en-US" sz="1100" u="sng" dirty="0">
                          <a:effectLst/>
                          <a:latin typeface="Century Gothic" panose="020B0502020202020204" pitchFamily="34" charset="0"/>
                          <a:hlinkClick r:id="rId3"/>
                        </a:rPr>
                        <a:t>www.export.caltech.edu/shipments</a:t>
                      </a:r>
                      <a:r>
                        <a:rPr lang="en-US" sz="1100" dirty="0">
                          <a:effectLst/>
                          <a:latin typeface="Century Gothic" panose="020B0502020202020204" pitchFamily="34" charset="0"/>
                        </a:rPr>
                        <a:t>.</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r>
              <a:tr h="844927">
                <a:tc>
                  <a:txBody>
                    <a:bodyPr/>
                    <a:lstStyle/>
                    <a:p>
                      <a:pPr marL="0" marR="0">
                        <a:lnSpc>
                          <a:spcPct val="107000"/>
                        </a:lnSpc>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nSpc>
                          <a:spcPct val="107000"/>
                        </a:lnSpc>
                        <a:spcBef>
                          <a:spcPts val="0"/>
                        </a:spcBef>
                        <a:spcAft>
                          <a:spcPts val="0"/>
                        </a:spcAft>
                      </a:pPr>
                      <a:r>
                        <a:rPr lang="en-US" sz="1100">
                          <a:effectLst/>
                          <a:latin typeface="Century Gothic" panose="020B0502020202020204" pitchFamily="34" charset="0"/>
                        </a:rPr>
                        <a:t>JPL or Third-Party Involvement</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nSpc>
                          <a:spcPct val="107000"/>
                        </a:lnSpc>
                        <a:spcBef>
                          <a:spcPts val="0"/>
                        </a:spcBef>
                        <a:spcAft>
                          <a:spcPts val="0"/>
                        </a:spcAft>
                      </a:pPr>
                      <a:r>
                        <a:rPr lang="en-US" sz="1100" dirty="0">
                          <a:effectLst/>
                          <a:latin typeface="Century Gothic" panose="020B0502020202020204" pitchFamily="34" charset="0"/>
                        </a:rPr>
                        <a:t>JPL/third-party participation may require the transfer of export controlled items (i.e., technical data, hardware or software) to campus.  Please contact the Caltech Export Compliance Office before you accept or transfer to Foreign Persons.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8959929"/>
              </p:ext>
            </p:extLst>
          </p:nvPr>
        </p:nvGraphicFramePr>
        <p:xfrm>
          <a:off x="1189219" y="2949335"/>
          <a:ext cx="6626225" cy="667929"/>
        </p:xfrm>
        <a:graphic>
          <a:graphicData uri="http://schemas.openxmlformats.org/drawingml/2006/table">
            <a:tbl>
              <a:tblPr firstRow="1" firstCol="1" bandRow="1">
                <a:tableStyleId>{5C22544A-7EE6-4342-B048-85BDC9FD1C3A}</a:tableStyleId>
              </a:tblPr>
              <a:tblGrid>
                <a:gridCol w="171450"/>
                <a:gridCol w="2305641"/>
                <a:gridCol w="4149134"/>
              </a:tblGrid>
              <a:tr h="667929">
                <a:tc>
                  <a:txBody>
                    <a:bodyPr/>
                    <a:lstStyle/>
                    <a:p>
                      <a:pPr marL="685800" marR="0">
                        <a:lnSpc>
                          <a:spcPct val="107000"/>
                        </a:lnSpc>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685800" marR="0">
                        <a:lnSpc>
                          <a:spcPct val="107000"/>
                        </a:lnSpc>
                        <a:spcBef>
                          <a:spcPts val="0"/>
                        </a:spcBef>
                        <a:spcAft>
                          <a:spcPts val="0"/>
                        </a:spcAft>
                      </a:pPr>
                      <a:r>
                        <a:rPr lang="en-US" sz="1000" dirty="0">
                          <a:effectLst/>
                          <a:latin typeface="Century Gothic" panose="020B0502020202020204" pitchFamily="34" charset="0"/>
                        </a:rPr>
                        <a:t>Statement of Work Changes</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685800" marR="0">
                        <a:lnSpc>
                          <a:spcPct val="107000"/>
                        </a:lnSpc>
                        <a:spcBef>
                          <a:spcPts val="0"/>
                        </a:spcBef>
                        <a:spcAft>
                          <a:spcPts val="0"/>
                        </a:spcAft>
                      </a:pPr>
                      <a:r>
                        <a:rPr lang="en-US" sz="1000" dirty="0">
                          <a:effectLst/>
                          <a:latin typeface="Century Gothic" panose="020B0502020202020204" pitchFamily="34" charset="0"/>
                        </a:rPr>
                        <a:t>If this statement of work changes, please contact the Caltech Export Compliance Office to perform a revised export license determination.</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3025" marR="73025" marT="18415" marB="1841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82365578"/>
              </p:ext>
            </p:extLst>
          </p:nvPr>
        </p:nvGraphicFramePr>
        <p:xfrm>
          <a:off x="1189217" y="3617264"/>
          <a:ext cx="6626225" cy="864443"/>
        </p:xfrm>
        <a:graphic>
          <a:graphicData uri="http://schemas.openxmlformats.org/drawingml/2006/table">
            <a:tbl>
              <a:tblPr firstRow="1" firstCol="1" bandRow="1">
                <a:tableStyleId>{5C22544A-7EE6-4342-B048-85BDC9FD1C3A}</a:tableStyleId>
              </a:tblPr>
              <a:tblGrid>
                <a:gridCol w="162560"/>
                <a:gridCol w="2366783"/>
                <a:gridCol w="4096882"/>
              </a:tblGrid>
              <a:tr h="864443">
                <a:tc>
                  <a:txBody>
                    <a:bodyPr/>
                    <a:lstStyle/>
                    <a:p>
                      <a:pPr marL="685800" marR="0">
                        <a:lnSpc>
                          <a:spcPct val="107000"/>
                        </a:lnSpc>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85800" marR="0">
                        <a:lnSpc>
                          <a:spcPct val="107000"/>
                        </a:lnSpc>
                        <a:spcBef>
                          <a:spcPts val="0"/>
                        </a:spcBef>
                        <a:spcAft>
                          <a:spcPts val="0"/>
                        </a:spcAft>
                      </a:pPr>
                      <a:r>
                        <a:rPr lang="en-US" sz="1000" dirty="0">
                          <a:effectLst/>
                          <a:latin typeface="Century Gothic" panose="020B0502020202020204" pitchFamily="34" charset="0"/>
                        </a:rPr>
                        <a:t>NASA-China Restriction</a:t>
                      </a:r>
                      <a:endParaRPr lang="en-US"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85800" marR="0">
                        <a:lnSpc>
                          <a:spcPct val="107000"/>
                        </a:lnSpc>
                        <a:spcBef>
                          <a:spcPts val="0"/>
                        </a:spcBef>
                        <a:spcAft>
                          <a:spcPts val="0"/>
                        </a:spcAft>
                      </a:pPr>
                      <a:r>
                        <a:rPr lang="en-US" sz="1000" dirty="0">
                          <a:effectLst/>
                          <a:latin typeface="Century Gothic" panose="020B0502020202020204" pitchFamily="34" charset="0"/>
                        </a:rPr>
                        <a:t>Since this project is funded by NASA, please notify in advance the Caltech Export Compliance Office if the PI plans to have any Foreign Persons (individuals or entities) from China (PRC) participate in this project.</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90689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09"/>
            <a:ext cx="8229600" cy="1143000"/>
          </a:xfrm>
        </p:spPr>
        <p:txBody>
          <a:bodyPr/>
          <a:lstStyle/>
          <a:p>
            <a:r>
              <a:rPr lang="en-US" sz="3200" b="1" u="sng" dirty="0" smtClean="0">
                <a:latin typeface="Century Gothic" panose="020B0502020202020204" pitchFamily="34" charset="0"/>
              </a:rPr>
              <a:t>NASA-China Funding Issue – Mary Gibson</a:t>
            </a:r>
            <a:endParaRPr lang="en-US" sz="3200"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a:latin typeface="Century Gothic" panose="020B0502020202020204" pitchFamily="34" charset="0"/>
              </a:rPr>
              <a:t>All NASA direct awards, and flow through awards with NASA Prime Funding (JPL, USRA, </a:t>
            </a:r>
            <a:r>
              <a:rPr lang="en-US" dirty="0" err="1">
                <a:latin typeface="Century Gothic" panose="020B0502020202020204" pitchFamily="34" charset="0"/>
              </a:rPr>
              <a:t>STScI</a:t>
            </a:r>
            <a:r>
              <a:rPr lang="en-US" dirty="0">
                <a:latin typeface="Century Gothic" panose="020B0502020202020204" pitchFamily="34" charset="0"/>
              </a:rPr>
              <a:t>, and incoming or outgoing subcontracts), require you follow the following guidelines with regard to restrictions on associations and funding with China using NASA funds.</a:t>
            </a:r>
          </a:p>
          <a:p>
            <a:endParaRPr lang="en-US" dirty="0"/>
          </a:p>
        </p:txBody>
      </p:sp>
    </p:spTree>
    <p:extLst>
      <p:ext uri="{BB962C8B-B14F-4D97-AF65-F5344CB8AC3E}">
        <p14:creationId xmlns:p14="http://schemas.microsoft.com/office/powerpoint/2010/main" val="3826978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9709"/>
            <a:ext cx="8229600" cy="4525963"/>
          </a:xfrm>
        </p:spPr>
        <p:txBody>
          <a:bodyPr/>
          <a:lstStyle/>
          <a:p>
            <a:pPr marL="457200" indent="-457200">
              <a:buFont typeface="+mj-lt"/>
              <a:buAutoNum type="arabicPeriod"/>
            </a:pPr>
            <a:r>
              <a:rPr lang="en-US" sz="2200" dirty="0">
                <a:latin typeface="Century Gothic" panose="020B0502020202020204" pitchFamily="34" charset="0"/>
              </a:rPr>
              <a:t>You may not purchase build-to-print or build-to-specification items from any Chinese-owned company.  You may, however, purchase commercially available off-the-shelf items from a Chinese-owned </a:t>
            </a:r>
            <a:r>
              <a:rPr lang="en-US" sz="2200" dirty="0" smtClean="0">
                <a:latin typeface="Century Gothic" panose="020B0502020202020204" pitchFamily="34" charset="0"/>
              </a:rPr>
              <a:t>company.</a:t>
            </a:r>
          </a:p>
          <a:p>
            <a:pPr>
              <a:buFont typeface="+mj-lt"/>
              <a:buAutoNum type="arabicPeriod"/>
            </a:pPr>
            <a:r>
              <a:rPr lang="en-US" sz="2200" dirty="0">
                <a:latin typeface="Century Gothic" panose="020B0502020202020204" pitchFamily="34" charset="0"/>
              </a:rPr>
              <a:t>You may not fund work on this project at any organization in China (e.g., government entity, educational institution, research institution, commercial entity), unless countries other than the United States and China also will be participating in this project. </a:t>
            </a:r>
            <a:endParaRPr lang="en-US" sz="2200" dirty="0" smtClean="0">
              <a:latin typeface="Century Gothic" panose="020B0502020202020204" pitchFamily="34" charset="0"/>
            </a:endParaRPr>
          </a:p>
          <a:p>
            <a:pPr>
              <a:buFont typeface="+mj-lt"/>
              <a:buAutoNum type="arabicPeriod"/>
            </a:pPr>
            <a:r>
              <a:rPr lang="en-US" sz="2200" dirty="0">
                <a:latin typeface="Century Gothic" panose="020B0502020202020204" pitchFamily="34" charset="0"/>
              </a:rPr>
              <a:t>You may not receive assistance from any organization in China on this project, unless countries other than the United States and China also will be participating. </a:t>
            </a:r>
            <a:r>
              <a:rPr lang="en-US" sz="2000" dirty="0"/>
              <a:t> </a:t>
            </a:r>
            <a:endParaRPr lang="en-US" sz="2000" dirty="0" smtClean="0"/>
          </a:p>
        </p:txBody>
      </p:sp>
    </p:spTree>
    <p:extLst>
      <p:ext uri="{BB962C8B-B14F-4D97-AF65-F5344CB8AC3E}">
        <p14:creationId xmlns:p14="http://schemas.microsoft.com/office/powerpoint/2010/main" val="167657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62" y="1172996"/>
            <a:ext cx="8229600" cy="4525963"/>
          </a:xfrm>
        </p:spPr>
        <p:txBody>
          <a:bodyPr/>
          <a:lstStyle/>
          <a:p>
            <a:pPr>
              <a:buFont typeface="+mj-lt"/>
              <a:buAutoNum type="arabicPeriod" startAt="4"/>
            </a:pPr>
            <a:r>
              <a:rPr lang="en-US" sz="1900" dirty="0" smtClean="0">
                <a:latin typeface="Century Gothic" panose="020B0502020202020204" pitchFamily="34" charset="0"/>
              </a:rPr>
              <a:t>You may not fund a Chinese national who is currently employed by or affiliated with any organization in China, unless such individual also has a Caltech affiliation as either a student, visitor, or employee.  </a:t>
            </a:r>
          </a:p>
          <a:p>
            <a:pPr>
              <a:buFont typeface="+mj-lt"/>
              <a:buAutoNum type="arabicPeriod" startAt="4"/>
            </a:pPr>
            <a:r>
              <a:rPr lang="en-US" sz="1900" dirty="0" smtClean="0">
                <a:latin typeface="Century Gothic" panose="020B0502020202020204" pitchFamily="34" charset="0"/>
              </a:rPr>
              <a:t>You may not fund participation (including related travel) in conferences, science teams, data-sharing, or papers in which only the United States and China are participating.  If you participate in multinational conferences, you may not discuss collaborations or other endeavors involving only the United States and China with Chinese nationals.  </a:t>
            </a:r>
          </a:p>
          <a:p>
            <a:pPr>
              <a:buFont typeface="+mj-lt"/>
              <a:buAutoNum type="arabicPeriod" startAt="4"/>
            </a:pPr>
            <a:r>
              <a:rPr lang="en-US" sz="1900" dirty="0" smtClean="0">
                <a:latin typeface="Century Gothic" panose="020B0502020202020204" pitchFamily="34" charset="0"/>
              </a:rPr>
              <a:t>In </a:t>
            </a:r>
            <a:r>
              <a:rPr lang="en-US" sz="1900" dirty="0">
                <a:latin typeface="Century Gothic" panose="020B0502020202020204" pitchFamily="34" charset="0"/>
              </a:rPr>
              <a:t>addition, please keep in mind that the International Traffic in Arms Regulations prohibit the transfer of any defense articles and defense services to China, regardless of whether the related research project involves only the United States and China (bilateral) or includes other countries, too (multilateral).  You may contact the Office of Export Compliance for further information.</a:t>
            </a:r>
          </a:p>
          <a:p>
            <a:endParaRPr lang="en-US" sz="2000" dirty="0"/>
          </a:p>
        </p:txBody>
      </p:sp>
      <p:sp>
        <p:nvSpPr>
          <p:cNvPr id="4" name="TextBox 3"/>
          <p:cNvSpPr txBox="1"/>
          <p:nvPr/>
        </p:nvSpPr>
        <p:spPr>
          <a:xfrm>
            <a:off x="3805645" y="374954"/>
            <a:ext cx="2127505" cy="477054"/>
          </a:xfrm>
          <a:prstGeom prst="rect">
            <a:avLst/>
          </a:prstGeom>
          <a:noFill/>
        </p:spPr>
        <p:txBody>
          <a:bodyPr wrap="none" rtlCol="0">
            <a:spAutoFit/>
          </a:bodyPr>
          <a:lstStyle/>
          <a:p>
            <a:r>
              <a:rPr lang="en-US" sz="2500" b="1" u="sng" dirty="0" smtClean="0">
                <a:latin typeface="Century Gothic" panose="020B0502020202020204" pitchFamily="34" charset="0"/>
              </a:rPr>
              <a:t>Continued…</a:t>
            </a:r>
            <a:endParaRPr lang="en-US" sz="2500" b="1" u="sng" dirty="0">
              <a:latin typeface="Century Gothic" panose="020B0502020202020204" pitchFamily="34" charset="0"/>
            </a:endParaRPr>
          </a:p>
        </p:txBody>
      </p:sp>
    </p:spTree>
    <p:extLst>
      <p:ext uri="{BB962C8B-B14F-4D97-AF65-F5344CB8AC3E}">
        <p14:creationId xmlns:p14="http://schemas.microsoft.com/office/powerpoint/2010/main" val="3297750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338" name="Content Placeholder 2"/>
          <p:cNvSpPr>
            <a:spLocks noGrp="1"/>
          </p:cNvSpPr>
          <p:nvPr>
            <p:ph idx="1"/>
          </p:nvPr>
        </p:nvSpPr>
        <p:spPr bwMode="auto">
          <a:xfrm>
            <a:off x="457200" y="1434738"/>
            <a:ext cx="8229600" cy="3917022"/>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sz="3900" b="1" dirty="0" smtClean="0">
                <a:latin typeface="Century Gothic" panose="020B0502020202020204" pitchFamily="34" charset="0"/>
              </a:rPr>
              <a:t>Research Administration Forum</a:t>
            </a:r>
          </a:p>
          <a:p>
            <a:pPr marL="0" indent="0" eaLnBrk="1" hangingPunct="1">
              <a:buNone/>
            </a:pPr>
            <a:r>
              <a:rPr lang="en-US" sz="3900" b="1" dirty="0" smtClean="0">
                <a:latin typeface="Century Gothic" panose="020B0502020202020204" pitchFamily="34" charset="0"/>
              </a:rPr>
              <a:t>Wednesday, September 20, 2017</a:t>
            </a:r>
            <a:endParaRPr lang="en-US" sz="3900" b="1"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p:cTn id="7"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38">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p:cTn id="12"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433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u="sng" dirty="0">
                <a:latin typeface="Century Gothic" panose="020B0502020202020204" pitchFamily="34" charset="0"/>
              </a:rPr>
              <a:t>The “50/50 Rule for Campus-JPL Research </a:t>
            </a:r>
            <a:r>
              <a:rPr lang="en-US" sz="3000" b="1" u="sng" dirty="0" smtClean="0">
                <a:latin typeface="Century Gothic" panose="020B0502020202020204" pitchFamily="34" charset="0"/>
              </a:rPr>
              <a:t>Collaborations – Dick Seligman</a:t>
            </a:r>
            <a:r>
              <a:rPr lang="en-US" dirty="0"/>
              <a:t/>
            </a:r>
            <a:br>
              <a:rPr lang="en-US" dirty="0"/>
            </a:br>
            <a:endParaRPr lang="en-US" dirty="0"/>
          </a:p>
        </p:txBody>
      </p:sp>
      <p:sp>
        <p:nvSpPr>
          <p:cNvPr id="3" name="Content Placeholder 2"/>
          <p:cNvSpPr>
            <a:spLocks noGrp="1"/>
          </p:cNvSpPr>
          <p:nvPr>
            <p:ph idx="1"/>
          </p:nvPr>
        </p:nvSpPr>
        <p:spPr/>
        <p:txBody>
          <a:bodyPr/>
          <a:lstStyle/>
          <a:p>
            <a:r>
              <a:rPr lang="en-US" sz="2000" dirty="0" smtClean="0"/>
              <a:t>Two types of Collaborations: </a:t>
            </a:r>
          </a:p>
          <a:p>
            <a:endParaRPr lang="en-US" sz="2000" dirty="0"/>
          </a:p>
        </p:txBody>
      </p:sp>
      <p:graphicFrame>
        <p:nvGraphicFramePr>
          <p:cNvPr id="4" name="Diagram 3"/>
          <p:cNvGraphicFramePr/>
          <p:nvPr>
            <p:extLst>
              <p:ext uri="{D42A27DB-BD31-4B8C-83A1-F6EECF244321}">
                <p14:modId xmlns:p14="http://schemas.microsoft.com/office/powerpoint/2010/main" val="3624721124"/>
              </p:ext>
            </p:extLst>
          </p:nvPr>
        </p:nvGraphicFramePr>
        <p:xfrm>
          <a:off x="200298" y="1518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50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954" y="1077686"/>
            <a:ext cx="8229600" cy="4525963"/>
          </a:xfrm>
        </p:spPr>
        <p:txBody>
          <a:bodyPr/>
          <a:lstStyle/>
          <a:p>
            <a:pPr marL="0" indent="0">
              <a:buNone/>
            </a:pPr>
            <a:r>
              <a:rPr lang="en-US" b="1" u="sng" dirty="0">
                <a:latin typeface="Century Gothic" panose="020B0502020202020204" pitchFamily="34" charset="0"/>
              </a:rPr>
              <a:t>JPL funds transferred to campus</a:t>
            </a:r>
            <a:endParaRPr lang="en-US" b="1" dirty="0">
              <a:latin typeface="Century Gothic" panose="020B0502020202020204" pitchFamily="34" charset="0"/>
            </a:endParaRPr>
          </a:p>
          <a:p>
            <a:endParaRPr lang="en-US" dirty="0" smtClean="0">
              <a:latin typeface="Century Gothic" panose="020B0502020202020204" pitchFamily="34" charset="0"/>
            </a:endParaRPr>
          </a:p>
          <a:p>
            <a:r>
              <a:rPr lang="en-US" sz="3000" dirty="0" smtClean="0">
                <a:latin typeface="Century Gothic" panose="020B0502020202020204" pitchFamily="34" charset="0"/>
              </a:rPr>
              <a:t>Interdivisional </a:t>
            </a:r>
            <a:r>
              <a:rPr lang="en-US" sz="3000" dirty="0">
                <a:latin typeface="Century Gothic" panose="020B0502020202020204" pitchFamily="34" charset="0"/>
              </a:rPr>
              <a:t>Authorizations (IAs</a:t>
            </a:r>
            <a:r>
              <a:rPr lang="en-US" sz="3000" dirty="0" smtClean="0">
                <a:latin typeface="Century Gothic" panose="020B0502020202020204" pitchFamily="34" charset="0"/>
              </a:rPr>
              <a:t>)</a:t>
            </a:r>
            <a:endParaRPr lang="en-US" sz="3000" dirty="0">
              <a:latin typeface="Century Gothic" panose="020B0502020202020204" pitchFamily="34" charset="0"/>
            </a:endParaRPr>
          </a:p>
          <a:p>
            <a:r>
              <a:rPr lang="en-US" sz="3000" dirty="0">
                <a:latin typeface="Century Gothic" panose="020B0502020202020204" pitchFamily="34" charset="0"/>
              </a:rPr>
              <a:t>President’s and Director’s Fund </a:t>
            </a:r>
            <a:r>
              <a:rPr lang="en-US" sz="3000" dirty="0" smtClean="0">
                <a:latin typeface="Century Gothic" panose="020B0502020202020204" pitchFamily="34" charset="0"/>
              </a:rPr>
              <a:t>Awards</a:t>
            </a:r>
            <a:endParaRPr lang="en-US" sz="3000" dirty="0">
              <a:latin typeface="Century Gothic" panose="020B0502020202020204" pitchFamily="34" charset="0"/>
            </a:endParaRPr>
          </a:p>
          <a:p>
            <a:r>
              <a:rPr lang="en-US" sz="3000" dirty="0">
                <a:latin typeface="Century Gothic" panose="020B0502020202020204" pitchFamily="34" charset="0"/>
              </a:rPr>
              <a:t>R &amp; TD Awards</a:t>
            </a:r>
          </a:p>
          <a:p>
            <a:endParaRPr lang="en-US" dirty="0"/>
          </a:p>
        </p:txBody>
      </p:sp>
    </p:spTree>
    <p:extLst>
      <p:ext uri="{BB962C8B-B14F-4D97-AF65-F5344CB8AC3E}">
        <p14:creationId xmlns:p14="http://schemas.microsoft.com/office/powerpoint/2010/main" val="698742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0268"/>
            <a:ext cx="8229600" cy="4525963"/>
          </a:xfrm>
        </p:spPr>
        <p:txBody>
          <a:bodyPr/>
          <a:lstStyle/>
          <a:p>
            <a:pPr marL="0" indent="0">
              <a:buNone/>
            </a:pPr>
            <a:r>
              <a:rPr lang="en-US" sz="3100" b="1" u="sng" dirty="0">
                <a:latin typeface="Century Gothic" panose="020B0502020202020204" pitchFamily="34" charset="0"/>
              </a:rPr>
              <a:t>Funds from Campus are transferred to JPL</a:t>
            </a:r>
            <a:endParaRPr lang="en-US" sz="3100" b="1" dirty="0">
              <a:latin typeface="Century Gothic" panose="020B0502020202020204" pitchFamily="34" charset="0"/>
            </a:endParaRPr>
          </a:p>
          <a:p>
            <a:pPr marL="0" indent="0">
              <a:buNone/>
            </a:pPr>
            <a:endParaRPr lang="en-US" dirty="0">
              <a:latin typeface="Century Gothic" panose="020B0502020202020204" pitchFamily="34" charset="0"/>
            </a:endParaRPr>
          </a:p>
          <a:p>
            <a:r>
              <a:rPr lang="en-US" sz="3000" dirty="0">
                <a:latin typeface="Century Gothic" panose="020B0502020202020204" pitchFamily="34" charset="0"/>
              </a:rPr>
              <a:t>Award to Caltech from an external sponsor (generally a Federal agency</a:t>
            </a:r>
            <a:r>
              <a:rPr lang="en-US" sz="3000" dirty="0" smtClean="0">
                <a:latin typeface="Century Gothic" panose="020B0502020202020204" pitchFamily="34" charset="0"/>
              </a:rPr>
              <a:t>)</a:t>
            </a:r>
            <a:endParaRPr lang="en-US" sz="3000" dirty="0">
              <a:latin typeface="Century Gothic" panose="020B0502020202020204" pitchFamily="34" charset="0"/>
            </a:endParaRPr>
          </a:p>
          <a:p>
            <a:r>
              <a:rPr lang="en-US" sz="3000" dirty="0">
                <a:latin typeface="Century Gothic" panose="020B0502020202020204" pitchFamily="34" charset="0"/>
              </a:rPr>
              <a:t>Part of the project will be carried out at JPL</a:t>
            </a:r>
          </a:p>
          <a:p>
            <a:endParaRPr lang="en-US" dirty="0"/>
          </a:p>
        </p:txBody>
      </p:sp>
    </p:spTree>
    <p:extLst>
      <p:ext uri="{BB962C8B-B14F-4D97-AF65-F5344CB8AC3E}">
        <p14:creationId xmlns:p14="http://schemas.microsoft.com/office/powerpoint/2010/main" val="1222976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u="sng" dirty="0" smtClean="0">
                <a:latin typeface="Century Gothic" panose="020B0502020202020204" pitchFamily="34" charset="0"/>
              </a:rPr>
              <a:t>The 50/50 Rule:</a:t>
            </a:r>
            <a:endParaRPr lang="en-US" sz="3500" b="1" u="sng" dirty="0">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4361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9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u="sng" dirty="0" smtClean="0">
                <a:latin typeface="Century Gothic" panose="020B0502020202020204" pitchFamily="34" charset="0"/>
              </a:rPr>
              <a:t>Calculating the 50/50 Split</a:t>
            </a:r>
            <a:endParaRPr lang="en-US" sz="3000" b="1" u="sng" dirty="0">
              <a:latin typeface="Century Gothic" panose="020B0502020202020204" pitchFamily="34" charset="0"/>
            </a:endParaRPr>
          </a:p>
        </p:txBody>
      </p:sp>
      <p:sp>
        <p:nvSpPr>
          <p:cNvPr id="3" name="Content Placeholder 2"/>
          <p:cNvSpPr>
            <a:spLocks noGrp="1"/>
          </p:cNvSpPr>
          <p:nvPr>
            <p:ph idx="1"/>
          </p:nvPr>
        </p:nvSpPr>
        <p:spPr>
          <a:xfrm>
            <a:off x="457200" y="1051560"/>
            <a:ext cx="8229600" cy="4525963"/>
          </a:xfrm>
        </p:spPr>
        <p:txBody>
          <a:bodyPr/>
          <a:lstStyle/>
          <a:p>
            <a:r>
              <a:rPr lang="en-US" sz="3000" dirty="0" smtClean="0">
                <a:latin typeface="Century Gothic" panose="020B0502020202020204" pitchFamily="34" charset="0"/>
              </a:rPr>
              <a:t>Excludes </a:t>
            </a:r>
            <a:r>
              <a:rPr lang="en-US" sz="3000" dirty="0" err="1" smtClean="0">
                <a:latin typeface="Century Gothic" panose="020B0502020202020204" pitchFamily="34" charset="0"/>
              </a:rPr>
              <a:t>subawards</a:t>
            </a:r>
            <a:r>
              <a:rPr lang="en-US" sz="3000" dirty="0" smtClean="0">
                <a:latin typeface="Century Gothic" panose="020B0502020202020204" pitchFamily="34" charset="0"/>
              </a:rPr>
              <a:t> and subcontracts</a:t>
            </a:r>
          </a:p>
          <a:p>
            <a:r>
              <a:rPr lang="en-US" sz="3000" dirty="0" smtClean="0">
                <a:latin typeface="Century Gothic" panose="020B0502020202020204" pitchFamily="34" charset="0"/>
              </a:rPr>
              <a:t>Examples:</a:t>
            </a:r>
          </a:p>
          <a:p>
            <a:endParaRPr lang="en-US" sz="3000" dirty="0" smtClean="0">
              <a:latin typeface="Century Gothic" panose="020B0502020202020204" pitchFamily="34" charset="0"/>
            </a:endParaRPr>
          </a:p>
          <a:p>
            <a:endParaRPr lang="en-US" sz="3000" dirty="0" smtClean="0"/>
          </a:p>
          <a:p>
            <a:pPr marL="0" indent="0">
              <a:buNone/>
            </a:pPr>
            <a:endParaRPr lang="en-US" sz="3000" dirty="0"/>
          </a:p>
        </p:txBody>
      </p:sp>
      <p:graphicFrame>
        <p:nvGraphicFramePr>
          <p:cNvPr id="5" name="Diagram 4"/>
          <p:cNvGraphicFramePr/>
          <p:nvPr>
            <p:extLst>
              <p:ext uri="{D42A27DB-BD31-4B8C-83A1-F6EECF244321}">
                <p14:modId xmlns:p14="http://schemas.microsoft.com/office/powerpoint/2010/main" val="2123872921"/>
              </p:ext>
            </p:extLst>
          </p:nvPr>
        </p:nvGraphicFramePr>
        <p:xfrm>
          <a:off x="888274" y="22766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0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latin typeface="Century Gothic" panose="020B0502020202020204" pitchFamily="34" charset="0"/>
              </a:rPr>
              <a:t>For Exceptions:</a:t>
            </a:r>
            <a:endParaRPr lang="en-US" sz="4000"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Start with the Division Chair</a:t>
            </a:r>
          </a:p>
          <a:p>
            <a:r>
              <a:rPr lang="en-US" dirty="0" smtClean="0">
                <a:latin typeface="Century Gothic" panose="020B0502020202020204" pitchFamily="34" charset="0"/>
              </a:rPr>
              <a:t>If the Chair supports the exception, the chair can refer the case to the Vice Provost for Research. </a:t>
            </a:r>
            <a:endParaRPr lang="en-US" dirty="0">
              <a:latin typeface="Century Gothic" panose="020B0502020202020204" pitchFamily="34" charset="0"/>
            </a:endParaRPr>
          </a:p>
        </p:txBody>
      </p:sp>
    </p:spTree>
    <p:extLst>
      <p:ext uri="{BB962C8B-B14F-4D97-AF65-F5344CB8AC3E}">
        <p14:creationId xmlns:p14="http://schemas.microsoft.com/office/powerpoint/2010/main" val="1029769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4368"/>
            <a:ext cx="7772400" cy="1470025"/>
          </a:xfrm>
        </p:spPr>
        <p:txBody>
          <a:bodyPr/>
          <a:lstStyle/>
          <a:p>
            <a:r>
              <a:rPr lang="en-US" b="1" u="sng" dirty="0" smtClean="0">
                <a:latin typeface="Century Gothic" panose="020B0502020202020204" pitchFamily="34" charset="0"/>
              </a:rPr>
              <a:t>Proposal Submission Systems</a:t>
            </a:r>
            <a:endParaRPr lang="en-US" b="1" u="sng" dirty="0">
              <a:latin typeface="Century Gothic" panose="020B0502020202020204" pitchFamily="34" charset="0"/>
            </a:endParaRPr>
          </a:p>
        </p:txBody>
      </p:sp>
      <p:sp>
        <p:nvSpPr>
          <p:cNvPr id="3" name="Subtitle 2"/>
          <p:cNvSpPr>
            <a:spLocks noGrp="1"/>
          </p:cNvSpPr>
          <p:nvPr>
            <p:ph type="subTitle" idx="1"/>
          </p:nvPr>
        </p:nvSpPr>
        <p:spPr>
          <a:xfrm>
            <a:off x="1143000" y="3962769"/>
            <a:ext cx="6858000" cy="863353"/>
          </a:xfrm>
        </p:spPr>
        <p:txBody>
          <a:bodyPr/>
          <a:lstStyle/>
          <a:p>
            <a:r>
              <a:rPr lang="en-US" dirty="0" smtClean="0">
                <a:latin typeface="Century Gothic" panose="020B0502020202020204" pitchFamily="34" charset="0"/>
              </a:rPr>
              <a:t>David Mayo</a:t>
            </a:r>
          </a:p>
          <a:p>
            <a:r>
              <a:rPr lang="en-US" dirty="0" smtClean="0">
                <a:latin typeface="Century Gothic" panose="020B0502020202020204" pitchFamily="34" charset="0"/>
              </a:rPr>
              <a:t>Director, Office of Sponsored Research</a:t>
            </a:r>
            <a:endParaRPr lang="en-US" dirty="0">
              <a:latin typeface="Century Gothic" panose="020B0502020202020204" pitchFamily="34" charset="0"/>
            </a:endParaRPr>
          </a:p>
        </p:txBody>
      </p:sp>
    </p:spTree>
    <p:extLst>
      <p:ext uri="{BB962C8B-B14F-4D97-AF65-F5344CB8AC3E}">
        <p14:creationId xmlns:p14="http://schemas.microsoft.com/office/powerpoint/2010/main" val="66325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entury Gothic" panose="020B0502020202020204" pitchFamily="34" charset="0"/>
              </a:rPr>
              <a:t>Grants.gov</a:t>
            </a:r>
            <a:endParaRPr lang="en-US" u="sng" dirty="0">
              <a:latin typeface="Century Gothic" panose="020B0502020202020204" pitchFamily="34" charset="0"/>
            </a:endParaRPr>
          </a:p>
        </p:txBody>
      </p:sp>
      <p:sp>
        <p:nvSpPr>
          <p:cNvPr id="3" name="Content Placeholder 2"/>
          <p:cNvSpPr>
            <a:spLocks noGrp="1"/>
          </p:cNvSpPr>
          <p:nvPr>
            <p:ph idx="1"/>
          </p:nvPr>
        </p:nvSpPr>
        <p:spPr>
          <a:xfrm>
            <a:off x="518160" y="1199606"/>
            <a:ext cx="8229600" cy="4525963"/>
          </a:xfrm>
        </p:spPr>
        <p:txBody>
          <a:bodyPr/>
          <a:lstStyle/>
          <a:p>
            <a:r>
              <a:rPr lang="en-US" sz="2200" dirty="0" smtClean="0">
                <a:latin typeface="Century Gothic" panose="020B0502020202020204" pitchFamily="34" charset="0"/>
              </a:rPr>
              <a:t>Grants.gov</a:t>
            </a:r>
          </a:p>
          <a:p>
            <a:pPr lvl="1"/>
            <a:r>
              <a:rPr lang="en-US" sz="2200" dirty="0" smtClean="0">
                <a:latin typeface="Century Gothic" panose="020B0502020202020204" pitchFamily="34" charset="0"/>
              </a:rPr>
              <a:t>Submission </a:t>
            </a:r>
            <a:r>
              <a:rPr lang="en-US" sz="2200" i="1" dirty="0" smtClean="0">
                <a:latin typeface="Century Gothic" panose="020B0502020202020204" pitchFamily="34" charset="0"/>
              </a:rPr>
              <a:t>portal</a:t>
            </a:r>
            <a:r>
              <a:rPr lang="en-US" sz="2200" dirty="0" smtClean="0">
                <a:latin typeface="Century Gothic" panose="020B0502020202020204" pitchFamily="34" charset="0"/>
              </a:rPr>
              <a:t> for vast majority </a:t>
            </a:r>
            <a:r>
              <a:rPr lang="en-US" sz="2200" dirty="0">
                <a:latin typeface="Century Gothic" panose="020B0502020202020204" pitchFamily="34" charset="0"/>
              </a:rPr>
              <a:t>of </a:t>
            </a:r>
            <a:r>
              <a:rPr lang="en-US" sz="2200" dirty="0" smtClean="0">
                <a:latin typeface="Century Gothic" panose="020B0502020202020204" pitchFamily="34" charset="0"/>
              </a:rPr>
              <a:t>federal grants </a:t>
            </a:r>
            <a:r>
              <a:rPr lang="en-US" sz="2200" dirty="0">
                <a:latin typeface="Century Gothic" panose="020B0502020202020204" pitchFamily="34" charset="0"/>
              </a:rPr>
              <a:t>and cooperative </a:t>
            </a:r>
            <a:r>
              <a:rPr lang="en-US" sz="2200" dirty="0" smtClean="0">
                <a:latin typeface="Century Gothic" panose="020B0502020202020204" pitchFamily="34" charset="0"/>
              </a:rPr>
              <a:t>agreement proposals</a:t>
            </a:r>
            <a:endParaRPr lang="en-US" sz="2200" dirty="0">
              <a:latin typeface="Century Gothic" panose="020B0502020202020204" pitchFamily="34" charset="0"/>
            </a:endParaRPr>
          </a:p>
          <a:p>
            <a:pPr lvl="1"/>
            <a:r>
              <a:rPr lang="en-US" sz="2200" dirty="0" smtClean="0">
                <a:latin typeface="Century Gothic" panose="020B0502020202020204" pitchFamily="34" charset="0"/>
              </a:rPr>
              <a:t>Proposal ends up in agency system (e.g., Commons, </a:t>
            </a:r>
            <a:r>
              <a:rPr lang="en-US" sz="2200" dirty="0" err="1" smtClean="0">
                <a:latin typeface="Century Gothic" panose="020B0502020202020204" pitchFamily="34" charset="0"/>
              </a:rPr>
              <a:t>FastLane</a:t>
            </a:r>
            <a:r>
              <a:rPr lang="en-US" sz="2200" dirty="0" smtClean="0">
                <a:latin typeface="Century Gothic" panose="020B0502020202020204" pitchFamily="34" charset="0"/>
              </a:rPr>
              <a:t>, etc.)</a:t>
            </a:r>
          </a:p>
          <a:p>
            <a:pPr lvl="1"/>
            <a:r>
              <a:rPr lang="en-US" sz="2200" dirty="0" smtClean="0">
                <a:latin typeface="Century Gothic" panose="020B0502020202020204" pitchFamily="34" charset="0"/>
              </a:rPr>
              <a:t>Proposals are created in individual Adobe </a:t>
            </a:r>
            <a:r>
              <a:rPr lang="en-US" sz="2200" dirty="0" err="1" smtClean="0">
                <a:latin typeface="Century Gothic" panose="020B0502020202020204" pitchFamily="34" charset="0"/>
              </a:rPr>
              <a:t>Formsets</a:t>
            </a:r>
            <a:r>
              <a:rPr lang="en-US" sz="2200" dirty="0" smtClean="0">
                <a:latin typeface="Century Gothic" panose="020B0502020202020204" pitchFamily="34" charset="0"/>
              </a:rPr>
              <a:t>, one for each Opportunity (very burdensome)</a:t>
            </a:r>
          </a:p>
          <a:p>
            <a:pPr lvl="1"/>
            <a:r>
              <a:rPr lang="en-US" sz="2200" dirty="0" smtClean="0">
                <a:latin typeface="Century Gothic" panose="020B0502020202020204" pitchFamily="34" charset="0"/>
              </a:rPr>
              <a:t>Only </a:t>
            </a:r>
            <a:r>
              <a:rPr lang="en-US" sz="2200" dirty="0">
                <a:latin typeface="Century Gothic" panose="020B0502020202020204" pitchFamily="34" charset="0"/>
              </a:rPr>
              <a:t>OSR has user accounts because this is only for </a:t>
            </a:r>
            <a:r>
              <a:rPr lang="en-US" sz="2200" dirty="0" smtClean="0">
                <a:latin typeface="Century Gothic" panose="020B0502020202020204" pitchFamily="34" charset="0"/>
              </a:rPr>
              <a:t>proposal </a:t>
            </a:r>
            <a:r>
              <a:rPr lang="en-US" sz="2200" i="1" dirty="0" smtClean="0">
                <a:latin typeface="Century Gothic" panose="020B0502020202020204" pitchFamily="34" charset="0"/>
              </a:rPr>
              <a:t>submissions</a:t>
            </a:r>
            <a:endParaRPr lang="en-US" sz="2200" dirty="0" smtClean="0">
              <a:latin typeface="Century Gothic" panose="020B0502020202020204" pitchFamily="34" charset="0"/>
            </a:endParaRPr>
          </a:p>
          <a:p>
            <a:pPr lvl="1"/>
            <a:r>
              <a:rPr lang="en-US" sz="2200" dirty="0" smtClean="0">
                <a:latin typeface="Century Gothic" panose="020B0502020202020204" pitchFamily="34" charset="0"/>
              </a:rPr>
              <a:t>Caltech </a:t>
            </a:r>
            <a:r>
              <a:rPr lang="en-US" sz="2200" dirty="0">
                <a:latin typeface="Century Gothic" panose="020B0502020202020204" pitchFamily="34" charset="0"/>
              </a:rPr>
              <a:t>uses Cayuse for proposal preparation instead of Adobe </a:t>
            </a:r>
            <a:r>
              <a:rPr lang="en-US" sz="2200" dirty="0" err="1" smtClean="0">
                <a:latin typeface="Century Gothic" panose="020B0502020202020204" pitchFamily="34" charset="0"/>
              </a:rPr>
              <a:t>Formsets</a:t>
            </a:r>
            <a:r>
              <a:rPr lang="en-US" sz="2200" dirty="0" smtClean="0">
                <a:latin typeface="Century Gothic" panose="020B0502020202020204" pitchFamily="34" charset="0"/>
              </a:rPr>
              <a:t> - Cayuse </a:t>
            </a:r>
            <a:r>
              <a:rPr lang="en-US" sz="2200" dirty="0">
                <a:latin typeface="Century Gothic" panose="020B0502020202020204" pitchFamily="34" charset="0"/>
              </a:rPr>
              <a:t>submits to Grants.gov</a:t>
            </a:r>
          </a:p>
          <a:p>
            <a:pPr lvl="1"/>
            <a:endParaRPr lang="en-US" dirty="0"/>
          </a:p>
        </p:txBody>
      </p:sp>
    </p:spTree>
    <p:extLst>
      <p:ext uri="{BB962C8B-B14F-4D97-AF65-F5344CB8AC3E}">
        <p14:creationId xmlns:p14="http://schemas.microsoft.com/office/powerpoint/2010/main" val="1406472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entury Gothic" panose="020B0502020202020204" pitchFamily="34" charset="0"/>
              </a:rPr>
              <a:t>Grants.gov</a:t>
            </a:r>
            <a:endParaRPr lang="en-US"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Cayuse</a:t>
            </a:r>
          </a:p>
          <a:p>
            <a:pPr lvl="1"/>
            <a:r>
              <a:rPr lang="en-US" sz="2200" dirty="0" smtClean="0">
                <a:latin typeface="Century Gothic" panose="020B0502020202020204" pitchFamily="34" charset="0"/>
              </a:rPr>
              <a:t>Caltech subscribes</a:t>
            </a:r>
          </a:p>
          <a:p>
            <a:pPr lvl="1"/>
            <a:r>
              <a:rPr lang="en-US" sz="2200" dirty="0" smtClean="0">
                <a:latin typeface="Century Gothic" panose="020B0502020202020204" pitchFamily="34" charset="0"/>
              </a:rPr>
              <a:t>Allows for preparation and submission for all proposals that can be submitted to Grants.gov</a:t>
            </a:r>
          </a:p>
          <a:p>
            <a:pPr lvl="1"/>
            <a:r>
              <a:rPr lang="en-US" sz="2200" dirty="0" smtClean="0">
                <a:latin typeface="Century Gothic" panose="020B0502020202020204" pitchFamily="34" charset="0"/>
              </a:rPr>
              <a:t>Limited to what Grants.gov allows, but much more flexible in doing it</a:t>
            </a:r>
          </a:p>
          <a:p>
            <a:pPr lvl="1"/>
            <a:r>
              <a:rPr lang="en-US" sz="2200" dirty="0" smtClean="0">
                <a:latin typeface="Century Gothic" panose="020B0502020202020204" pitchFamily="34" charset="0"/>
              </a:rPr>
              <a:t>User accounts setup by OSR - flexible</a:t>
            </a:r>
          </a:p>
          <a:p>
            <a:pPr lvl="1"/>
            <a:r>
              <a:rPr lang="en-US" sz="2200" dirty="0" smtClean="0">
                <a:latin typeface="Century Gothic" panose="020B0502020202020204" pitchFamily="34" charset="0"/>
              </a:rPr>
              <a:t>Primarily used by Caltech for NIH submissions</a:t>
            </a:r>
            <a:endParaRPr lang="en-US" sz="2200" dirty="0">
              <a:latin typeface="Century Gothic" panose="020B0502020202020204" pitchFamily="34" charset="0"/>
            </a:endParaRPr>
          </a:p>
          <a:p>
            <a:pPr lvl="1"/>
            <a:r>
              <a:rPr lang="en-US" sz="2200" dirty="0" smtClean="0">
                <a:latin typeface="Century Gothic" panose="020B0502020202020204" pitchFamily="34" charset="0"/>
              </a:rPr>
              <a:t>Can be used for NSF (except multi-proposal submissions)</a:t>
            </a:r>
          </a:p>
        </p:txBody>
      </p:sp>
    </p:spTree>
    <p:extLst>
      <p:ext uri="{BB962C8B-B14F-4D97-AF65-F5344CB8AC3E}">
        <p14:creationId xmlns:p14="http://schemas.microsoft.com/office/powerpoint/2010/main" val="227946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a:xfrm rot="10800000">
            <a:off x="3054413" y="4508264"/>
            <a:ext cx="686601" cy="150637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0800000">
            <a:off x="3054415" y="2362122"/>
            <a:ext cx="686601" cy="147835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516879" y="4533498"/>
            <a:ext cx="686601" cy="148113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504046" y="2386220"/>
            <a:ext cx="686601" cy="149726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smtClean="0">
                <a:latin typeface="Century Gothic" panose="020B0502020202020204" pitchFamily="34" charset="0"/>
              </a:rPr>
              <a:t>Grants.gov and Cayuse</a:t>
            </a:r>
            <a:endParaRPr lang="en-US" u="sng" dirty="0">
              <a:latin typeface="Century Gothic" panose="020B0502020202020204" pitchFamily="34" charset="0"/>
            </a:endParaRPr>
          </a:p>
        </p:txBody>
      </p:sp>
      <p:sp>
        <p:nvSpPr>
          <p:cNvPr id="9" name="Rectangle 8"/>
          <p:cNvSpPr/>
          <p:nvPr/>
        </p:nvSpPr>
        <p:spPr>
          <a:xfrm>
            <a:off x="2512192" y="1756071"/>
            <a:ext cx="4233512" cy="596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Federal Agency</a:t>
            </a:r>
            <a:endParaRPr lang="en-US" b="1" dirty="0"/>
          </a:p>
        </p:txBody>
      </p:sp>
      <p:sp>
        <p:nvSpPr>
          <p:cNvPr id="10" name="Oval 9"/>
          <p:cNvSpPr/>
          <p:nvPr/>
        </p:nvSpPr>
        <p:spPr>
          <a:xfrm>
            <a:off x="4974656" y="4912259"/>
            <a:ext cx="1771048" cy="69301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Solicitation</a:t>
            </a:r>
            <a:endParaRPr lang="en-US" b="1" dirty="0"/>
          </a:p>
        </p:txBody>
      </p:sp>
      <p:sp>
        <p:nvSpPr>
          <p:cNvPr id="11" name="Oval 10"/>
          <p:cNvSpPr/>
          <p:nvPr/>
        </p:nvSpPr>
        <p:spPr>
          <a:xfrm>
            <a:off x="2512189" y="4912259"/>
            <a:ext cx="1771048" cy="69301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Proposal</a:t>
            </a:r>
            <a:endParaRPr lang="en-US" b="1" dirty="0"/>
          </a:p>
        </p:txBody>
      </p:sp>
      <p:sp>
        <p:nvSpPr>
          <p:cNvPr id="12" name="Rectangle 11"/>
          <p:cNvSpPr/>
          <p:nvPr/>
        </p:nvSpPr>
        <p:spPr>
          <a:xfrm>
            <a:off x="2512192" y="3865073"/>
            <a:ext cx="4233512" cy="596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Grants.gov</a:t>
            </a:r>
            <a:endParaRPr lang="en-US" b="1" dirty="0"/>
          </a:p>
        </p:txBody>
      </p:sp>
      <p:sp>
        <p:nvSpPr>
          <p:cNvPr id="13" name="Rectangle 12"/>
          <p:cNvSpPr/>
          <p:nvPr/>
        </p:nvSpPr>
        <p:spPr>
          <a:xfrm>
            <a:off x="2512192" y="6048019"/>
            <a:ext cx="4233512" cy="596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Cayuse (Caltech)</a:t>
            </a:r>
            <a:endParaRPr lang="en-US" b="1" dirty="0"/>
          </a:p>
        </p:txBody>
      </p:sp>
      <p:sp>
        <p:nvSpPr>
          <p:cNvPr id="14" name="Oval 13"/>
          <p:cNvSpPr/>
          <p:nvPr/>
        </p:nvSpPr>
        <p:spPr>
          <a:xfrm>
            <a:off x="4961822" y="2779137"/>
            <a:ext cx="1771048" cy="69301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Solicitation</a:t>
            </a:r>
            <a:endParaRPr lang="en-US" b="1" dirty="0"/>
          </a:p>
        </p:txBody>
      </p:sp>
      <p:sp>
        <p:nvSpPr>
          <p:cNvPr id="15" name="Oval 14"/>
          <p:cNvSpPr/>
          <p:nvPr/>
        </p:nvSpPr>
        <p:spPr>
          <a:xfrm>
            <a:off x="2512189" y="2760155"/>
            <a:ext cx="1771048" cy="69301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Proposal</a:t>
            </a:r>
            <a:endParaRPr lang="en-US" b="1" dirty="0"/>
          </a:p>
        </p:txBody>
      </p:sp>
    </p:spTree>
    <p:extLst>
      <p:ext uri="{BB962C8B-B14F-4D97-AF65-F5344CB8AC3E}">
        <p14:creationId xmlns:p14="http://schemas.microsoft.com/office/powerpoint/2010/main" val="108870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entury Gothic" panose="020B0502020202020204" pitchFamily="34" charset="0"/>
              </a:rPr>
              <a:t>Agenda</a:t>
            </a:r>
            <a:endParaRPr lang="en-US" u="sng" dirty="0">
              <a:latin typeface="Century Gothic" panose="020B0502020202020204" pitchFamily="34" charset="0"/>
            </a:endParaRPr>
          </a:p>
        </p:txBody>
      </p:sp>
      <p:sp>
        <p:nvSpPr>
          <p:cNvPr id="3" name="Content Placeholder 2"/>
          <p:cNvSpPr>
            <a:spLocks noGrp="1"/>
          </p:cNvSpPr>
          <p:nvPr>
            <p:ph idx="1"/>
          </p:nvPr>
        </p:nvSpPr>
        <p:spPr>
          <a:xfrm>
            <a:off x="457200" y="1138645"/>
            <a:ext cx="8229600" cy="4525963"/>
          </a:xfrm>
        </p:spPr>
        <p:txBody>
          <a:bodyPr/>
          <a:lstStyle/>
          <a:p>
            <a:r>
              <a:rPr lang="en-US" sz="1800" dirty="0" smtClean="0">
                <a:latin typeface="Century Gothic" panose="020B0502020202020204" pitchFamily="34" charset="0"/>
              </a:rPr>
              <a:t>Research Administrator Day – Sam Westcott</a:t>
            </a:r>
          </a:p>
          <a:p>
            <a:r>
              <a:rPr lang="en-US" sz="1800" dirty="0" smtClean="0">
                <a:latin typeface="Century Gothic" panose="020B0502020202020204" pitchFamily="34" charset="0"/>
              </a:rPr>
              <a:t>New and Modified Reports Available – Commitment Balance Report – Estella Venegas</a:t>
            </a:r>
          </a:p>
          <a:p>
            <a:r>
              <a:rPr lang="en-US" sz="1800" dirty="0" smtClean="0">
                <a:latin typeface="Century Gothic" panose="020B0502020202020204" pitchFamily="34" charset="0"/>
              </a:rPr>
              <a:t>Transition to JP Morgan – Estella Venegas</a:t>
            </a:r>
          </a:p>
          <a:p>
            <a:r>
              <a:rPr lang="en-US" sz="1800" dirty="0" smtClean="0">
                <a:latin typeface="Century Gothic" panose="020B0502020202020204" pitchFamily="34" charset="0"/>
              </a:rPr>
              <a:t>Conference Expenses – Estella Venegas</a:t>
            </a:r>
          </a:p>
          <a:p>
            <a:r>
              <a:rPr lang="en-US" sz="1800" dirty="0">
                <a:latin typeface="Century Gothic" panose="020B0502020202020204" pitchFamily="34" charset="0"/>
              </a:rPr>
              <a:t>Research Compliance Update – Grace </a:t>
            </a:r>
            <a:r>
              <a:rPr lang="en-US" sz="1800" dirty="0" smtClean="0">
                <a:latin typeface="Century Gothic" panose="020B0502020202020204" pitchFamily="34" charset="0"/>
              </a:rPr>
              <a:t>Fisher-Adams</a:t>
            </a:r>
          </a:p>
          <a:p>
            <a:r>
              <a:rPr lang="en-US" sz="1800" dirty="0">
                <a:latin typeface="Century Gothic" panose="020B0502020202020204" pitchFamily="34" charset="0"/>
              </a:rPr>
              <a:t>PDF FAQs and Instruction Manual – Mary </a:t>
            </a:r>
            <a:r>
              <a:rPr lang="en-US" sz="1800" dirty="0" smtClean="0">
                <a:latin typeface="Century Gothic" panose="020B0502020202020204" pitchFamily="34" charset="0"/>
              </a:rPr>
              <a:t>Gibson</a:t>
            </a:r>
          </a:p>
          <a:p>
            <a:r>
              <a:rPr lang="en-US" sz="1800" dirty="0" smtClean="0">
                <a:latin typeface="Century Gothic" panose="020B0502020202020204" pitchFamily="34" charset="0"/>
              </a:rPr>
              <a:t>NASA-China Funding Issue – Mary Gibson</a:t>
            </a:r>
          </a:p>
          <a:p>
            <a:r>
              <a:rPr lang="en-US" sz="1800" dirty="0" smtClean="0">
                <a:latin typeface="Century Gothic" panose="020B0502020202020204" pitchFamily="34" charset="0"/>
              </a:rPr>
              <a:t>The “50/50 Rule” for Collaborations with JPL – Dick Seligman</a:t>
            </a:r>
          </a:p>
          <a:p>
            <a:r>
              <a:rPr lang="en-US" sz="1800" dirty="0" smtClean="0">
                <a:latin typeface="Century Gothic" panose="020B0502020202020204" pitchFamily="34" charset="0"/>
              </a:rPr>
              <a:t>New Rates – David Mayo</a:t>
            </a:r>
          </a:p>
          <a:p>
            <a:r>
              <a:rPr lang="en-US" sz="1800" dirty="0" smtClean="0">
                <a:latin typeface="Century Gothic" panose="020B0502020202020204" pitchFamily="34" charset="0"/>
              </a:rPr>
              <a:t>Cayuse &amp; Other Federal Proposed Submission Options – David Mayo</a:t>
            </a:r>
          </a:p>
          <a:p>
            <a:r>
              <a:rPr lang="en-US" sz="1800" dirty="0" smtClean="0">
                <a:latin typeface="Century Gothic" panose="020B0502020202020204" pitchFamily="34" charset="0"/>
              </a:rPr>
              <a:t>Caltech Foreign Person Questionnaire – Adilia Koch</a:t>
            </a:r>
          </a:p>
          <a:p>
            <a:pPr marL="0" indent="0">
              <a:buNone/>
            </a:pPr>
            <a:endParaRPr lang="en-US" sz="3000" dirty="0">
              <a:latin typeface="Century Gothic" panose="020B0502020202020204" pitchFamily="34" charset="0"/>
            </a:endParaRPr>
          </a:p>
        </p:txBody>
      </p:sp>
    </p:spTree>
    <p:extLst>
      <p:ext uri="{BB962C8B-B14F-4D97-AF65-F5344CB8AC3E}">
        <p14:creationId xmlns:p14="http://schemas.microsoft.com/office/powerpoint/2010/main" val="751859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entury Gothic" panose="020B0502020202020204" pitchFamily="34" charset="0"/>
              </a:rPr>
              <a:t>Grants.gov</a:t>
            </a:r>
            <a:endParaRPr lang="en-US"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a:latin typeface="Century Gothic" panose="020B0502020202020204" pitchFamily="34" charset="0"/>
              </a:rPr>
              <a:t>WORKSPACE</a:t>
            </a:r>
          </a:p>
          <a:p>
            <a:pPr lvl="1"/>
            <a:r>
              <a:rPr lang="en-US" sz="2200" dirty="0" smtClean="0">
                <a:latin typeface="Century Gothic" panose="020B0502020202020204" pitchFamily="34" charset="0"/>
              </a:rPr>
              <a:t>Developed by Grants.gov as </a:t>
            </a:r>
            <a:r>
              <a:rPr lang="en-US" sz="2200" dirty="0">
                <a:latin typeface="Century Gothic" panose="020B0502020202020204" pitchFamily="34" charset="0"/>
              </a:rPr>
              <a:t>a </a:t>
            </a:r>
            <a:r>
              <a:rPr lang="en-US" sz="2200" dirty="0" smtClean="0">
                <a:latin typeface="Century Gothic" panose="020B0502020202020204" pitchFamily="34" charset="0"/>
              </a:rPr>
              <a:t>proposal development system to replace Adobe </a:t>
            </a:r>
            <a:r>
              <a:rPr lang="en-US" sz="2200" dirty="0" err="1" smtClean="0">
                <a:latin typeface="Century Gothic" panose="020B0502020202020204" pitchFamily="34" charset="0"/>
              </a:rPr>
              <a:t>Formsets</a:t>
            </a:r>
            <a:r>
              <a:rPr lang="en-US" sz="2200" dirty="0" smtClean="0">
                <a:latin typeface="Century Gothic" panose="020B0502020202020204" pitchFamily="34" charset="0"/>
              </a:rPr>
              <a:t> – 12/31/2017</a:t>
            </a:r>
            <a:endParaRPr lang="en-US" sz="2200" dirty="0">
              <a:latin typeface="Century Gothic" panose="020B0502020202020204" pitchFamily="34" charset="0"/>
            </a:endParaRPr>
          </a:p>
          <a:p>
            <a:pPr lvl="1"/>
            <a:r>
              <a:rPr lang="en-US" sz="2200" dirty="0" smtClean="0">
                <a:latin typeface="Century Gothic" panose="020B0502020202020204" pitchFamily="34" charset="0"/>
              </a:rPr>
              <a:t>OSR does not support WORKSPACE</a:t>
            </a:r>
          </a:p>
          <a:p>
            <a:pPr lvl="2"/>
            <a:r>
              <a:rPr lang="en-US" sz="2200" dirty="0">
                <a:latin typeface="Century Gothic" panose="020B0502020202020204" pitchFamily="34" charset="0"/>
              </a:rPr>
              <a:t>No benefit over using Cayuse</a:t>
            </a:r>
          </a:p>
          <a:p>
            <a:pPr lvl="2"/>
            <a:r>
              <a:rPr lang="en-US" sz="2200" dirty="0" smtClean="0">
                <a:latin typeface="Century Gothic" panose="020B0502020202020204" pitchFamily="34" charset="0"/>
              </a:rPr>
              <a:t>Another </a:t>
            </a:r>
            <a:r>
              <a:rPr lang="en-US" sz="2200" dirty="0">
                <a:latin typeface="Century Gothic" panose="020B0502020202020204" pitchFamily="34" charset="0"/>
              </a:rPr>
              <a:t>system to </a:t>
            </a:r>
            <a:r>
              <a:rPr lang="en-US" sz="2200" dirty="0" smtClean="0">
                <a:latin typeface="Century Gothic" panose="020B0502020202020204" pitchFamily="34" charset="0"/>
              </a:rPr>
              <a:t>learn</a:t>
            </a:r>
            <a:endParaRPr lang="en-US" sz="2200" dirty="0">
              <a:latin typeface="Century Gothic" panose="020B0502020202020204" pitchFamily="34" charset="0"/>
            </a:endParaRPr>
          </a:p>
          <a:p>
            <a:pPr lvl="2"/>
            <a:r>
              <a:rPr lang="en-US" sz="2200" dirty="0" smtClean="0">
                <a:latin typeface="Century Gothic" panose="020B0502020202020204" pitchFamily="34" charset="0"/>
              </a:rPr>
              <a:t>Very little user experience from other institutions</a:t>
            </a:r>
          </a:p>
          <a:p>
            <a:pPr lvl="2"/>
            <a:r>
              <a:rPr lang="en-US" sz="2200" dirty="0" smtClean="0">
                <a:latin typeface="Century Gothic" panose="020B0502020202020204" pitchFamily="34" charset="0"/>
              </a:rPr>
              <a:t>User access constrained to 3 possible roles</a:t>
            </a:r>
            <a:endParaRPr lang="en-US" sz="2200" dirty="0">
              <a:latin typeface="Century Gothic" panose="020B0502020202020204" pitchFamily="34" charset="0"/>
            </a:endParaRPr>
          </a:p>
          <a:p>
            <a:pPr lvl="1"/>
            <a:r>
              <a:rPr lang="en-US" sz="2200" dirty="0" smtClean="0">
                <a:latin typeface="Century Gothic" panose="020B0502020202020204" pitchFamily="34" charset="0"/>
              </a:rPr>
              <a:t>OSR will support WORKSPACE if a federal requirement makes it necessary to do so</a:t>
            </a:r>
          </a:p>
          <a:p>
            <a:pPr lvl="1"/>
            <a:r>
              <a:rPr lang="en-US" sz="2200" dirty="0" smtClean="0">
                <a:latin typeface="Century Gothic" panose="020B0502020202020204" pitchFamily="34" charset="0"/>
              </a:rPr>
              <a:t>Accounts </a:t>
            </a:r>
            <a:r>
              <a:rPr lang="en-US" sz="2200" dirty="0">
                <a:latin typeface="Century Gothic" panose="020B0502020202020204" pitchFamily="34" charset="0"/>
              </a:rPr>
              <a:t>would be setup by </a:t>
            </a:r>
            <a:r>
              <a:rPr lang="en-US" sz="2200" dirty="0" smtClean="0">
                <a:latin typeface="Century Gothic" panose="020B0502020202020204" pitchFamily="34" charset="0"/>
              </a:rPr>
              <a:t>OSR</a:t>
            </a:r>
            <a:endParaRPr lang="en-US" sz="2200" dirty="0">
              <a:latin typeface="Century Gothic" panose="020B0502020202020204" pitchFamily="34" charset="0"/>
            </a:endParaRPr>
          </a:p>
        </p:txBody>
      </p:sp>
    </p:spTree>
    <p:extLst>
      <p:ext uri="{BB962C8B-B14F-4D97-AF65-F5344CB8AC3E}">
        <p14:creationId xmlns:p14="http://schemas.microsoft.com/office/powerpoint/2010/main" val="3176905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NIH ASSIST</a:t>
            </a:r>
            <a:endParaRPr lang="en-US"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sz="2400" dirty="0" smtClean="0">
                <a:latin typeface="Century Gothic" panose="020B0502020202020204" pitchFamily="34" charset="0"/>
              </a:rPr>
              <a:t>Only for preparation/submission of NIH grant/cooperative agreement applications</a:t>
            </a:r>
          </a:p>
          <a:p>
            <a:r>
              <a:rPr lang="en-US" sz="2400" dirty="0" smtClean="0">
                <a:latin typeface="Century Gothic" panose="020B0502020202020204" pitchFamily="34" charset="0"/>
              </a:rPr>
              <a:t>Developed by NIH as a substitute for Adobe </a:t>
            </a:r>
            <a:r>
              <a:rPr lang="en-US" sz="2400" dirty="0" err="1" smtClean="0">
                <a:latin typeface="Century Gothic" panose="020B0502020202020204" pitchFamily="34" charset="0"/>
              </a:rPr>
              <a:t>Formsets</a:t>
            </a:r>
            <a:endParaRPr lang="en-US" sz="2400" dirty="0" smtClean="0">
              <a:latin typeface="Century Gothic" panose="020B0502020202020204" pitchFamily="34" charset="0"/>
            </a:endParaRPr>
          </a:p>
          <a:p>
            <a:r>
              <a:rPr lang="en-US" sz="2400" dirty="0" smtClean="0">
                <a:latin typeface="Century Gothic" panose="020B0502020202020204" pitchFamily="34" charset="0"/>
              </a:rPr>
              <a:t>User access constrained to 3 roles</a:t>
            </a:r>
            <a:endParaRPr lang="en-US" sz="2400" dirty="0">
              <a:latin typeface="Century Gothic" panose="020B0502020202020204" pitchFamily="34" charset="0"/>
            </a:endParaRPr>
          </a:p>
          <a:p>
            <a:r>
              <a:rPr lang="en-US" sz="2400" dirty="0" smtClean="0">
                <a:latin typeface="Century Gothic" panose="020B0502020202020204" pitchFamily="34" charset="0"/>
              </a:rPr>
              <a:t>OSR does not recommend using ASSIST</a:t>
            </a:r>
          </a:p>
          <a:p>
            <a:pPr lvl="1"/>
            <a:r>
              <a:rPr lang="en-US" sz="2400" dirty="0">
                <a:latin typeface="Century Gothic" panose="020B0502020202020204" pitchFamily="34" charset="0"/>
              </a:rPr>
              <a:t>Cayuse does everything ASSIST can do</a:t>
            </a:r>
          </a:p>
          <a:p>
            <a:pPr lvl="1"/>
            <a:r>
              <a:rPr lang="en-US" sz="2400" dirty="0" smtClean="0">
                <a:latin typeface="Century Gothic" panose="020B0502020202020204" pitchFamily="34" charset="0"/>
              </a:rPr>
              <a:t>Caltech not familiar with it</a:t>
            </a:r>
          </a:p>
          <a:p>
            <a:pPr lvl="1"/>
            <a:r>
              <a:rPr lang="en-US" sz="2400" dirty="0" smtClean="0">
                <a:latin typeface="Century Gothic" panose="020B0502020202020204" pitchFamily="34" charset="0"/>
              </a:rPr>
              <a:t>Caution  - incoming </a:t>
            </a:r>
            <a:r>
              <a:rPr lang="en-US" sz="2400" dirty="0">
                <a:latin typeface="Century Gothic" panose="020B0502020202020204" pitchFamily="34" charset="0"/>
              </a:rPr>
              <a:t>PIs may use out of </a:t>
            </a:r>
            <a:r>
              <a:rPr lang="en-US" sz="2400" dirty="0" smtClean="0">
                <a:latin typeface="Century Gothic" panose="020B0502020202020204" pitchFamily="34" charset="0"/>
              </a:rPr>
              <a:t>habit</a:t>
            </a:r>
            <a:endParaRPr lang="en-US" sz="2400" dirty="0">
              <a:latin typeface="Century Gothic" panose="020B0502020202020204" pitchFamily="34" charset="0"/>
            </a:endParaRPr>
          </a:p>
        </p:txBody>
      </p:sp>
    </p:spTree>
    <p:extLst>
      <p:ext uri="{BB962C8B-B14F-4D97-AF65-F5344CB8AC3E}">
        <p14:creationId xmlns:p14="http://schemas.microsoft.com/office/powerpoint/2010/main" val="55804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NSF </a:t>
            </a:r>
            <a:r>
              <a:rPr lang="en-US" b="1" u="sng" dirty="0" err="1" smtClean="0">
                <a:latin typeface="Century Gothic" panose="020B0502020202020204" pitchFamily="34" charset="0"/>
              </a:rPr>
              <a:t>FastLane</a:t>
            </a:r>
            <a:endParaRPr lang="en-US"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Preparation and submission of all NSF proposals</a:t>
            </a:r>
          </a:p>
          <a:p>
            <a:r>
              <a:rPr lang="en-US" dirty="0" smtClean="0">
                <a:latin typeface="Century Gothic" panose="020B0502020202020204" pitchFamily="34" charset="0"/>
              </a:rPr>
              <a:t>Developed by NSF – just because</a:t>
            </a:r>
          </a:p>
          <a:p>
            <a:r>
              <a:rPr lang="en-US" dirty="0" smtClean="0">
                <a:latin typeface="Century Gothic" panose="020B0502020202020204" pitchFamily="34" charset="0"/>
              </a:rPr>
              <a:t>Very flexible user access</a:t>
            </a:r>
          </a:p>
          <a:p>
            <a:r>
              <a:rPr lang="en-US" dirty="0" smtClean="0">
                <a:latin typeface="Century Gothic" panose="020B0502020202020204" pitchFamily="34" charset="0"/>
              </a:rPr>
              <a:t>OSR manages accounts</a:t>
            </a:r>
          </a:p>
          <a:p>
            <a:r>
              <a:rPr lang="en-US" dirty="0" smtClean="0">
                <a:latin typeface="Century Gothic" panose="020B0502020202020204" pitchFamily="34" charset="0"/>
              </a:rPr>
              <a:t>Can receive proposals from Grants.gov (Cayuse), except for multi-proposal submissions.</a:t>
            </a:r>
            <a:endParaRPr lang="en-US" dirty="0">
              <a:latin typeface="Century Gothic" panose="020B0502020202020204" pitchFamily="34" charset="0"/>
            </a:endParaRPr>
          </a:p>
        </p:txBody>
      </p:sp>
    </p:spTree>
    <p:extLst>
      <p:ext uri="{BB962C8B-B14F-4D97-AF65-F5344CB8AC3E}">
        <p14:creationId xmlns:p14="http://schemas.microsoft.com/office/powerpoint/2010/main" val="22505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NASA NSPIRES</a:t>
            </a:r>
            <a:endParaRPr lang="en-US"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Preparation and submission of most NASA proposals for contracts/grants/coop. agreements</a:t>
            </a:r>
          </a:p>
          <a:p>
            <a:r>
              <a:rPr lang="en-US" dirty="0" smtClean="0">
                <a:latin typeface="Century Gothic" panose="020B0502020202020204" pitchFamily="34" charset="0"/>
              </a:rPr>
              <a:t>User accounts created by user, authorized by OSR</a:t>
            </a:r>
          </a:p>
          <a:p>
            <a:r>
              <a:rPr lang="en-US" dirty="0" smtClean="0">
                <a:latin typeface="Century Gothic" panose="020B0502020202020204" pitchFamily="34" charset="0"/>
              </a:rPr>
              <a:t>Can receive proposals from Grants.gov (Cayuse)</a:t>
            </a:r>
          </a:p>
        </p:txBody>
      </p:sp>
    </p:spTree>
    <p:extLst>
      <p:ext uri="{BB962C8B-B14F-4D97-AF65-F5344CB8AC3E}">
        <p14:creationId xmlns:p14="http://schemas.microsoft.com/office/powerpoint/2010/main" val="292569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u="sng" dirty="0" err="1" smtClean="0">
                <a:latin typeface="Century Gothic" panose="020B0502020202020204" pitchFamily="34" charset="0"/>
              </a:rPr>
              <a:t>FedConnect</a:t>
            </a:r>
            <a:endParaRPr lang="en-US" sz="4200"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Preparation and submission of proposals for contracts/grants/coop. agreements</a:t>
            </a:r>
          </a:p>
          <a:p>
            <a:r>
              <a:rPr lang="en-US" dirty="0" smtClean="0">
                <a:latin typeface="Century Gothic" panose="020B0502020202020204" pitchFamily="34" charset="0"/>
              </a:rPr>
              <a:t>Used by DOE, USGS, EPA, DHS</a:t>
            </a:r>
          </a:p>
          <a:p>
            <a:r>
              <a:rPr lang="en-US" dirty="0" smtClean="0">
                <a:latin typeface="Century Gothic" panose="020B0502020202020204" pitchFamily="34" charset="0"/>
              </a:rPr>
              <a:t>Agency uses </a:t>
            </a:r>
            <a:r>
              <a:rPr lang="en-US" dirty="0" err="1" smtClean="0">
                <a:latin typeface="Century Gothic" panose="020B0502020202020204" pitchFamily="34" charset="0"/>
              </a:rPr>
              <a:t>FedConnect</a:t>
            </a:r>
            <a:r>
              <a:rPr lang="en-US" dirty="0" smtClean="0">
                <a:latin typeface="Century Gothic" panose="020B0502020202020204" pitchFamily="34" charset="0"/>
              </a:rPr>
              <a:t> as management and award system</a:t>
            </a:r>
          </a:p>
          <a:p>
            <a:r>
              <a:rPr lang="en-US" dirty="0" smtClean="0">
                <a:latin typeface="Century Gothic" panose="020B0502020202020204" pitchFamily="34" charset="0"/>
              </a:rPr>
              <a:t>User </a:t>
            </a:r>
            <a:r>
              <a:rPr lang="en-US" dirty="0">
                <a:latin typeface="Century Gothic" panose="020B0502020202020204" pitchFamily="34" charset="0"/>
              </a:rPr>
              <a:t>accounts established by </a:t>
            </a:r>
            <a:r>
              <a:rPr lang="en-US" dirty="0" smtClean="0">
                <a:latin typeface="Century Gothic" panose="020B0502020202020204" pitchFamily="34" charset="0"/>
              </a:rPr>
              <a:t>user</a:t>
            </a:r>
            <a:r>
              <a:rPr lang="en-US" dirty="0">
                <a:latin typeface="Century Gothic" panose="020B0502020202020204" pitchFamily="34" charset="0"/>
              </a:rPr>
              <a:t>, </a:t>
            </a:r>
            <a:r>
              <a:rPr lang="en-US" dirty="0" smtClean="0">
                <a:latin typeface="Century Gothic" panose="020B0502020202020204" pitchFamily="34" charset="0"/>
              </a:rPr>
              <a:t>authorized </a:t>
            </a:r>
            <a:r>
              <a:rPr lang="en-US" dirty="0">
                <a:latin typeface="Century Gothic" panose="020B0502020202020204" pitchFamily="34" charset="0"/>
              </a:rPr>
              <a:t>by OSR</a:t>
            </a:r>
          </a:p>
          <a:p>
            <a:endParaRPr lang="en-US" dirty="0"/>
          </a:p>
        </p:txBody>
      </p:sp>
    </p:spTree>
    <p:extLst>
      <p:ext uri="{BB962C8B-B14F-4D97-AF65-F5344CB8AC3E}">
        <p14:creationId xmlns:p14="http://schemas.microsoft.com/office/powerpoint/2010/main" val="183999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Systems by Sponsor</a:t>
            </a:r>
            <a:endParaRPr lang="en-US" b="1" u="sng" dirty="0">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19352719"/>
              </p:ext>
            </p:extLst>
          </p:nvPr>
        </p:nvGraphicFramePr>
        <p:xfrm>
          <a:off x="113212" y="1743077"/>
          <a:ext cx="8933025" cy="4444658"/>
        </p:xfrm>
        <a:graphic>
          <a:graphicData uri="http://schemas.openxmlformats.org/drawingml/2006/table">
            <a:tbl>
              <a:tblPr>
                <a:tableStyleId>{5C22544A-7EE6-4342-B048-85BDC9FD1C3A}</a:tableStyleId>
              </a:tblPr>
              <a:tblGrid>
                <a:gridCol w="646365">
                  <a:extLst>
                    <a:ext uri="{9D8B030D-6E8A-4147-A177-3AD203B41FA5}">
                      <a16:colId xmlns="" xmlns:a16="http://schemas.microsoft.com/office/drawing/2014/main" val="783739710"/>
                    </a:ext>
                  </a:extLst>
                </a:gridCol>
                <a:gridCol w="1657332">
                  <a:extLst>
                    <a:ext uri="{9D8B030D-6E8A-4147-A177-3AD203B41FA5}">
                      <a16:colId xmlns="" xmlns:a16="http://schemas.microsoft.com/office/drawing/2014/main" val="3204221564"/>
                    </a:ext>
                  </a:extLst>
                </a:gridCol>
                <a:gridCol w="1657332">
                  <a:extLst>
                    <a:ext uri="{9D8B030D-6E8A-4147-A177-3AD203B41FA5}">
                      <a16:colId xmlns="" xmlns:a16="http://schemas.microsoft.com/office/drawing/2014/main" val="2355126605"/>
                    </a:ext>
                  </a:extLst>
                </a:gridCol>
                <a:gridCol w="1657332">
                  <a:extLst>
                    <a:ext uri="{9D8B030D-6E8A-4147-A177-3AD203B41FA5}">
                      <a16:colId xmlns="" xmlns:a16="http://schemas.microsoft.com/office/drawing/2014/main" val="2258503885"/>
                    </a:ext>
                  </a:extLst>
                </a:gridCol>
                <a:gridCol w="1657332">
                  <a:extLst>
                    <a:ext uri="{9D8B030D-6E8A-4147-A177-3AD203B41FA5}">
                      <a16:colId xmlns="" xmlns:a16="http://schemas.microsoft.com/office/drawing/2014/main" val="3194203260"/>
                    </a:ext>
                  </a:extLst>
                </a:gridCol>
                <a:gridCol w="1657332">
                  <a:extLst>
                    <a:ext uri="{9D8B030D-6E8A-4147-A177-3AD203B41FA5}">
                      <a16:colId xmlns="" xmlns:a16="http://schemas.microsoft.com/office/drawing/2014/main" val="239745403"/>
                    </a:ext>
                  </a:extLst>
                </a:gridCol>
              </a:tblGrid>
              <a:tr h="276222">
                <a:tc>
                  <a:txBody>
                    <a:bodyPr/>
                    <a:lstStyle/>
                    <a:p>
                      <a:pPr algn="ctr" fontAlgn="b"/>
                      <a:endParaRPr lang="en-US" sz="1500" b="1" i="0" u="none" strike="noStrike" dirty="0">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b="1" u="none" strike="noStrike" dirty="0">
                          <a:effectLst/>
                        </a:rPr>
                        <a:t>Grants.gov</a:t>
                      </a:r>
                      <a:endParaRPr lang="en-US" sz="1500" b="1" i="0" u="none" strike="noStrike" dirty="0">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b="1" u="none" strike="noStrike" dirty="0">
                          <a:effectLst/>
                        </a:rPr>
                        <a:t>NIH ASSIST</a:t>
                      </a:r>
                      <a:endParaRPr lang="en-US" sz="1500" b="1" i="0" u="none" strike="noStrike" dirty="0">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b="1" u="none" strike="noStrike" dirty="0">
                          <a:effectLst/>
                        </a:rPr>
                        <a:t>NSF </a:t>
                      </a:r>
                      <a:r>
                        <a:rPr lang="en-US" sz="1500" b="1" u="none" strike="noStrike" dirty="0" err="1">
                          <a:effectLst/>
                        </a:rPr>
                        <a:t>FastLane</a:t>
                      </a:r>
                      <a:endParaRPr lang="en-US" sz="1500" b="1" i="0" u="none" strike="noStrike" dirty="0">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b="1" u="none" strike="noStrike" dirty="0">
                          <a:effectLst/>
                        </a:rPr>
                        <a:t>NSPIRES</a:t>
                      </a:r>
                      <a:endParaRPr lang="en-US" sz="1500" b="1" i="0" u="none" strike="noStrike" dirty="0">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b="1" u="none" strike="noStrike" dirty="0" err="1">
                          <a:effectLst/>
                        </a:rPr>
                        <a:t>FedConnect</a:t>
                      </a:r>
                      <a:endParaRPr lang="en-US" sz="1500" b="1" i="0" u="none" strike="noStrike" dirty="0">
                        <a:solidFill>
                          <a:srgbClr val="000000"/>
                        </a:solidFill>
                        <a:effectLst/>
                        <a:latin typeface="Calibri" panose="020F0502020204030204" pitchFamily="34" charset="0"/>
                      </a:endParaRPr>
                    </a:p>
                  </a:txBody>
                  <a:tcPr marL="12556" marR="12556" marT="12556" marB="0" anchor="b"/>
                </a:tc>
                <a:extLst>
                  <a:ext uri="{0D108BD9-81ED-4DB2-BD59-A6C34878D82A}">
                    <a16:rowId xmlns="" xmlns:a16="http://schemas.microsoft.com/office/drawing/2014/main" val="2349867663"/>
                  </a:ext>
                </a:extLst>
              </a:tr>
              <a:tr h="502221">
                <a:tc>
                  <a:txBody>
                    <a:bodyPr/>
                    <a:lstStyle/>
                    <a:p>
                      <a:pPr algn="ctr" fontAlgn="b"/>
                      <a:endParaRPr lang="en-US" sz="1500" b="1"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u="none" strike="noStrike">
                          <a:effectLst/>
                        </a:rPr>
                        <a:t>Grants/</a:t>
                      </a:r>
                      <a:br>
                        <a:rPr lang="en-US" sz="1500" u="none" strike="noStrike">
                          <a:effectLst/>
                        </a:rPr>
                      </a:br>
                      <a:r>
                        <a:rPr lang="en-US" sz="1500" u="none" strike="noStrike">
                          <a:effectLst/>
                        </a:rPr>
                        <a:t>Coop. Agreements</a:t>
                      </a:r>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u="none" strike="noStrike">
                          <a:effectLst/>
                        </a:rPr>
                        <a:t>Grants/</a:t>
                      </a:r>
                      <a:br>
                        <a:rPr lang="en-US" sz="1500" u="none" strike="noStrike">
                          <a:effectLst/>
                        </a:rPr>
                      </a:br>
                      <a:r>
                        <a:rPr lang="en-US" sz="1500" u="none" strike="noStrike">
                          <a:effectLst/>
                        </a:rPr>
                        <a:t>Coop. Agreements</a:t>
                      </a:r>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u="none" strike="noStrike">
                          <a:effectLst/>
                        </a:rPr>
                        <a:t>Grants/</a:t>
                      </a:r>
                      <a:br>
                        <a:rPr lang="en-US" sz="1500" u="none" strike="noStrike">
                          <a:effectLst/>
                        </a:rPr>
                      </a:br>
                      <a:r>
                        <a:rPr lang="en-US" sz="1500" u="none" strike="noStrike">
                          <a:effectLst/>
                        </a:rPr>
                        <a:t>Coop. Agreements</a:t>
                      </a:r>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u="none" strike="noStrike">
                          <a:effectLst/>
                        </a:rPr>
                        <a:t>Contracts/Grants/</a:t>
                      </a:r>
                      <a:br>
                        <a:rPr lang="en-US" sz="1500" u="none" strike="noStrike">
                          <a:effectLst/>
                        </a:rPr>
                      </a:br>
                      <a:r>
                        <a:rPr lang="en-US" sz="1500" u="none" strike="noStrike">
                          <a:effectLst/>
                        </a:rPr>
                        <a:t>Coop, Agreements</a:t>
                      </a:r>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r>
                        <a:rPr lang="en-US" sz="1500" u="none" strike="noStrike">
                          <a:effectLst/>
                        </a:rPr>
                        <a:t>Contracts/Grants/</a:t>
                      </a:r>
                      <a:br>
                        <a:rPr lang="en-US" sz="1500" u="none" strike="noStrike">
                          <a:effectLst/>
                        </a:rPr>
                      </a:br>
                      <a:r>
                        <a:rPr lang="en-US" sz="1500" u="none" strike="noStrike">
                          <a:effectLst/>
                        </a:rPr>
                        <a:t>Coop, Agreements</a:t>
                      </a:r>
                      <a:endParaRPr lang="en-US" sz="1500" b="0" i="0" u="none" strike="noStrike">
                        <a:solidFill>
                          <a:srgbClr val="000000"/>
                        </a:solidFill>
                        <a:effectLst/>
                        <a:latin typeface="Calibri" panose="020F0502020204030204" pitchFamily="34" charset="0"/>
                      </a:endParaRPr>
                    </a:p>
                  </a:txBody>
                  <a:tcPr marL="12556" marR="12556" marT="12556" marB="0" anchor="b"/>
                </a:tc>
                <a:extLst>
                  <a:ext uri="{0D108BD9-81ED-4DB2-BD59-A6C34878D82A}">
                    <a16:rowId xmlns="" xmlns:a16="http://schemas.microsoft.com/office/drawing/2014/main" val="4246823285"/>
                  </a:ext>
                </a:extLst>
              </a:tr>
              <a:tr h="251111">
                <a:tc>
                  <a:txBody>
                    <a:bodyPr/>
                    <a:lstStyle/>
                    <a:p>
                      <a:pPr algn="l" fontAlgn="b"/>
                      <a:endParaRPr lang="en-US" sz="1500" b="1"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b"/>
                </a:tc>
                <a:extLst>
                  <a:ext uri="{0D108BD9-81ED-4DB2-BD59-A6C34878D82A}">
                    <a16:rowId xmlns="" xmlns:a16="http://schemas.microsoft.com/office/drawing/2014/main" val="4012129178"/>
                  </a:ext>
                </a:extLst>
              </a:tr>
              <a:tr h="426888">
                <a:tc>
                  <a:txBody>
                    <a:bodyPr/>
                    <a:lstStyle/>
                    <a:p>
                      <a:pPr algn="l" fontAlgn="b"/>
                      <a:r>
                        <a:rPr lang="en-US" sz="1500" b="1" u="none" strike="noStrike" dirty="0">
                          <a:effectLst/>
                        </a:rPr>
                        <a:t>NSF</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b="0" i="0" u="none" strike="noStrike" dirty="0" smtClean="0">
                          <a:solidFill>
                            <a:schemeClr val="dk1"/>
                          </a:solidFill>
                          <a:effectLst/>
                          <a:latin typeface="+mn-lt"/>
                        </a:rPr>
                        <a:t>Almost</a:t>
                      </a:r>
                      <a:r>
                        <a:rPr lang="en-US" sz="1500" b="0" i="0" u="none" strike="noStrike" baseline="0" dirty="0" smtClean="0">
                          <a:solidFill>
                            <a:schemeClr val="dk1"/>
                          </a:solidFill>
                          <a:effectLst/>
                          <a:latin typeface="+mn-lt"/>
                        </a:rPr>
                        <a:t> all</a:t>
                      </a:r>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All</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2145298808"/>
                  </a:ext>
                </a:extLst>
              </a:tr>
              <a:tr h="426888">
                <a:tc>
                  <a:txBody>
                    <a:bodyPr/>
                    <a:lstStyle/>
                    <a:p>
                      <a:pPr algn="l" fontAlgn="b"/>
                      <a:r>
                        <a:rPr lang="en-US" sz="1500" b="1" u="none" strike="noStrike" dirty="0">
                          <a:effectLst/>
                        </a:rPr>
                        <a:t>NIH</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dirty="0">
                          <a:effectLst/>
                        </a:rPr>
                        <a:t>All</a:t>
                      </a:r>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dirty="0">
                          <a:effectLst/>
                        </a:rPr>
                        <a:t>All</a:t>
                      </a:r>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2079225551"/>
                  </a:ext>
                </a:extLst>
              </a:tr>
              <a:tr h="426888">
                <a:tc>
                  <a:txBody>
                    <a:bodyPr/>
                    <a:lstStyle/>
                    <a:p>
                      <a:pPr algn="l" fontAlgn="b"/>
                      <a:r>
                        <a:rPr lang="en-US" sz="1500" b="1" u="none" strike="noStrike" dirty="0">
                          <a:effectLst/>
                        </a:rPr>
                        <a:t>NASA</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605672059"/>
                  </a:ext>
                </a:extLst>
              </a:tr>
              <a:tr h="426888">
                <a:tc>
                  <a:txBody>
                    <a:bodyPr/>
                    <a:lstStyle/>
                    <a:p>
                      <a:pPr algn="l" fontAlgn="b"/>
                      <a:r>
                        <a:rPr lang="en-US" sz="1500" b="1" u="none" strike="noStrike" dirty="0">
                          <a:effectLst/>
                        </a:rPr>
                        <a:t>DOE</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Some</a:t>
                      </a:r>
                      <a:endParaRPr lang="en-US" sz="1500" b="0" i="0" u="none" strike="noStrike">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4144027053"/>
                  </a:ext>
                </a:extLst>
              </a:tr>
              <a:tr h="426888">
                <a:tc>
                  <a:txBody>
                    <a:bodyPr/>
                    <a:lstStyle/>
                    <a:p>
                      <a:pPr algn="l" fontAlgn="b"/>
                      <a:r>
                        <a:rPr lang="en-US" sz="1500" b="1" u="none" strike="noStrike" dirty="0">
                          <a:effectLst/>
                        </a:rPr>
                        <a:t>DOD</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992124525"/>
                  </a:ext>
                </a:extLst>
              </a:tr>
              <a:tr h="426888">
                <a:tc>
                  <a:txBody>
                    <a:bodyPr/>
                    <a:lstStyle/>
                    <a:p>
                      <a:pPr algn="l" fontAlgn="b"/>
                      <a:r>
                        <a:rPr lang="en-US" sz="1500" b="1" u="none" strike="noStrike" dirty="0">
                          <a:effectLst/>
                        </a:rPr>
                        <a:t>USGS</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dirty="0">
                          <a:effectLst/>
                        </a:rPr>
                        <a:t>Some</a:t>
                      </a:r>
                      <a:endParaRPr lang="en-US" sz="1500" b="0" i="0" u="none" strike="noStrike" dirty="0">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2876356698"/>
                  </a:ext>
                </a:extLst>
              </a:tr>
              <a:tr h="426888">
                <a:tc>
                  <a:txBody>
                    <a:bodyPr/>
                    <a:lstStyle/>
                    <a:p>
                      <a:pPr algn="l" fontAlgn="b"/>
                      <a:r>
                        <a:rPr lang="en-US" sz="1500" b="1" u="none" strike="noStrike" dirty="0">
                          <a:effectLst/>
                        </a:rPr>
                        <a:t>EPA</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dirty="0">
                          <a:effectLst/>
                        </a:rPr>
                        <a:t>Most</a:t>
                      </a:r>
                      <a:endParaRPr lang="en-US" sz="1500" b="0" i="0" u="none" strike="noStrike" dirty="0">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2970376315"/>
                  </a:ext>
                </a:extLst>
              </a:tr>
              <a:tr h="426888">
                <a:tc>
                  <a:txBody>
                    <a:bodyPr/>
                    <a:lstStyle/>
                    <a:p>
                      <a:pPr algn="l" fontAlgn="b"/>
                      <a:r>
                        <a:rPr lang="en-US" sz="1500" b="1" u="none" strike="noStrike" dirty="0">
                          <a:effectLst/>
                        </a:rPr>
                        <a:t>DHS</a:t>
                      </a:r>
                      <a:endParaRPr lang="en-US" sz="1500" b="1" i="0" u="none" strike="noStrike" dirty="0">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a:effectLst/>
                        </a:rPr>
                        <a:t>Most</a:t>
                      </a:r>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endParaRPr lang="en-US" sz="1500" b="0" i="0" u="none" strike="noStrike">
                        <a:solidFill>
                          <a:srgbClr val="000000"/>
                        </a:solidFill>
                        <a:effectLst/>
                        <a:latin typeface="Calibri" panose="020F0502020204030204" pitchFamily="34" charset="0"/>
                      </a:endParaRPr>
                    </a:p>
                  </a:txBody>
                  <a:tcPr marL="12556" marR="12556" marT="12556" marB="0" anchor="ctr"/>
                </a:tc>
                <a:tc>
                  <a:txBody>
                    <a:bodyPr/>
                    <a:lstStyle/>
                    <a:p>
                      <a:pPr algn="ctr" fontAlgn="b"/>
                      <a:r>
                        <a:rPr lang="en-US" sz="1500" u="none" strike="noStrike" dirty="0">
                          <a:effectLst/>
                        </a:rPr>
                        <a:t>Some</a:t>
                      </a:r>
                      <a:endParaRPr lang="en-US" sz="1500" b="0" i="0" u="none" strike="noStrike" dirty="0">
                        <a:solidFill>
                          <a:srgbClr val="000000"/>
                        </a:solidFill>
                        <a:effectLst/>
                        <a:latin typeface="Calibri" panose="020F0502020204030204" pitchFamily="34" charset="0"/>
                      </a:endParaRPr>
                    </a:p>
                  </a:txBody>
                  <a:tcPr marL="12556" marR="12556" marT="12556" marB="0" anchor="ctr"/>
                </a:tc>
                <a:extLst>
                  <a:ext uri="{0D108BD9-81ED-4DB2-BD59-A6C34878D82A}">
                    <a16:rowId xmlns="" xmlns:a16="http://schemas.microsoft.com/office/drawing/2014/main" val="994328301"/>
                  </a:ext>
                </a:extLst>
              </a:tr>
            </a:tbl>
          </a:graphicData>
        </a:graphic>
      </p:graphicFrame>
    </p:spTree>
    <p:extLst>
      <p:ext uri="{BB962C8B-B14F-4D97-AF65-F5344CB8AC3E}">
        <p14:creationId xmlns:p14="http://schemas.microsoft.com/office/powerpoint/2010/main" val="3639932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2514"/>
            <a:ext cx="6858000" cy="1859756"/>
          </a:xfrm>
        </p:spPr>
        <p:txBody>
          <a:bodyPr>
            <a:normAutofit fontScale="90000"/>
          </a:bodyPr>
          <a:lstStyle/>
          <a:p>
            <a:r>
              <a:rPr lang="en-US" b="1" u="sng" dirty="0" smtClean="0">
                <a:latin typeface="Century Gothic" panose="020B0502020202020204" pitchFamily="34" charset="0"/>
              </a:rPr>
              <a:t>Caltech </a:t>
            </a:r>
            <a:br>
              <a:rPr lang="en-US" b="1" u="sng" dirty="0" smtClean="0">
                <a:latin typeface="Century Gothic" panose="020B0502020202020204" pitchFamily="34" charset="0"/>
              </a:rPr>
            </a:br>
            <a:r>
              <a:rPr lang="en-US" b="1" u="sng" dirty="0" smtClean="0">
                <a:latin typeface="Century Gothic" panose="020B0502020202020204" pitchFamily="34" charset="0"/>
              </a:rPr>
              <a:t>Foreign </a:t>
            </a:r>
            <a:r>
              <a:rPr lang="en-US" b="1" u="sng" dirty="0">
                <a:latin typeface="Century Gothic" panose="020B0502020202020204" pitchFamily="34" charset="0"/>
              </a:rPr>
              <a:t>Person </a:t>
            </a:r>
            <a:r>
              <a:rPr lang="en-US" b="1" u="sng" dirty="0" smtClean="0">
                <a:latin typeface="Century Gothic" panose="020B0502020202020204" pitchFamily="34" charset="0"/>
              </a:rPr>
              <a:t/>
            </a:r>
            <a:br>
              <a:rPr lang="en-US" b="1" u="sng" dirty="0" smtClean="0">
                <a:latin typeface="Century Gothic" panose="020B0502020202020204" pitchFamily="34" charset="0"/>
              </a:rPr>
            </a:br>
            <a:r>
              <a:rPr lang="en-US" b="1" u="sng" dirty="0" smtClean="0">
                <a:latin typeface="Century Gothic" panose="020B0502020202020204" pitchFamily="34" charset="0"/>
              </a:rPr>
              <a:t>Questionnaire</a:t>
            </a:r>
            <a:endParaRPr lang="en-US" b="1" u="sng" dirty="0">
              <a:latin typeface="Century Gothic" panose="020B0502020202020204" pitchFamily="34" charset="0"/>
            </a:endParaRPr>
          </a:p>
        </p:txBody>
      </p:sp>
      <p:sp>
        <p:nvSpPr>
          <p:cNvPr id="3" name="Subtitle 2"/>
          <p:cNvSpPr>
            <a:spLocks noGrp="1"/>
          </p:cNvSpPr>
          <p:nvPr>
            <p:ph type="subTitle" idx="1"/>
          </p:nvPr>
        </p:nvSpPr>
        <p:spPr/>
        <p:txBody>
          <a:bodyPr>
            <a:normAutofit fontScale="85000" lnSpcReduction="20000"/>
          </a:bodyPr>
          <a:lstStyle/>
          <a:p>
            <a:r>
              <a:rPr lang="en-US" dirty="0" smtClean="0">
                <a:latin typeface="Century Gothic" panose="020B0502020202020204" pitchFamily="34" charset="0"/>
              </a:rPr>
              <a:t> September 20, 2017</a:t>
            </a:r>
          </a:p>
          <a:p>
            <a:endParaRPr lang="en-US" dirty="0" smtClean="0">
              <a:latin typeface="Century Gothic" panose="020B0502020202020204" pitchFamily="34" charset="0"/>
            </a:endParaRPr>
          </a:p>
          <a:p>
            <a:r>
              <a:rPr lang="en-US" dirty="0" smtClean="0">
                <a:latin typeface="Century Gothic" panose="020B0502020202020204" pitchFamily="34" charset="0"/>
              </a:rPr>
              <a:t>Adilia </a:t>
            </a:r>
            <a:r>
              <a:rPr lang="en-US" dirty="0">
                <a:latin typeface="Century Gothic" panose="020B0502020202020204" pitchFamily="34" charset="0"/>
              </a:rPr>
              <a:t>F. Koch</a:t>
            </a:r>
          </a:p>
          <a:p>
            <a:r>
              <a:rPr lang="en-US" dirty="0">
                <a:latin typeface="Century Gothic" panose="020B0502020202020204" pitchFamily="34" charset="0"/>
              </a:rPr>
              <a:t>Director of Export Compliance</a:t>
            </a:r>
          </a:p>
          <a:p>
            <a:endParaRPr lang="en-US" dirty="0"/>
          </a:p>
        </p:txBody>
      </p:sp>
    </p:spTree>
    <p:custDataLst>
      <p:tags r:id="rId1"/>
    </p:custDataLst>
    <p:extLst>
      <p:ext uri="{BB962C8B-B14F-4D97-AF65-F5344CB8AC3E}">
        <p14:creationId xmlns:p14="http://schemas.microsoft.com/office/powerpoint/2010/main" val="4114618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Caltech Foreign Person Questionnaire (FPQ)</a:t>
            </a:r>
            <a:endParaRPr lang="en-US" u="sng" dirty="0">
              <a:latin typeface="Century Gothic" panose="020B0502020202020204" pitchFamily="34" charset="0"/>
            </a:endParaRPr>
          </a:p>
        </p:txBody>
      </p:sp>
      <p:sp>
        <p:nvSpPr>
          <p:cNvPr id="3" name="Content Placeholder 2"/>
          <p:cNvSpPr>
            <a:spLocks noGrp="1"/>
          </p:cNvSpPr>
          <p:nvPr>
            <p:ph idx="1"/>
          </p:nvPr>
        </p:nvSpPr>
        <p:spPr>
          <a:xfrm>
            <a:off x="567690" y="1921669"/>
            <a:ext cx="7886700" cy="3455235"/>
          </a:xfrm>
        </p:spPr>
        <p:txBody>
          <a:bodyPr>
            <a:noAutofit/>
          </a:bodyPr>
          <a:lstStyle/>
          <a:p>
            <a:pPr marL="0" indent="0">
              <a:spcBef>
                <a:spcPts val="0"/>
              </a:spcBef>
              <a:spcAft>
                <a:spcPts val="900"/>
              </a:spcAft>
              <a:buNone/>
            </a:pPr>
            <a:r>
              <a:rPr lang="en-US" sz="1800" b="1" dirty="0">
                <a:latin typeface="Century Gothic" panose="020B0502020202020204" pitchFamily="34" charset="0"/>
              </a:rPr>
              <a:t>Purpose:</a:t>
            </a:r>
          </a:p>
          <a:p>
            <a:pPr>
              <a:spcBef>
                <a:spcPts val="0"/>
              </a:spcBef>
              <a:spcAft>
                <a:spcPts val="900"/>
              </a:spcAft>
            </a:pPr>
            <a:r>
              <a:rPr lang="en-US" sz="1800" dirty="0">
                <a:latin typeface="Century Gothic" panose="020B0502020202020204" pitchFamily="34" charset="0"/>
              </a:rPr>
              <a:t>U.S. export laws control the conditions under which certain commodities and technologies can be transmitted to Foreign Persons.</a:t>
            </a:r>
          </a:p>
          <a:p>
            <a:pPr marL="0" indent="0">
              <a:spcBef>
                <a:spcPts val="0"/>
              </a:spcBef>
              <a:spcAft>
                <a:spcPts val="900"/>
              </a:spcAft>
              <a:buNone/>
            </a:pPr>
            <a:r>
              <a:rPr lang="en-US" sz="1800" b="1" dirty="0">
                <a:latin typeface="Century Gothic" panose="020B0502020202020204" pitchFamily="34" charset="0"/>
              </a:rPr>
              <a:t>What is the purpose of an FPQ form?</a:t>
            </a:r>
          </a:p>
          <a:p>
            <a:pPr>
              <a:spcBef>
                <a:spcPts val="0"/>
              </a:spcBef>
              <a:spcAft>
                <a:spcPts val="900"/>
              </a:spcAft>
            </a:pPr>
            <a:r>
              <a:rPr lang="en-US" sz="1800" dirty="0">
                <a:latin typeface="Century Gothic" panose="020B0502020202020204" pitchFamily="34" charset="0"/>
              </a:rPr>
              <a:t>The Caltech Export Compliance Office (CEC) uses the FPQ to determine whether the Foreign Persons working on controlled projects will need an export license or other requirements; review to determine if the foreign person is subject to NASA-funding restriction.   </a:t>
            </a:r>
          </a:p>
          <a:p>
            <a:pPr marL="0" indent="0">
              <a:spcBef>
                <a:spcPts val="0"/>
              </a:spcBef>
              <a:spcAft>
                <a:spcPts val="900"/>
              </a:spcAft>
              <a:buNone/>
            </a:pPr>
            <a:r>
              <a:rPr lang="en-US" sz="1800" b="1" dirty="0">
                <a:latin typeface="Century Gothic" panose="020B0502020202020204" pitchFamily="34" charset="0"/>
              </a:rPr>
              <a:t>Where can I get the form?</a:t>
            </a:r>
          </a:p>
          <a:p>
            <a:pPr>
              <a:spcBef>
                <a:spcPts val="0"/>
              </a:spcBef>
              <a:spcAft>
                <a:spcPts val="900"/>
              </a:spcAft>
            </a:pPr>
            <a:r>
              <a:rPr lang="en-US" sz="1800" dirty="0">
                <a:latin typeface="Century Gothic" panose="020B0502020202020204" pitchFamily="34" charset="0"/>
              </a:rPr>
              <a:t>From our website:  </a:t>
            </a:r>
            <a:r>
              <a:rPr lang="en-US" sz="1800" dirty="0">
                <a:latin typeface="Century Gothic" panose="020B0502020202020204" pitchFamily="34" charset="0"/>
                <a:hlinkClick r:id="rId4"/>
              </a:rPr>
              <a:t>http://export.caltech.edu/forms/</a:t>
            </a:r>
            <a:endParaRPr lang="en-US" sz="18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432240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NASA-Funding Restriction with PRC (China)</a:t>
            </a:r>
            <a:endParaRPr lang="en-US" b="1" u="sng" dirty="0">
              <a:latin typeface="Century Gothic" panose="020B0502020202020204" pitchFamily="34" charset="0"/>
            </a:endParaRPr>
          </a:p>
        </p:txBody>
      </p:sp>
      <p:sp>
        <p:nvSpPr>
          <p:cNvPr id="3" name="Content Placeholder 2"/>
          <p:cNvSpPr>
            <a:spLocks noGrp="1"/>
          </p:cNvSpPr>
          <p:nvPr>
            <p:ph idx="1"/>
          </p:nvPr>
        </p:nvSpPr>
        <p:spPr>
          <a:xfrm>
            <a:off x="628650" y="1948567"/>
            <a:ext cx="7886700" cy="3667539"/>
          </a:xfrm>
        </p:spPr>
        <p:txBody>
          <a:bodyPr>
            <a:noAutofit/>
          </a:bodyPr>
          <a:lstStyle/>
          <a:p>
            <a:r>
              <a:rPr lang="en-US" sz="1650" b="1" dirty="0">
                <a:latin typeface="Century Gothic" panose="020B0502020202020204" pitchFamily="34" charset="0"/>
              </a:rPr>
              <a:t>Public Law 112-10, effective April 25, 2011</a:t>
            </a:r>
          </a:p>
          <a:p>
            <a:r>
              <a:rPr lang="en-US" sz="1650" dirty="0">
                <a:latin typeface="Century Gothic" panose="020B0502020202020204" pitchFamily="34" charset="0"/>
              </a:rPr>
              <a:t>NASA is restricted from using funding to participate, collaborate or coordinate bilaterally in any way with China or any Chinese-owned company, at the prime contract or any tier subcontract level.</a:t>
            </a:r>
          </a:p>
          <a:p>
            <a:r>
              <a:rPr lang="en-US" sz="1650" dirty="0">
                <a:latin typeface="Century Gothic" panose="020B0502020202020204" pitchFamily="34" charset="0"/>
              </a:rPr>
              <a:t>Accordingly, </a:t>
            </a:r>
            <a:r>
              <a:rPr lang="en-US" sz="1650" u="sng" dirty="0">
                <a:latin typeface="Century Gothic" panose="020B0502020202020204" pitchFamily="34" charset="0"/>
              </a:rPr>
              <a:t>contracting officers shall make no awards to China or Chinese-owned companies with funds appropriated by the Acts </a:t>
            </a:r>
            <a:r>
              <a:rPr lang="en-US" sz="1650" dirty="0">
                <a:latin typeface="Century Gothic" panose="020B0502020202020204" pitchFamily="34" charset="0"/>
              </a:rPr>
              <a:t>or any funds appropriated subsequent to the Acts.  This policy </a:t>
            </a:r>
            <a:r>
              <a:rPr lang="en-US" sz="1650" b="1" dirty="0">
                <a:latin typeface="Century Gothic" panose="020B0502020202020204" pitchFamily="34" charset="0"/>
              </a:rPr>
              <a:t>applies to all contracts</a:t>
            </a:r>
            <a:r>
              <a:rPr lang="en-US" sz="1650" dirty="0">
                <a:latin typeface="Century Gothic" panose="020B0502020202020204" pitchFamily="34" charset="0"/>
              </a:rPr>
              <a:t> </a:t>
            </a:r>
            <a:r>
              <a:rPr lang="en-US" sz="1650" b="1" dirty="0">
                <a:latin typeface="Century Gothic" panose="020B0502020202020204" pitchFamily="34" charset="0"/>
              </a:rPr>
              <a:t>except those for commercial and non-developmental items</a:t>
            </a:r>
            <a:r>
              <a:rPr lang="en-US" sz="1650" dirty="0">
                <a:latin typeface="Century Gothic" panose="020B0502020202020204" pitchFamily="34" charset="0"/>
              </a:rPr>
              <a:t>.  </a:t>
            </a:r>
          </a:p>
          <a:p>
            <a:r>
              <a:rPr lang="en-US" sz="1650" dirty="0">
                <a:latin typeface="Century Gothic" panose="020B0502020202020204" pitchFamily="34" charset="0"/>
              </a:rPr>
              <a:t>The restrictions of the Acts and </a:t>
            </a:r>
            <a:r>
              <a:rPr lang="en-US" sz="1650" u="sng" dirty="0">
                <a:latin typeface="Century Gothic" panose="020B0502020202020204" pitchFamily="34" charset="0"/>
              </a:rPr>
              <a:t>this policy neither limit nor prohibit the purchase of commercial or non-developmental items</a:t>
            </a:r>
            <a:r>
              <a:rPr lang="en-US" sz="1650" dirty="0">
                <a:latin typeface="Century Gothic" panose="020B0502020202020204" pitchFamily="34" charset="0"/>
              </a:rPr>
              <a:t>.</a:t>
            </a:r>
          </a:p>
          <a:p>
            <a:r>
              <a:rPr lang="en-US" sz="1650" dirty="0">
                <a:latin typeface="Century Gothic" panose="020B0502020202020204" pitchFamily="34" charset="0"/>
              </a:rPr>
              <a:t>“China” or “Chinese-owned Company” means the People’s Republic of China, any company owned by the People’s Republic of China or any company incorporated under the laws of the People’s Republic of China. </a:t>
            </a:r>
          </a:p>
        </p:txBody>
      </p:sp>
    </p:spTree>
    <p:custDataLst>
      <p:tags r:id="rId1"/>
    </p:custDataLst>
    <p:extLst>
      <p:ext uri="{BB962C8B-B14F-4D97-AF65-F5344CB8AC3E}">
        <p14:creationId xmlns:p14="http://schemas.microsoft.com/office/powerpoint/2010/main" val="2933352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1859"/>
            <a:ext cx="7886700" cy="733984"/>
          </a:xfrm>
        </p:spPr>
        <p:txBody>
          <a:bodyPr/>
          <a:lstStyle/>
          <a:p>
            <a:r>
              <a:rPr lang="en-US" b="1" u="sng" dirty="0">
                <a:latin typeface="Century Gothic" panose="020B0502020202020204" pitchFamily="34" charset="0"/>
              </a:rPr>
              <a:t>NASA-Funding Restriction with PRC (China)</a:t>
            </a:r>
          </a:p>
        </p:txBody>
      </p:sp>
      <p:sp>
        <p:nvSpPr>
          <p:cNvPr id="4" name="Rectangle 1"/>
          <p:cNvSpPr>
            <a:spLocks noGrp="1" noChangeArrowheads="1"/>
          </p:cNvSpPr>
          <p:nvPr>
            <p:ph idx="1"/>
          </p:nvPr>
        </p:nvSpPr>
        <p:spPr bwMode="auto">
          <a:xfrm>
            <a:off x="550445" y="1691954"/>
            <a:ext cx="804311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indent="0" defTabSz="685800">
              <a:spcAft>
                <a:spcPts val="900"/>
              </a:spcAft>
              <a:buNone/>
              <a:tabLst>
                <a:tab pos="85725" algn="l"/>
                <a:tab pos="342900"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n-US" altLang="en-US" sz="1500" b="1" dirty="0">
                <a:latin typeface="Century Gothic" panose="020B0502020202020204" pitchFamily="34" charset="0"/>
              </a:rPr>
              <a:t>1852.225-71  Restriction on Funding Activity with China.</a:t>
            </a:r>
            <a:r>
              <a:rPr lang="en-US" altLang="en-US" sz="1500" b="1" u="sng" dirty="0">
                <a:latin typeface="Century Gothic" panose="020B0502020202020204" pitchFamily="34" charset="0"/>
              </a:rPr>
              <a:t> </a:t>
            </a:r>
            <a:endParaRPr lang="en-US" altLang="en-US" sz="1500" dirty="0">
              <a:latin typeface="Century Gothic" panose="020B0502020202020204" pitchFamily="34" charset="0"/>
            </a:endParaRPr>
          </a:p>
          <a:p>
            <a:pPr marL="0" indent="0" defTabSz="685800">
              <a:spcAft>
                <a:spcPts val="900"/>
              </a:spcAft>
              <a:buNone/>
              <a:tabLst>
                <a:tab pos="85725" algn="l"/>
                <a:tab pos="342900"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n-US" altLang="en-US" sz="1500" dirty="0">
                <a:latin typeface="Century Gothic" panose="020B0502020202020204" pitchFamily="34" charset="0"/>
              </a:rPr>
              <a:t>	(a) Definition - “China” or “Chinese-owned company” means the People’s Republic of China, any company owned by the People’s Republic of China or any company incorporated under the laws of the People’s Republic of China.</a:t>
            </a:r>
          </a:p>
          <a:p>
            <a:pPr marL="0" indent="0" defTabSz="685800">
              <a:spcAft>
                <a:spcPts val="900"/>
              </a:spcAft>
              <a:buNone/>
              <a:tabLst>
                <a:tab pos="85725" algn="l"/>
                <a:tab pos="342900"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n-US" altLang="en-US" sz="1500" dirty="0">
                <a:latin typeface="Century Gothic" panose="020B0502020202020204" pitchFamily="34" charset="0"/>
              </a:rPr>
              <a:t>	(b) Public Laws 112-10, Section 1340(a) and 112-55, Section 539, restrict NASA from contracting to participate, collaborate, coordinate bilaterally in any way with China or a Chinese-owned company using funds appropriated on or after April 25, 2011.  Contracts for commercial and non developmental items are exempted from the prohibition because they constitute purchase of goods or services that would not involve participation, collaboration, or coordination between the parties. </a:t>
            </a:r>
          </a:p>
          <a:p>
            <a:pPr marL="0" indent="0" defTabSz="685800">
              <a:spcAft>
                <a:spcPts val="900"/>
              </a:spcAft>
              <a:buNone/>
              <a:tabLst>
                <a:tab pos="85725" algn="l"/>
                <a:tab pos="342900"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n-US" altLang="en-US" sz="1500" dirty="0">
                <a:latin typeface="Century Gothic" panose="020B0502020202020204" pitchFamily="34" charset="0"/>
              </a:rPr>
              <a:t>	(c) This contract may use restricted funding that was appropriated on or after April 25, 2011.  The contractor shall not contract with China or Chinese-owned companies for any effort related to this contract except for acquisition of commercial and non-developmental items. If the contractor anticipates making an award to China or Chinese-owned companies, the contractor must contact the contracting officer to determine if funding on this contract can be used for that purpose.</a:t>
            </a:r>
          </a:p>
        </p:txBody>
      </p:sp>
    </p:spTree>
    <p:custDataLst>
      <p:tags r:id="rId1"/>
    </p:custDataLst>
    <p:extLst>
      <p:ext uri="{BB962C8B-B14F-4D97-AF65-F5344CB8AC3E}">
        <p14:creationId xmlns:p14="http://schemas.microsoft.com/office/powerpoint/2010/main" val="293345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Research Administrator Day</a:t>
            </a:r>
            <a:r>
              <a:rPr lang="en-US" dirty="0" smtClean="0">
                <a:latin typeface="Century Gothic" panose="020B0502020202020204" pitchFamily="34" charset="0"/>
              </a:rPr>
              <a:t/>
            </a:r>
            <a:br>
              <a:rPr lang="en-US" dirty="0" smtClean="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smtClean="0">
                <a:latin typeface="Century Gothic" panose="020B0502020202020204" pitchFamily="34" charset="0"/>
              </a:rPr>
              <a:t/>
            </a:r>
            <a:br>
              <a:rPr lang="en-US" dirty="0" smtClean="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smtClean="0">
                <a:latin typeface="Century Gothic" panose="020B0502020202020204" pitchFamily="34" charset="0"/>
              </a:rPr>
              <a:t>Sam Westcott</a:t>
            </a:r>
            <a:endParaRPr lang="en-US" dirty="0">
              <a:latin typeface="Century Gothic" panose="020B0502020202020204" pitchFamily="34" charset="0"/>
            </a:endParaRPr>
          </a:p>
        </p:txBody>
      </p:sp>
    </p:spTree>
    <p:extLst>
      <p:ext uri="{BB962C8B-B14F-4D97-AF65-F5344CB8AC3E}">
        <p14:creationId xmlns:p14="http://schemas.microsoft.com/office/powerpoint/2010/main" val="2730379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3720"/>
            <a:ext cx="7886700" cy="573773"/>
          </a:xfrm>
        </p:spPr>
        <p:txBody>
          <a:bodyPr/>
          <a:lstStyle/>
          <a:p>
            <a:r>
              <a:rPr lang="en-US" b="1" u="sng" dirty="0" smtClean="0"/>
              <a:t>FPQ screenshot</a:t>
            </a:r>
            <a:endParaRPr lang="en-US" b="1" u="sng" dirty="0"/>
          </a:p>
        </p:txBody>
      </p:sp>
      <p:pic>
        <p:nvPicPr>
          <p:cNvPr id="4" name="Content Placeholder 3"/>
          <p:cNvPicPr>
            <a:picLocks noGrp="1" noChangeAspect="1"/>
          </p:cNvPicPr>
          <p:nvPr>
            <p:ph idx="1"/>
          </p:nvPr>
        </p:nvPicPr>
        <p:blipFill rotWithShape="1">
          <a:blip r:embed="rId4"/>
          <a:srcRect b="49566"/>
          <a:stretch/>
        </p:blipFill>
        <p:spPr>
          <a:xfrm>
            <a:off x="1485900" y="1614101"/>
            <a:ext cx="6172200" cy="4030609"/>
          </a:xfrm>
          <a:prstGeom prst="rect">
            <a:avLst/>
          </a:prstGeom>
        </p:spPr>
      </p:pic>
      <p:sp>
        <p:nvSpPr>
          <p:cNvPr id="5" name="Notched Right Arrow 4"/>
          <p:cNvSpPr/>
          <p:nvPr/>
        </p:nvSpPr>
        <p:spPr>
          <a:xfrm rot="19922522">
            <a:off x="766993" y="4179259"/>
            <a:ext cx="1015365" cy="329565"/>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51778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7594"/>
            <a:ext cx="7886700" cy="573773"/>
          </a:xfrm>
        </p:spPr>
        <p:txBody>
          <a:bodyPr/>
          <a:lstStyle/>
          <a:p>
            <a:r>
              <a:rPr lang="en-US" b="1" u="sng" dirty="0" smtClean="0">
                <a:latin typeface="Century Gothic" panose="020B0502020202020204" pitchFamily="34" charset="0"/>
              </a:rPr>
              <a:t>FPQ screenshot (continued)</a:t>
            </a:r>
            <a:endParaRPr lang="en-US" b="1" u="sng" dirty="0">
              <a:latin typeface="Century Gothic" panose="020B0502020202020204" pitchFamily="34" charset="0"/>
            </a:endParaRPr>
          </a:p>
        </p:txBody>
      </p:sp>
      <p:pic>
        <p:nvPicPr>
          <p:cNvPr id="4" name="Content Placeholder 3"/>
          <p:cNvPicPr>
            <a:picLocks noGrp="1" noChangeAspect="1"/>
          </p:cNvPicPr>
          <p:nvPr>
            <p:ph idx="1"/>
          </p:nvPr>
        </p:nvPicPr>
        <p:blipFill rotWithShape="1">
          <a:blip r:embed="rId4"/>
          <a:srcRect t="45610"/>
          <a:stretch/>
        </p:blipFill>
        <p:spPr>
          <a:xfrm>
            <a:off x="1485900" y="1653988"/>
            <a:ext cx="6172200" cy="4346762"/>
          </a:xfrm>
          <a:prstGeom prst="rect">
            <a:avLst/>
          </a:prstGeom>
        </p:spPr>
      </p:pic>
    </p:spTree>
    <p:custDataLst>
      <p:tags r:id="rId1"/>
    </p:custDataLst>
    <p:extLst>
      <p:ext uri="{BB962C8B-B14F-4D97-AF65-F5344CB8AC3E}">
        <p14:creationId xmlns:p14="http://schemas.microsoft.com/office/powerpoint/2010/main" val="1164223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9" y="173152"/>
            <a:ext cx="8514708" cy="620007"/>
          </a:xfrm>
        </p:spPr>
        <p:txBody>
          <a:bodyPr>
            <a:noAutofit/>
          </a:bodyPr>
          <a:lstStyle/>
          <a:p>
            <a:r>
              <a:rPr lang="en-US" b="1" u="sng" dirty="0">
                <a:latin typeface="Century Gothic" panose="020B0502020202020204" pitchFamily="34" charset="0"/>
              </a:rPr>
              <a:t>When is a Foreign Person Questionnaire required</a:t>
            </a:r>
            <a:r>
              <a:rPr lang="en-US" b="1" u="sng" dirty="0" smtClean="0">
                <a:latin typeface="Century Gothic" panose="020B0502020202020204" pitchFamily="34" charset="0"/>
              </a:rPr>
              <a:t>?</a:t>
            </a:r>
            <a:endParaRPr lang="en-US" b="1" u="sng" dirty="0">
              <a:latin typeface="Century Gothic" panose="020B0502020202020204" pitchFamily="34" charset="0"/>
            </a:endParaRPr>
          </a:p>
        </p:txBody>
      </p:sp>
      <p:graphicFrame>
        <p:nvGraphicFramePr>
          <p:cNvPr id="4" name="Content Placeholder 3"/>
          <p:cNvGraphicFramePr>
            <a:graphicFrameLocks noGrp="1"/>
          </p:cNvGraphicFramePr>
          <p:nvPr>
            <p:ph idx="1"/>
            <p:extLst/>
          </p:nvPr>
        </p:nvGraphicFramePr>
        <p:xfrm>
          <a:off x="1033535" y="1751102"/>
          <a:ext cx="7142396" cy="3541878"/>
        </p:xfrm>
        <a:graphic>
          <a:graphicData uri="http://schemas.openxmlformats.org/drawingml/2006/table">
            <a:tbl>
              <a:tblPr firstRow="1" firstCol="1" bandRow="1"/>
              <a:tblGrid>
                <a:gridCol w="349890"/>
                <a:gridCol w="1415392"/>
                <a:gridCol w="424076"/>
                <a:gridCol w="975397"/>
                <a:gridCol w="989938"/>
                <a:gridCol w="996612"/>
                <a:gridCol w="971336"/>
                <a:gridCol w="1019755"/>
              </a:tblGrid>
              <a:tr h="300609">
                <a:tc>
                  <a:txBody>
                    <a:bodyPr/>
                    <a:lstStyle/>
                    <a:p>
                      <a:pPr marL="0" marR="0" indent="0" algn="ctr">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0" marR="0" indent="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gridSpan="2">
                  <a:txBody>
                    <a:bodyPr/>
                    <a:lstStyle/>
                    <a:p>
                      <a:pPr marL="0" marR="0" indent="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gridSpan="2">
                  <a:txBody>
                    <a:bodyPr/>
                    <a:lstStyle/>
                    <a:p>
                      <a:pPr marL="0" marR="0" indent="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a:txBody>
                    <a:bodyPr/>
                    <a:lstStyle/>
                    <a:p>
                      <a:pPr marL="0" marR="0" indent="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849249">
                <a:tc>
                  <a:txBody>
                    <a:bodyPr/>
                    <a:lstStyle/>
                    <a:p>
                      <a:pPr marL="0" marR="0" indent="0" algn="ctr">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What is the Funding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gridSpan="2">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JPL Interdivisional Authorizations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gridSpan="2">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NASA </a:t>
                      </a:r>
                      <a:b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Projects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a:txBody>
                    <a:bodyPr/>
                    <a:lstStyle/>
                    <a:p>
                      <a:pPr marL="0" marR="0" indent="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Funding 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849249">
                <a:tc>
                  <a:txBody>
                    <a:bodyPr/>
                    <a:lstStyle/>
                    <a:p>
                      <a:pPr marL="0" marR="0" indent="0" algn="ctr">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What is the Foreign Person’s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Nationality?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US"/>
                    </a:p>
                  </a:txBody>
                  <a:tcPr/>
                </a:tc>
                <a:tc>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China (PRC)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indent="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China (PRC)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indent="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indent="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771384">
                <a:tc rowSpan="2">
                  <a:txBody>
                    <a:bodyPr/>
                    <a:lstStyle/>
                    <a:p>
                      <a:pPr marL="0" marR="0" indent="0" algn="ctr">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marL="0" marR="0" indent="0" algn="ctr">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Is the</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b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Project </a:t>
                      </a:r>
                      <a:b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Export Controlled?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a:spcBef>
                          <a:spcPts val="0"/>
                        </a:spcBef>
                        <a:spcAft>
                          <a:spcPts val="0"/>
                        </a:spcAft>
                      </a:pPr>
                      <a:r>
                        <a:rPr lang="en-US"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r>
              <a:tr h="771384">
                <a:tc vMerge="1">
                  <a:txBody>
                    <a:bodyPr/>
                    <a:lstStyle/>
                    <a:p>
                      <a:pPr marL="0" marR="0" indent="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
                      </a:r>
                      <a:r>
                        <a:rPr lang="en-US"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c>
                  <a:txBody>
                    <a:bodyPr/>
                    <a:lstStyle/>
                    <a:p>
                      <a:pPr marL="0" marR="0" indent="0" algn="ctr">
                        <a:spcBef>
                          <a:spcPts val="0"/>
                        </a:spcBef>
                        <a:spcAft>
                          <a:spcPts val="0"/>
                        </a:spcAft>
                      </a:pPr>
                      <a:r>
                        <a:rPr lang="en-US"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FPQ Not Required</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EF"/>
                    </a:solidFill>
                  </a:tcPr>
                </a:tc>
                <a:tc>
                  <a:txBody>
                    <a:bodyPr/>
                    <a:lstStyle/>
                    <a:p>
                      <a:pPr marL="0" marR="0" indent="0" algn="ctr">
                        <a:spcBef>
                          <a:spcPts val="0"/>
                        </a:spcBef>
                        <a:spcAft>
                          <a:spcPts val="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EF"/>
                    </a:solidFill>
                  </a:tcPr>
                </a:tc>
                <a:tc>
                  <a:txBody>
                    <a:bodyPr/>
                    <a:lstStyle/>
                    <a:p>
                      <a:pPr marL="0" marR="0" indent="0" algn="ctr">
                        <a:spcBef>
                          <a:spcPts val="0"/>
                        </a:spcBef>
                        <a:spcAft>
                          <a:spcPts val="0"/>
                        </a:spcAft>
                      </a:pPr>
                      <a:r>
                        <a:rPr lang="en-US"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FPQ Not Required</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EF"/>
                    </a:solidFill>
                  </a:tcPr>
                </a:tc>
                <a:tc>
                  <a:txBody>
                    <a:bodyPr/>
                    <a:lstStyle/>
                    <a:p>
                      <a:pPr marL="0" marR="0" indent="0" algn="ctr">
                        <a:spcBef>
                          <a:spcPts val="0"/>
                        </a:spcBef>
                        <a:spcAft>
                          <a:spcPts val="0"/>
                        </a:spcAft>
                      </a:pPr>
                      <a:r>
                        <a:rPr lang="en-US" sz="14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FPQ Not Required</a:t>
                      </a:r>
                      <a:endParaRPr lang="en-US"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6" marR="52126" marT="13145" marB="131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FEF"/>
                    </a:solidFill>
                  </a:tcPr>
                </a:tc>
              </a:tr>
            </a:tbl>
          </a:graphicData>
        </a:graphic>
      </p:graphicFrame>
      <p:sp>
        <p:nvSpPr>
          <p:cNvPr id="3" name="TextBox 2"/>
          <p:cNvSpPr txBox="1"/>
          <p:nvPr/>
        </p:nvSpPr>
        <p:spPr>
          <a:xfrm>
            <a:off x="434039" y="5347101"/>
            <a:ext cx="7429013" cy="369332"/>
          </a:xfrm>
          <a:prstGeom prst="rect">
            <a:avLst/>
          </a:prstGeom>
          <a:noFill/>
        </p:spPr>
        <p:txBody>
          <a:bodyPr wrap="square" rtlCol="0">
            <a:spAutoFit/>
          </a:bodyPr>
          <a:lstStyle/>
          <a:p>
            <a:r>
              <a:rPr lang="en-US" dirty="0"/>
              <a:t>This information will be posted on our website:  </a:t>
            </a:r>
            <a:r>
              <a:rPr lang="en-US" dirty="0">
                <a:hlinkClick r:id="rId4"/>
              </a:rPr>
              <a:t>http://export.caltech.edu/</a:t>
            </a:r>
            <a:endParaRPr lang="en-US" dirty="0"/>
          </a:p>
        </p:txBody>
      </p:sp>
    </p:spTree>
    <p:custDataLst>
      <p:tags r:id="rId1"/>
    </p:custDataLst>
    <p:extLst>
      <p:ext uri="{BB962C8B-B14F-4D97-AF65-F5344CB8AC3E}">
        <p14:creationId xmlns:p14="http://schemas.microsoft.com/office/powerpoint/2010/main" val="2762320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6761"/>
            <a:ext cx="7886700" cy="566069"/>
          </a:xfrm>
        </p:spPr>
        <p:txBody>
          <a:bodyPr/>
          <a:lstStyle/>
          <a:p>
            <a:r>
              <a:rPr lang="en-US" b="1" u="sng" dirty="0" smtClean="0">
                <a:latin typeface="Century Gothic" panose="020B0502020202020204" pitchFamily="34" charset="0"/>
              </a:rPr>
              <a:t>FPQ NASA-China questions</a:t>
            </a:r>
            <a:endParaRPr lang="en-US" b="1" u="sng" dirty="0">
              <a:latin typeface="Century Gothic" panose="020B0502020202020204" pitchFamily="34" charset="0"/>
            </a:endParaRPr>
          </a:p>
        </p:txBody>
      </p:sp>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b="55735"/>
          <a:stretch/>
        </p:blipFill>
        <p:spPr>
          <a:xfrm>
            <a:off x="1485900" y="1908301"/>
            <a:ext cx="6172200" cy="3535655"/>
          </a:xfrm>
          <a:prstGeom prst="rect">
            <a:avLst/>
          </a:prstGeom>
        </p:spPr>
      </p:pic>
      <p:sp>
        <p:nvSpPr>
          <p:cNvPr id="5" name="Notched Right Arrow 4"/>
          <p:cNvSpPr/>
          <p:nvPr/>
        </p:nvSpPr>
        <p:spPr>
          <a:xfrm rot="19922522">
            <a:off x="646653" y="2956331"/>
            <a:ext cx="1015365" cy="329565"/>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090319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entury Gothic" panose="020B0502020202020204" pitchFamily="34" charset="0"/>
              </a:rPr>
              <a:t>Resources</a:t>
            </a:r>
            <a:endParaRPr lang="en-US" b="1" u="sng" dirty="0">
              <a:latin typeface="Century Gothic" panose="020B0502020202020204" pitchFamily="34" charset="0"/>
            </a:endParaRPr>
          </a:p>
        </p:txBody>
      </p:sp>
      <p:sp>
        <p:nvSpPr>
          <p:cNvPr id="3" name="Content Placeholder 2"/>
          <p:cNvSpPr>
            <a:spLocks noGrp="1"/>
          </p:cNvSpPr>
          <p:nvPr>
            <p:ph idx="1"/>
          </p:nvPr>
        </p:nvSpPr>
        <p:spPr/>
        <p:txBody>
          <a:bodyPr>
            <a:normAutofit fontScale="85000" lnSpcReduction="20000"/>
          </a:bodyPr>
          <a:lstStyle/>
          <a:p>
            <a:pPr marL="172641" lvl="1"/>
            <a:r>
              <a:rPr lang="en-US" dirty="0">
                <a:latin typeface="Century Gothic" panose="020B0502020202020204" pitchFamily="34" charset="0"/>
              </a:rPr>
              <a:t>Telephone:  (626) </a:t>
            </a:r>
            <a:r>
              <a:rPr lang="en-US" dirty="0" smtClean="0">
                <a:latin typeface="Century Gothic" panose="020B0502020202020204" pitchFamily="34" charset="0"/>
              </a:rPr>
              <a:t>395-2641</a:t>
            </a:r>
          </a:p>
          <a:p>
            <a:pPr marL="172641" lvl="1"/>
            <a:endParaRPr lang="en-US" dirty="0">
              <a:latin typeface="Century Gothic" panose="020B0502020202020204" pitchFamily="34" charset="0"/>
            </a:endParaRPr>
          </a:p>
          <a:p>
            <a:pPr marL="172641" lvl="1"/>
            <a:r>
              <a:rPr lang="en-US" dirty="0" smtClean="0">
                <a:latin typeface="Century Gothic" panose="020B0502020202020204" pitchFamily="34" charset="0"/>
              </a:rPr>
              <a:t>Email:  </a:t>
            </a:r>
            <a:r>
              <a:rPr lang="en-US" dirty="0" smtClean="0">
                <a:latin typeface="Century Gothic" panose="020B0502020202020204" pitchFamily="34" charset="0"/>
                <a:hlinkClick r:id="rId4"/>
              </a:rPr>
              <a:t>export@caltech.edu</a:t>
            </a:r>
            <a:endParaRPr lang="en-US" dirty="0" smtClean="0">
              <a:latin typeface="Century Gothic" panose="020B0502020202020204" pitchFamily="34" charset="0"/>
            </a:endParaRPr>
          </a:p>
          <a:p>
            <a:pPr marL="1191" lvl="1" indent="0">
              <a:buNone/>
            </a:pPr>
            <a:endParaRPr lang="en-US" dirty="0">
              <a:latin typeface="Century Gothic" panose="020B0502020202020204" pitchFamily="34" charset="0"/>
            </a:endParaRPr>
          </a:p>
          <a:p>
            <a:pPr marL="172641" lvl="1"/>
            <a:r>
              <a:rPr lang="en-US" dirty="0" smtClean="0">
                <a:latin typeface="Century Gothic" panose="020B0502020202020204" pitchFamily="34" charset="0"/>
              </a:rPr>
              <a:t>Webpage:  </a:t>
            </a:r>
            <a:r>
              <a:rPr lang="en-US" dirty="0" smtClean="0">
                <a:latin typeface="Century Gothic" panose="020B0502020202020204" pitchFamily="34" charset="0"/>
                <a:hlinkClick r:id="rId5"/>
              </a:rPr>
              <a:t>http://export.caltech.edu/</a:t>
            </a:r>
            <a:endParaRPr lang="en-US" dirty="0">
              <a:latin typeface="Century Gothic" panose="020B0502020202020204" pitchFamily="34" charset="0"/>
            </a:endParaRPr>
          </a:p>
          <a:p>
            <a:pPr marL="172641" lvl="1">
              <a:buNone/>
            </a:pPr>
            <a:endParaRPr lang="en-US" dirty="0" smtClean="0">
              <a:latin typeface="Century Gothic" panose="020B0502020202020204" pitchFamily="34" charset="0"/>
            </a:endParaRPr>
          </a:p>
          <a:p>
            <a:pPr marL="172641" lvl="1"/>
            <a:r>
              <a:rPr lang="en-US" dirty="0" smtClean="0">
                <a:latin typeface="Century Gothic" panose="020B0502020202020204" pitchFamily="34" charset="0"/>
              </a:rPr>
              <a:t>FPQ form location:  </a:t>
            </a:r>
            <a:r>
              <a:rPr lang="en-US" dirty="0">
                <a:latin typeface="Century Gothic" panose="020B0502020202020204" pitchFamily="34" charset="0"/>
                <a:hlinkClick r:id="rId6"/>
              </a:rPr>
              <a:t>http://export.caltech.edu/forms/</a:t>
            </a:r>
            <a:endParaRPr lang="en-US" dirty="0">
              <a:latin typeface="Century Gothic" panose="020B0502020202020204" pitchFamily="34" charset="0"/>
            </a:endParaRPr>
          </a:p>
          <a:p>
            <a:pPr marL="172641" lvl="1">
              <a:buNone/>
            </a:pPr>
            <a:endParaRPr lang="en-US" dirty="0">
              <a:latin typeface="Century Gothic" panose="020B0502020202020204" pitchFamily="34" charset="0"/>
            </a:endParaRPr>
          </a:p>
          <a:p>
            <a:pPr marL="172641" lvl="1"/>
            <a:r>
              <a:rPr lang="en-US" dirty="0" smtClean="0">
                <a:latin typeface="Century Gothic" panose="020B0502020202020204" pitchFamily="34" charset="0"/>
              </a:rPr>
              <a:t>NASA-China Information Circular:</a:t>
            </a:r>
          </a:p>
          <a:p>
            <a:pPr marL="1191" lvl="1" indent="0" defTabSz="346472">
              <a:buNone/>
            </a:pPr>
            <a:r>
              <a:rPr lang="en-US" dirty="0" smtClean="0">
                <a:latin typeface="Century Gothic" panose="020B0502020202020204" pitchFamily="34" charset="0"/>
              </a:rPr>
              <a:t>	</a:t>
            </a:r>
            <a:r>
              <a:rPr lang="en-US" dirty="0" smtClean="0">
                <a:latin typeface="Century Gothic" panose="020B0502020202020204" pitchFamily="34" charset="0"/>
                <a:hlinkClick r:id="rId7"/>
              </a:rPr>
              <a:t>https</a:t>
            </a:r>
            <a:r>
              <a:rPr lang="en-US" dirty="0">
                <a:latin typeface="Century Gothic" panose="020B0502020202020204" pitchFamily="34" charset="0"/>
                <a:hlinkClick r:id="rId7"/>
              </a:rPr>
              <a:t>://</a:t>
            </a:r>
            <a:r>
              <a:rPr lang="en-US" dirty="0" smtClean="0">
                <a:latin typeface="Century Gothic" panose="020B0502020202020204" pitchFamily="34" charset="0"/>
                <a:hlinkClick r:id="rId7"/>
              </a:rPr>
              <a:t>www.hq.nasa.gov/office/procurement/regs/pic12-01A.html</a:t>
            </a:r>
            <a:endParaRPr lang="en-US" dirty="0" smtClean="0">
              <a:latin typeface="Century Gothic" panose="020B0502020202020204" pitchFamily="34" charset="0"/>
            </a:endParaRPr>
          </a:p>
          <a:p>
            <a:pPr marL="1191" lvl="1" indent="0">
              <a:buNone/>
            </a:pPr>
            <a:endParaRPr lang="en-US" b="1" dirty="0" smtClean="0"/>
          </a:p>
          <a:p>
            <a:pPr marL="0" indent="0">
              <a:buNone/>
            </a:pPr>
            <a:endParaRPr lang="en-US" u="sng" dirty="0" smtClean="0"/>
          </a:p>
        </p:txBody>
      </p:sp>
    </p:spTree>
    <p:custDataLst>
      <p:tags r:id="rId1"/>
    </p:custDataLst>
    <p:extLst>
      <p:ext uri="{BB962C8B-B14F-4D97-AF65-F5344CB8AC3E}">
        <p14:creationId xmlns:p14="http://schemas.microsoft.com/office/powerpoint/2010/main" val="4140756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34" y="3692862"/>
            <a:ext cx="7886700" cy="2139553"/>
          </a:xfrm>
        </p:spPr>
        <p:txBody>
          <a:bodyPr/>
          <a:lstStyle/>
          <a:p>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smtClean="0"/>
              <a:t>Contact us:  </a:t>
            </a:r>
            <a:r>
              <a:rPr lang="en-US" dirty="0" smtClean="0">
                <a:hlinkClick r:id="rId4"/>
              </a:rPr>
              <a:t>export@caltech.edu</a:t>
            </a:r>
            <a:endParaRPr lang="en-US" dirty="0" smtClean="0"/>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987" y="851454"/>
            <a:ext cx="4286250" cy="2300288"/>
          </a:xfrm>
          <a:prstGeom prst="rect">
            <a:avLst/>
          </a:prstGeom>
        </p:spPr>
      </p:pic>
    </p:spTree>
    <p:custDataLst>
      <p:tags r:id="rId1"/>
    </p:custDataLst>
    <p:extLst>
      <p:ext uri="{BB962C8B-B14F-4D97-AF65-F5344CB8AC3E}">
        <p14:creationId xmlns:p14="http://schemas.microsoft.com/office/powerpoint/2010/main" val="1073725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latin typeface="Century Gothic" panose="020B0502020202020204" pitchFamily="34" charset="0"/>
              </a:rPr>
              <a:t>Updates from PAA</a:t>
            </a:r>
            <a:endParaRPr lang="en-US" b="1" u="sng" dirty="0">
              <a:latin typeface="Century Gothic" panose="020B0502020202020204" pitchFamily="34" charset="0"/>
            </a:endParaRPr>
          </a:p>
        </p:txBody>
      </p:sp>
      <p:sp>
        <p:nvSpPr>
          <p:cNvPr id="3" name="Subtitle 2"/>
          <p:cNvSpPr>
            <a:spLocks noGrp="1"/>
          </p:cNvSpPr>
          <p:nvPr>
            <p:ph type="subTitle" idx="1"/>
          </p:nvPr>
        </p:nvSpPr>
        <p:spPr/>
        <p:txBody>
          <a:bodyPr/>
          <a:lstStyle/>
          <a:p>
            <a:r>
              <a:rPr lang="en-US" dirty="0" smtClean="0">
                <a:latin typeface="Century Gothic" panose="020B0502020202020204" pitchFamily="34" charset="0"/>
              </a:rPr>
              <a:t>Estella Venegas</a:t>
            </a:r>
            <a:endParaRPr lang="en-US" dirty="0">
              <a:latin typeface="Century Gothic" panose="020B0502020202020204" pitchFamily="34" charset="0"/>
            </a:endParaRPr>
          </a:p>
        </p:txBody>
      </p:sp>
    </p:spTree>
    <p:extLst>
      <p:ext uri="{BB962C8B-B14F-4D97-AF65-F5344CB8AC3E}">
        <p14:creationId xmlns:p14="http://schemas.microsoft.com/office/powerpoint/2010/main" val="94367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200" b="1" u="sng" dirty="0" smtClean="0">
                <a:latin typeface="Century Gothic" panose="020B0502020202020204" pitchFamily="34" charset="0"/>
              </a:rPr>
              <a:t>New Reports in Cognos/Data Warehouse</a:t>
            </a:r>
            <a:endParaRPr lang="en-US" sz="4200" b="1" u="sng" dirty="0">
              <a:latin typeface="Century Gothic" panose="020B0502020202020204" pitchFamily="34" charset="0"/>
            </a:endParaRPr>
          </a:p>
        </p:txBody>
      </p:sp>
      <p:sp>
        <p:nvSpPr>
          <p:cNvPr id="3" name="Content Placeholder 2"/>
          <p:cNvSpPr>
            <a:spLocks noGrp="1"/>
          </p:cNvSpPr>
          <p:nvPr>
            <p:ph idx="1"/>
          </p:nvPr>
        </p:nvSpPr>
        <p:spPr>
          <a:xfrm>
            <a:off x="457200" y="1913709"/>
            <a:ext cx="8229600" cy="4525963"/>
          </a:xfrm>
        </p:spPr>
        <p:txBody>
          <a:bodyPr/>
          <a:lstStyle/>
          <a:p>
            <a:r>
              <a:rPr lang="en-US" i="1" u="sng" dirty="0">
                <a:latin typeface="Century Gothic" panose="020B0502020202020204" pitchFamily="34" charset="0"/>
              </a:rPr>
              <a:t>Commitment Balance Report </a:t>
            </a:r>
            <a:r>
              <a:rPr lang="en-US" i="1" dirty="0">
                <a:latin typeface="Century Gothic" panose="020B0502020202020204" pitchFamily="34" charset="0"/>
              </a:rPr>
              <a:t>(</a:t>
            </a:r>
            <a:r>
              <a:rPr lang="en-US" i="1" dirty="0" smtClean="0">
                <a:latin typeface="Century Gothic" panose="020B0502020202020204" pitchFamily="34" charset="0"/>
              </a:rPr>
              <a:t>replaces ITD </a:t>
            </a:r>
            <a:r>
              <a:rPr lang="en-US" i="1" dirty="0">
                <a:latin typeface="Century Gothic" panose="020B0502020202020204" pitchFamily="34" charset="0"/>
              </a:rPr>
              <a:t>Commitment </a:t>
            </a:r>
            <a:r>
              <a:rPr lang="en-US" i="1" dirty="0" smtClean="0">
                <a:latin typeface="Century Gothic" panose="020B0502020202020204" pitchFamily="34" charset="0"/>
              </a:rPr>
              <a:t>Balance</a:t>
            </a:r>
            <a:r>
              <a:rPr lang="en-US" i="1" dirty="0">
                <a:latin typeface="Century Gothic" panose="020B0502020202020204" pitchFamily="34" charset="0"/>
              </a:rPr>
              <a:t>)</a:t>
            </a:r>
            <a:endParaRPr lang="en-US" dirty="0">
              <a:latin typeface="Century Gothic" panose="020B0502020202020204" pitchFamily="34" charset="0"/>
            </a:endParaRPr>
          </a:p>
          <a:p>
            <a:r>
              <a:rPr lang="en-US" i="1" u="sng" dirty="0">
                <a:latin typeface="Century Gothic" panose="020B0502020202020204" pitchFamily="34" charset="0"/>
              </a:rPr>
              <a:t>Award Worksheet Campus</a:t>
            </a:r>
            <a:endParaRPr lang="en-US" dirty="0">
              <a:latin typeface="Century Gothic" panose="020B0502020202020204" pitchFamily="34" charset="0"/>
            </a:endParaRPr>
          </a:p>
          <a:p>
            <a:endParaRPr lang="en-US" dirty="0"/>
          </a:p>
        </p:txBody>
      </p:sp>
    </p:spTree>
    <p:extLst>
      <p:ext uri="{BB962C8B-B14F-4D97-AF65-F5344CB8AC3E}">
        <p14:creationId xmlns:p14="http://schemas.microsoft.com/office/powerpoint/2010/main" val="44230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66101"/>
            <a:ext cx="7886700" cy="994172"/>
          </a:xfrm>
        </p:spPr>
        <p:txBody>
          <a:bodyPr>
            <a:normAutofit fontScale="90000"/>
          </a:bodyPr>
          <a:lstStyle/>
          <a:p>
            <a:pPr algn="ctr"/>
            <a:r>
              <a:rPr lang="en-US" sz="3300" b="1" i="1" u="sng" dirty="0">
                <a:latin typeface="Century Gothic" panose="020B0502020202020204" pitchFamily="34" charset="0"/>
              </a:rPr>
              <a:t>Commitment Balance Report</a:t>
            </a:r>
            <a:r>
              <a:rPr lang="en-US" b="1" dirty="0">
                <a:latin typeface="Century Gothic" panose="020B0502020202020204" pitchFamily="34" charset="0"/>
              </a:rPr>
              <a:t/>
            </a:r>
            <a:br>
              <a:rPr lang="en-US" b="1" dirty="0">
                <a:latin typeface="Century Gothic" panose="020B0502020202020204" pitchFamily="34" charset="0"/>
              </a:rPr>
            </a:br>
            <a:endParaRPr lang="en-US" b="1" dirty="0">
              <a:latin typeface="Century Gothic" panose="020B0502020202020204" pitchFamily="34" charset="0"/>
            </a:endParaRPr>
          </a:p>
        </p:txBody>
      </p:sp>
      <p:pic>
        <p:nvPicPr>
          <p:cNvPr id="4" name="Content Placeholder 3"/>
          <p:cNvPicPr>
            <a:picLocks noGrp="1"/>
          </p:cNvPicPr>
          <p:nvPr>
            <p:ph idx="1"/>
          </p:nvPr>
        </p:nvPicPr>
        <p:blipFill>
          <a:blip r:embed="rId3"/>
          <a:stretch>
            <a:fillRect/>
          </a:stretch>
        </p:blipFill>
        <p:spPr>
          <a:xfrm>
            <a:off x="789759" y="1637211"/>
            <a:ext cx="7029449" cy="4606835"/>
          </a:xfrm>
          <a:prstGeom prst="rect">
            <a:avLst/>
          </a:prstGeom>
        </p:spPr>
      </p:pic>
    </p:spTree>
    <p:extLst>
      <p:ext uri="{BB962C8B-B14F-4D97-AF65-F5344CB8AC3E}">
        <p14:creationId xmlns:p14="http://schemas.microsoft.com/office/powerpoint/2010/main" val="283061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latin typeface="Century Gothic" panose="020B0502020202020204" pitchFamily="34" charset="0"/>
              </a:rPr>
              <a:t>Commitment Balance Report</a:t>
            </a:r>
            <a:endParaRPr lang="en-US" b="1" dirty="0">
              <a:latin typeface="Century Gothic" panose="020B0502020202020204" pitchFamily="34" charset="0"/>
            </a:endParaRPr>
          </a:p>
        </p:txBody>
      </p:sp>
      <p:sp>
        <p:nvSpPr>
          <p:cNvPr id="3" name="Content Placeholder 2"/>
          <p:cNvSpPr>
            <a:spLocks noGrp="1"/>
          </p:cNvSpPr>
          <p:nvPr>
            <p:ph idx="1"/>
          </p:nvPr>
        </p:nvSpPr>
        <p:spPr>
          <a:xfrm>
            <a:off x="558982" y="1808457"/>
            <a:ext cx="7886700" cy="3640931"/>
          </a:xfrm>
        </p:spPr>
        <p:txBody>
          <a:bodyPr>
            <a:normAutofit fontScale="92500" lnSpcReduction="20000"/>
          </a:bodyPr>
          <a:lstStyle/>
          <a:p>
            <a:pPr marL="0" indent="0">
              <a:buNone/>
            </a:pPr>
            <a:r>
              <a:rPr lang="en-US" dirty="0">
                <a:latin typeface="Century Gothic" panose="020B0502020202020204" pitchFamily="34" charset="0"/>
              </a:rPr>
              <a:t>Replaces ITD </a:t>
            </a:r>
            <a:r>
              <a:rPr lang="en-US" dirty="0" smtClean="0">
                <a:latin typeface="Century Gothic" panose="020B0502020202020204" pitchFamily="34" charset="0"/>
              </a:rPr>
              <a:t>Commitment Balance Report</a:t>
            </a:r>
          </a:p>
          <a:p>
            <a:pPr marL="0" indent="0">
              <a:buNone/>
            </a:pPr>
            <a:r>
              <a:rPr lang="en-US" dirty="0" smtClean="0">
                <a:latin typeface="Century Gothic" panose="020B0502020202020204" pitchFamily="34" charset="0"/>
              </a:rPr>
              <a:t>Filters include: </a:t>
            </a:r>
          </a:p>
          <a:p>
            <a:r>
              <a:rPr lang="en-US" sz="1800" b="1" dirty="0">
                <a:latin typeface="Century Gothic" panose="020B0502020202020204" pitchFamily="34" charset="0"/>
              </a:rPr>
              <a:t>Oracle Award Number</a:t>
            </a:r>
            <a:r>
              <a:rPr lang="en-US" sz="1800" dirty="0">
                <a:latin typeface="Century Gothic" panose="020B0502020202020204" pitchFamily="34" charset="0"/>
              </a:rPr>
              <a:t> (new)</a:t>
            </a:r>
          </a:p>
          <a:p>
            <a:r>
              <a:rPr lang="en-US" sz="1800" dirty="0">
                <a:latin typeface="Century Gothic" panose="020B0502020202020204" pitchFamily="34" charset="0"/>
              </a:rPr>
              <a:t>Award Manager </a:t>
            </a:r>
          </a:p>
          <a:p>
            <a:r>
              <a:rPr lang="en-US" sz="1800" dirty="0">
                <a:latin typeface="Century Gothic" panose="020B0502020202020204" pitchFamily="34" charset="0"/>
              </a:rPr>
              <a:t>Employee Name </a:t>
            </a:r>
          </a:p>
          <a:p>
            <a:r>
              <a:rPr lang="en-US" sz="1800" dirty="0">
                <a:latin typeface="Century Gothic" panose="020B0502020202020204" pitchFamily="34" charset="0"/>
              </a:rPr>
              <a:t>Funding Source Award Number </a:t>
            </a:r>
          </a:p>
          <a:p>
            <a:r>
              <a:rPr lang="en-US" sz="1800" dirty="0">
                <a:latin typeface="Century Gothic" panose="020B0502020202020204" pitchFamily="34" charset="0"/>
              </a:rPr>
              <a:t>Award Status </a:t>
            </a:r>
          </a:p>
          <a:p>
            <a:r>
              <a:rPr lang="en-US" sz="1800" dirty="0">
                <a:latin typeface="Century Gothic" panose="020B0502020202020204" pitchFamily="34" charset="0"/>
              </a:rPr>
              <a:t>Sponsored Award Organization </a:t>
            </a:r>
          </a:p>
          <a:p>
            <a:r>
              <a:rPr lang="en-US" sz="1800" b="1" dirty="0">
                <a:latin typeface="Century Gothic" panose="020B0502020202020204" pitchFamily="34" charset="0"/>
              </a:rPr>
              <a:t>Commitment Start (new)</a:t>
            </a:r>
          </a:p>
          <a:p>
            <a:r>
              <a:rPr lang="en-US" sz="1800" dirty="0">
                <a:latin typeface="Century Gothic" panose="020B0502020202020204" pitchFamily="34" charset="0"/>
              </a:rPr>
              <a:t>Commitment End</a:t>
            </a:r>
          </a:p>
          <a:p>
            <a:r>
              <a:rPr lang="en-US" sz="1800" dirty="0">
                <a:latin typeface="Century Gothic" panose="020B0502020202020204" pitchFamily="34" charset="0"/>
              </a:rPr>
              <a:t>Commitment Lines</a:t>
            </a:r>
          </a:p>
          <a:p>
            <a:endParaRPr lang="en-US" dirty="0"/>
          </a:p>
        </p:txBody>
      </p:sp>
    </p:spTree>
    <p:extLst>
      <p:ext uri="{BB962C8B-B14F-4D97-AF65-F5344CB8AC3E}">
        <p14:creationId xmlns:p14="http://schemas.microsoft.com/office/powerpoint/2010/main" val="3499216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a:latin typeface="Century Gothic" panose="020B0502020202020204" pitchFamily="34" charset="0"/>
              </a:rPr>
              <a:t>Award Worksheet Campus</a:t>
            </a:r>
            <a:r>
              <a:rPr lang="en-US" dirty="0"/>
              <a:t/>
            </a:r>
            <a:br>
              <a:rPr lang="en-US" dirty="0"/>
            </a:br>
            <a:endParaRPr lang="en-US" dirty="0"/>
          </a:p>
        </p:txBody>
      </p:sp>
      <p:pic>
        <p:nvPicPr>
          <p:cNvPr id="4" name="Content Placeholder 3"/>
          <p:cNvPicPr>
            <a:picLocks noGrp="1"/>
          </p:cNvPicPr>
          <p:nvPr>
            <p:ph idx="1"/>
          </p:nvPr>
        </p:nvPicPr>
        <p:blipFill>
          <a:blip r:embed="rId3"/>
          <a:stretch>
            <a:fillRect/>
          </a:stretch>
        </p:blipFill>
        <p:spPr>
          <a:xfrm>
            <a:off x="339634" y="1245326"/>
            <a:ext cx="8013791" cy="4841965"/>
          </a:xfrm>
          <a:prstGeom prst="rect">
            <a:avLst/>
          </a:prstGeom>
        </p:spPr>
      </p:pic>
    </p:spTree>
    <p:extLst>
      <p:ext uri="{BB962C8B-B14F-4D97-AF65-F5344CB8AC3E}">
        <p14:creationId xmlns:p14="http://schemas.microsoft.com/office/powerpoint/2010/main" val="25510852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ltech THEME 01">
  <a:themeElements>
    <a:clrScheme name="Custom 1">
      <a:dk1>
        <a:srgbClr val="000000"/>
      </a:dk1>
      <a:lt1>
        <a:srgbClr val="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24679D"/>
      </a:hlink>
      <a:folHlink>
        <a:srgbClr val="5A7D2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92DCCC4-4389-8C4C-978D-F8175CBAAA8F}" vid="{9266D248-4AAB-DF4F-84D0-DB4BCC198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Caltech-PPT-Template_Option-01-2017RV</Template>
  <TotalTime>839</TotalTime>
  <Words>1873</Words>
  <Application>Microsoft Office PowerPoint</Application>
  <PresentationFormat>On-screen Show (4:3)</PresentationFormat>
  <Paragraphs>312</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Calibri</vt:lpstr>
      <vt:lpstr>Century Gothic</vt:lpstr>
      <vt:lpstr>Helvetica Neue</vt:lpstr>
      <vt:lpstr>Times New Roman</vt:lpstr>
      <vt:lpstr>Caltech THEME 01</vt:lpstr>
      <vt:lpstr>PowerPoint Presentation</vt:lpstr>
      <vt:lpstr>PowerPoint Presentation</vt:lpstr>
      <vt:lpstr>Agenda</vt:lpstr>
      <vt:lpstr>Research Administrator Day    Sam Westcott</vt:lpstr>
      <vt:lpstr>Updates from PAA</vt:lpstr>
      <vt:lpstr>New Reports in Cognos/Data Warehouse</vt:lpstr>
      <vt:lpstr>Commitment Balance Report </vt:lpstr>
      <vt:lpstr>Commitment Balance Report</vt:lpstr>
      <vt:lpstr>Award Worksheet Campus </vt:lpstr>
      <vt:lpstr>Award Worksheet Campus</vt:lpstr>
      <vt:lpstr>Transition to new bank – JP Morgan</vt:lpstr>
      <vt:lpstr>Appropriate Use of Expenditure Type – Mtgs and Conf Exp-Allocable</vt:lpstr>
      <vt:lpstr>Research Compliance Update   Grace Fisher-Adams Director, Office of Research Compliance</vt:lpstr>
      <vt:lpstr>FY17 President’s and Director's Fund Terms and Conditions – Mary Gibson</vt:lpstr>
      <vt:lpstr>Publications arising from PDF projects should contain the following acknowledgment:   </vt:lpstr>
      <vt:lpstr>PowerPoint Presentation</vt:lpstr>
      <vt:lpstr>NASA-China Funding Issue – Mary Gibson</vt:lpstr>
      <vt:lpstr>PowerPoint Presentation</vt:lpstr>
      <vt:lpstr>PowerPoint Presentation</vt:lpstr>
      <vt:lpstr>The “50/50 Rule for Campus-JPL Research Collaborations – Dick Seligman </vt:lpstr>
      <vt:lpstr>PowerPoint Presentation</vt:lpstr>
      <vt:lpstr>PowerPoint Presentation</vt:lpstr>
      <vt:lpstr>The 50/50 Rule:</vt:lpstr>
      <vt:lpstr>Calculating the 50/50 Split</vt:lpstr>
      <vt:lpstr>For Exceptions:</vt:lpstr>
      <vt:lpstr>Proposal Submission Systems</vt:lpstr>
      <vt:lpstr>Grants.gov</vt:lpstr>
      <vt:lpstr>Grants.gov</vt:lpstr>
      <vt:lpstr>Grants.gov and Cayuse</vt:lpstr>
      <vt:lpstr>Grants.gov</vt:lpstr>
      <vt:lpstr>NIH ASSIST</vt:lpstr>
      <vt:lpstr>NSF FastLane</vt:lpstr>
      <vt:lpstr>NASA NSPIRES</vt:lpstr>
      <vt:lpstr>FedConnect</vt:lpstr>
      <vt:lpstr>Systems by Sponsor</vt:lpstr>
      <vt:lpstr>Caltech  Foreign Person  Questionnaire</vt:lpstr>
      <vt:lpstr>Caltech Foreign Person Questionnaire (FPQ)</vt:lpstr>
      <vt:lpstr>NASA-Funding Restriction with PRC (China)</vt:lpstr>
      <vt:lpstr>NASA-Funding Restriction with PRC (China)</vt:lpstr>
      <vt:lpstr>FPQ screenshot</vt:lpstr>
      <vt:lpstr>FPQ screenshot (continued)</vt:lpstr>
      <vt:lpstr>When is a Foreign Person Questionnaire required?</vt:lpstr>
      <vt:lpstr>FPQ NASA-China questions</vt:lpstr>
      <vt:lpstr>Resources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Avina, Christina</cp:lastModifiedBy>
  <cp:revision>33</cp:revision>
  <cp:lastPrinted>2017-09-20T15:39:22Z</cp:lastPrinted>
  <dcterms:created xsi:type="dcterms:W3CDTF">2017-04-26T21:11:07Z</dcterms:created>
  <dcterms:modified xsi:type="dcterms:W3CDTF">2017-09-20T21:24:35Z</dcterms:modified>
</cp:coreProperties>
</file>