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2"/>
  </p:sldMasterIdLst>
  <p:notesMasterIdLst>
    <p:notesMasterId r:id="rId70"/>
  </p:notesMasterIdLst>
  <p:handoutMasterIdLst>
    <p:handoutMasterId r:id="rId71"/>
  </p:handoutMasterIdLst>
  <p:sldIdLst>
    <p:sldId id="256" r:id="rId3"/>
    <p:sldId id="257" r:id="rId4"/>
    <p:sldId id="312" r:id="rId5"/>
    <p:sldId id="345" r:id="rId6"/>
    <p:sldId id="316" r:id="rId7"/>
    <p:sldId id="317" r:id="rId8"/>
    <p:sldId id="318" r:id="rId9"/>
    <p:sldId id="319" r:id="rId10"/>
    <p:sldId id="320" r:id="rId11"/>
    <p:sldId id="321" r:id="rId12"/>
    <p:sldId id="302" r:id="rId13"/>
    <p:sldId id="303" r:id="rId14"/>
    <p:sldId id="304" r:id="rId15"/>
    <p:sldId id="305" r:id="rId16"/>
    <p:sldId id="306" r:id="rId17"/>
    <p:sldId id="307" r:id="rId18"/>
    <p:sldId id="308" r:id="rId19"/>
    <p:sldId id="309" r:id="rId20"/>
    <p:sldId id="310" r:id="rId21"/>
    <p:sldId id="31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260" r:id="rId58"/>
    <p:sldId id="287" r:id="rId59"/>
    <p:sldId id="285" r:id="rId60"/>
    <p:sldId id="286" r:id="rId61"/>
    <p:sldId id="346" r:id="rId62"/>
    <p:sldId id="353" r:id="rId63"/>
    <p:sldId id="354" r:id="rId64"/>
    <p:sldId id="355" r:id="rId65"/>
    <p:sldId id="356" r:id="rId66"/>
    <p:sldId id="357" r:id="rId67"/>
    <p:sldId id="358" r:id="rId68"/>
    <p:sldId id="352" r:id="rId6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5013" autoAdjust="0"/>
  </p:normalViewPr>
  <p:slideViewPr>
    <p:cSldViewPr>
      <p:cViewPr varScale="1">
        <p:scale>
          <a:sx n="116" d="100"/>
          <a:sy n="116" d="100"/>
        </p:scale>
        <p:origin x="108" y="10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ybeth:Downloads:Excel-Timeline-Templat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70778652668398E-2"/>
          <c:y val="0.16834413072978999"/>
          <c:w val="0.84124827215076303"/>
          <c:h val="0.79420156246539297"/>
        </c:manualLayout>
      </c:layout>
      <c:barChart>
        <c:barDir val="col"/>
        <c:grouping val="clustered"/>
        <c:varyColors val="0"/>
        <c:ser>
          <c:idx val="1"/>
          <c:order val="1"/>
          <c:tx>
            <c:v>U.S. Patents Issued to Universities</c:v>
          </c:tx>
          <c:spPr>
            <a:solidFill>
              <a:schemeClr val="bg1">
                <a:lumMod val="85000"/>
              </a:schemeClr>
            </a:solidFill>
            <a:ln w="28575">
              <a:noFill/>
            </a:ln>
          </c:spPr>
          <c:invertIfNegative val="0"/>
          <c:dLbls>
            <c:spPr>
              <a:noFill/>
              <a:ln>
                <a:noFill/>
              </a:ln>
              <a:effectLst/>
            </c:spPr>
            <c:txPr>
              <a:bodyPr/>
              <a:lstStyle/>
              <a:p>
                <a:pPr>
                  <a:defRPr i="1">
                    <a:solidFill>
                      <a:schemeClr val="bg1">
                        <a:lumMod val="8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Timeline!$F$12:$F$23</c:f>
              <c:numCache>
                <c:formatCode>General</c:formatCode>
                <c:ptCount val="12"/>
                <c:pt idx="0">
                  <c:v>1955</c:v>
                </c:pt>
                <c:pt idx="1">
                  <c:v>1960</c:v>
                </c:pt>
                <c:pt idx="2">
                  <c:v>1965</c:v>
                </c:pt>
                <c:pt idx="3">
                  <c:v>1970</c:v>
                </c:pt>
                <c:pt idx="4">
                  <c:v>1975</c:v>
                </c:pt>
                <c:pt idx="5">
                  <c:v>1980</c:v>
                </c:pt>
                <c:pt idx="6">
                  <c:v>1985</c:v>
                </c:pt>
                <c:pt idx="7">
                  <c:v>1990</c:v>
                </c:pt>
                <c:pt idx="8">
                  <c:v>1995</c:v>
                </c:pt>
                <c:pt idx="9">
                  <c:v>2000</c:v>
                </c:pt>
                <c:pt idx="10">
                  <c:v>2005</c:v>
                </c:pt>
                <c:pt idx="11">
                  <c:v>2010</c:v>
                </c:pt>
              </c:numCache>
            </c:numRef>
          </c:cat>
          <c:val>
            <c:numRef>
              <c:f>Timeline!$E$12:$E$23</c:f>
              <c:numCache>
                <c:formatCode>General</c:formatCode>
                <c:ptCount val="12"/>
                <c:pt idx="0">
                  <c:v>75</c:v>
                </c:pt>
                <c:pt idx="1">
                  <c:v>90</c:v>
                </c:pt>
                <c:pt idx="2">
                  <c:v>90</c:v>
                </c:pt>
                <c:pt idx="3">
                  <c:v>150</c:v>
                </c:pt>
                <c:pt idx="4">
                  <c:v>225</c:v>
                </c:pt>
                <c:pt idx="5">
                  <c:v>290</c:v>
                </c:pt>
                <c:pt idx="6">
                  <c:v>425</c:v>
                </c:pt>
                <c:pt idx="7">
                  <c:v>950</c:v>
                </c:pt>
                <c:pt idx="8">
                  <c:v>1550</c:v>
                </c:pt>
                <c:pt idx="9">
                  <c:v>3567</c:v>
                </c:pt>
                <c:pt idx="10">
                  <c:v>3278</c:v>
                </c:pt>
                <c:pt idx="11">
                  <c:v>4469</c:v>
                </c:pt>
              </c:numCache>
            </c:numRef>
          </c:val>
          <c:extLst xmlns:c16r2="http://schemas.microsoft.com/office/drawing/2015/06/chart">
            <c:ext xmlns:c16="http://schemas.microsoft.com/office/drawing/2014/chart" uri="{C3380CC4-5D6E-409C-BE32-E72D297353CC}">
              <c16:uniqueId val="{00000000-1391-5240-93FC-687EAB721084}"/>
            </c:ext>
          </c:extLst>
        </c:ser>
        <c:dLbls>
          <c:showLegendKey val="0"/>
          <c:showVal val="0"/>
          <c:showCatName val="0"/>
          <c:showSerName val="0"/>
          <c:showPercent val="0"/>
          <c:showBubbleSize val="0"/>
        </c:dLbls>
        <c:gapWidth val="150"/>
        <c:axId val="122617416"/>
        <c:axId val="122617024"/>
      </c:barChart>
      <c:scatterChart>
        <c:scatterStyle val="lineMarker"/>
        <c:varyColors val="0"/>
        <c:ser>
          <c:idx val="0"/>
          <c:order val="0"/>
          <c:spPr>
            <a:ln w="28575">
              <a:noFill/>
            </a:ln>
          </c:spPr>
          <c:marker>
            <c:symbol val="dash"/>
            <c:size val="5"/>
            <c:spPr>
              <a:noFill/>
              <a:ln>
                <a:solidFill>
                  <a:srgbClr val="0000FF"/>
                </a:solidFill>
                <a:prstDash val="solid"/>
              </a:ln>
            </c:spPr>
          </c:marker>
          <c:dLbls>
            <c:dLbl>
              <c:idx val="0"/>
              <c:layout>
                <c:manualLayout>
                  <c:x val="-8.1944444444444403E-2"/>
                  <c:y val="5.2028524669820997E-2"/>
                </c:manualLayout>
              </c:layout>
              <c:tx>
                <c:strRef>
                  <c:f>Timeline!$G$5</c:f>
                  <c:strCache>
                    <c:ptCount val="1"/>
                    <c:pt idx="0">
                      <c:v>MIT Tech Transfer Established</c:v>
                    </c:pt>
                  </c:strCache>
                </c:strRef>
              </c:tx>
              <c:spPr>
                <a:noFill/>
                <a:ln w="25400">
                  <a:noFill/>
                </a:ln>
              </c:spPr>
              <c:txPr>
                <a:bodyPr/>
                <a:lstStyle/>
                <a:p>
                  <a:pPr>
                    <a:defRPr sz="1200" b="1" i="0" u="none" strike="noStrike" baseline="0">
                      <a:solidFill>
                        <a:srgbClr val="FFFFFF"/>
                      </a:solidFill>
                      <a:latin typeface="Arial"/>
                      <a:ea typeface="Tahoma"/>
                      <a:cs typeface="Arial"/>
                    </a:defRPr>
                  </a:pPr>
                  <a:endParaRPr lang="en-US"/>
                </a:p>
              </c:tx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1391-5240-93FC-687EAB721084}"/>
                </c:ext>
                <c:ext xmlns:c15="http://schemas.microsoft.com/office/drawing/2012/chart" uri="{CE6537A1-D6FC-4f65-9D91-7224C49458BB}">
                  <c15:dlblFieldTable>
                    <c15:dlblFTEntry>
                      <c15:txfldGUID>{17029D78-5A7A-4A6C-B4ED-B2488959B52C}</c15:txfldGUID>
                      <c15:f>Timeline!$G$5</c15:f>
                      <c15:dlblFieldTableCache>
                        <c:ptCount val="1"/>
                        <c:pt idx="0">
                          <c:v>MIT Tech Transfer Established</c:v>
                        </c:pt>
                      </c15:dlblFieldTableCache>
                    </c15:dlblFTEntry>
                  </c15:dlblFieldTable>
                  <c15:showDataLabelsRange val="0"/>
                </c:ext>
              </c:extLst>
            </c:dLbl>
            <c:dLbl>
              <c:idx val="1"/>
              <c:layout>
                <c:manualLayout>
                  <c:x val="-0.117151976870562"/>
                  <c:y val="4.40100316342849E-2"/>
                </c:manualLayout>
              </c:layout>
              <c:tx>
                <c:strRef>
                  <c:f>Timeline!$G$6</c:f>
                  <c:strCache>
                    <c:ptCount val="1"/>
                    <c:pt idx="0">
                      <c:v>Stanford Tech Transfer Established</c:v>
                    </c:pt>
                  </c:strCache>
                </c:strRef>
              </c:tx>
              <c:spPr>
                <a:noFill/>
                <a:ln w="25400">
                  <a:noFill/>
                </a:ln>
              </c:spPr>
              <c:txPr>
                <a:bodyPr/>
                <a:lstStyle/>
                <a:p>
                  <a:pPr>
                    <a:defRPr sz="1200" b="1" i="0" u="none" strike="noStrike" baseline="0">
                      <a:solidFill>
                        <a:srgbClr val="FFFFFF"/>
                      </a:solidFill>
                      <a:latin typeface="Arial"/>
                      <a:ea typeface="Tahoma"/>
                      <a:cs typeface="Arial"/>
                    </a:defRPr>
                  </a:pPr>
                  <a:endParaRPr lang="en-US"/>
                </a:p>
              </c:tx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1391-5240-93FC-687EAB721084}"/>
                </c:ext>
                <c:ext xmlns:c15="http://schemas.microsoft.com/office/drawing/2012/chart" uri="{CE6537A1-D6FC-4f65-9D91-7224C49458BB}">
                  <c15:dlblFieldTable>
                    <c15:dlblFTEntry>
                      <c15:txfldGUID>{653B94BA-48D2-402C-BF64-4DD6EF6E2DB3}</c15:txfldGUID>
                      <c15:f>Timeline!$G$6</c15:f>
                      <c15:dlblFieldTableCache>
                        <c:ptCount val="1"/>
                        <c:pt idx="0">
                          <c:v>Stanford Tech Transfer Established</c:v>
                        </c:pt>
                      </c15:dlblFieldTableCache>
                    </c15:dlblFTEntry>
                  </c15:dlblFieldTable>
                  <c15:showDataLabelsRange val="0"/>
                </c:ext>
              </c:extLst>
            </c:dLbl>
            <c:dLbl>
              <c:idx val="2"/>
              <c:tx>
                <c:strRef>
                  <c:f>Timeline!$G$7</c:f>
                  <c:strCache>
                    <c:ptCount val="1"/>
                    <c:pt idx="0">
                      <c:v>Bayh-Dole Act</c:v>
                    </c:pt>
                  </c:strCache>
                </c:strRef>
              </c:tx>
              <c:spPr>
                <a:noFill/>
                <a:ln w="25400">
                  <a:noFill/>
                </a:ln>
              </c:spPr>
              <c:txPr>
                <a:bodyPr/>
                <a:lstStyle/>
                <a:p>
                  <a:pPr>
                    <a:defRPr sz="1200" b="1" i="0" u="none" strike="noStrike" baseline="0">
                      <a:solidFill>
                        <a:srgbClr val="FFFFFF"/>
                      </a:solidFill>
                      <a:latin typeface="Arial"/>
                      <a:ea typeface="Tahoma"/>
                      <a:cs typeface="Arial"/>
                    </a:defRPr>
                  </a:pPr>
                  <a:endParaRPr lang="en-US"/>
                </a:p>
              </c:tx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1391-5240-93FC-687EAB721084}"/>
                </c:ext>
                <c:ext xmlns:c15="http://schemas.microsoft.com/office/drawing/2012/chart" uri="{CE6537A1-D6FC-4f65-9D91-7224C49458BB}">
                  <c15:dlblFieldTable>
                    <c15:dlblFTEntry>
                      <c15:txfldGUID>{5974CD76-58E6-4D51-9798-C1DE5714F661}</c15:txfldGUID>
                      <c15:f>Timeline!$G$7</c15:f>
                      <c15:dlblFieldTableCache>
                        <c:ptCount val="1"/>
                        <c:pt idx="0">
                          <c:v>Bayh-Dole Act</c:v>
                        </c:pt>
                      </c15:dlblFieldTableCache>
                    </c15:dlblFTEntry>
                  </c15:dlblFieldTable>
                  <c15:showDataLabelsRange val="0"/>
                </c:ext>
              </c:extLst>
            </c:dLbl>
            <c:dLbl>
              <c:idx val="3"/>
              <c:layout>
                <c:manualLayout>
                  <c:x val="-6.8055555555555494E-2"/>
                  <c:y val="-6.06356672617821E-2"/>
                </c:manualLayout>
              </c:layout>
              <c:tx>
                <c:rich>
                  <a:bodyPr/>
                  <a:lstStyle/>
                  <a:p>
                    <a:pPr>
                      <a:defRPr sz="1200" b="1" i="0" u="none" strike="noStrike" baseline="0">
                        <a:solidFill>
                          <a:schemeClr val="accent1"/>
                        </a:solidFill>
                        <a:latin typeface="Arial"/>
                        <a:ea typeface="Tahoma"/>
                        <a:cs typeface="Arial"/>
                      </a:defRPr>
                    </a:pPr>
                    <a:r>
                      <a:rPr lang="en-US" baseline="0" dirty="0">
                        <a:solidFill>
                          <a:schemeClr val="accent1"/>
                        </a:solidFill>
                      </a:rPr>
                      <a:t>Caltech OTT</a:t>
                    </a:r>
                  </a:p>
                  <a:p>
                    <a:pPr>
                      <a:defRPr sz="1200" b="1" i="0" u="none" strike="noStrike" baseline="0">
                        <a:solidFill>
                          <a:schemeClr val="accent1"/>
                        </a:solidFill>
                        <a:latin typeface="Arial"/>
                        <a:ea typeface="Tahoma"/>
                        <a:cs typeface="Arial"/>
                      </a:defRPr>
                    </a:pPr>
                    <a:r>
                      <a:rPr lang="en-US" baseline="0" dirty="0">
                        <a:solidFill>
                          <a:schemeClr val="accent1"/>
                        </a:solidFill>
                      </a:rPr>
                      <a:t> Est.</a:t>
                    </a:r>
                  </a:p>
                  <a:p>
                    <a:pPr>
                      <a:defRPr sz="1200" b="1" i="0" u="none" strike="noStrike" baseline="0">
                        <a:solidFill>
                          <a:schemeClr val="accent1"/>
                        </a:solidFill>
                        <a:latin typeface="Arial"/>
                        <a:ea typeface="Tahoma"/>
                        <a:cs typeface="Arial"/>
                      </a:defRPr>
                    </a:pPr>
                    <a:r>
                      <a:rPr lang="en-US" baseline="0" dirty="0">
                        <a:solidFill>
                          <a:schemeClr val="accent1"/>
                        </a:solidFill>
                      </a:rPr>
                      <a:t>1995</a:t>
                    </a:r>
                  </a:p>
                </c:rich>
              </c:tx>
              <c:spPr>
                <a:noFill/>
                <a:ln w="25400">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1391-5240-93FC-687EAB72108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1391-5240-93FC-687EAB721084}"/>
                </c:ext>
                <c:ext xmlns:c15="http://schemas.microsoft.com/office/drawing/2012/chart" uri="{CE6537A1-D6FC-4f65-9D91-7224C49458BB}"/>
              </c:extLst>
            </c:dLbl>
            <c:dLbl>
              <c:idx val="5"/>
              <c:tx>
                <c:strRef>
                  <c:f>Timeline!$G$10</c:f>
                  <c:strCache>
                    <c:ptCount val="1"/>
                    <c:pt idx="0">
                      <c:v>75</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1391-5240-93FC-687EAB721084}"/>
                </c:ext>
                <c:ext xmlns:c15="http://schemas.microsoft.com/office/drawing/2012/chart" uri="{CE6537A1-D6FC-4f65-9D91-7224C49458BB}">
                  <c15:dlblFieldTable>
                    <c15:dlblFTEntry>
                      <c15:txfldGUID>{FD95DD3B-E5E4-489C-BADD-F2DD7EAD1AAF}</c15:txfldGUID>
                      <c15:f>Timeline!$G$10</c15:f>
                      <c15:dlblFieldTableCache>
                        <c:ptCount val="1"/>
                        <c:pt idx="0">
                          <c:v>75</c:v>
                        </c:pt>
                      </c15:dlblFieldTableCache>
                    </c15:dlblFTEntry>
                  </c15:dlblFieldTable>
                  <c15:showDataLabelsRange val="0"/>
                </c:ext>
              </c:extLst>
            </c:dLbl>
            <c:dLbl>
              <c:idx val="6"/>
              <c:tx>
                <c:strRef>
                  <c:f>Timeline!$G$11</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1391-5240-93FC-687EAB721084}"/>
                </c:ext>
                <c:ext xmlns:c15="http://schemas.microsoft.com/office/drawing/2012/chart" uri="{CE6537A1-D6FC-4f65-9D91-7224C49458BB}">
                  <c15:dlblFieldTable>
                    <c15:dlblFTEntry>
                      <c15:txfldGUID>{AC55ADC2-0FD4-412F-9044-E1059CF1B544}</c15:txfldGUID>
                      <c15:f>Timeline!$G$11</c15:f>
                      <c15:dlblFieldTableCache>
                        <c:ptCount val="1"/>
                        <c:pt idx="0">
                          <c:v>0</c:v>
                        </c:pt>
                      </c15:dlblFieldTableCache>
                    </c15:dlblFTEntry>
                  </c15:dlblFieldTable>
                  <c15:showDataLabelsRange val="0"/>
                </c:ext>
              </c:extLst>
            </c:dLbl>
            <c:dLbl>
              <c:idx val="7"/>
              <c:tx>
                <c:strRef>
                  <c:f>Timeline!$G$12</c:f>
                  <c:strCache>
                    <c:ptCount val="1"/>
                    <c:pt idx="0">
                      <c:v>75</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1391-5240-93FC-687EAB721084}"/>
                </c:ext>
                <c:ext xmlns:c15="http://schemas.microsoft.com/office/drawing/2012/chart" uri="{CE6537A1-D6FC-4f65-9D91-7224C49458BB}">
                  <c15:dlblFieldTable>
                    <c15:dlblFTEntry>
                      <c15:txfldGUID>{361D09E0-8F70-4BE2-82DF-3034DE757F04}</c15:txfldGUID>
                      <c15:f>Timeline!$G$12</c15:f>
                      <c15:dlblFieldTableCache>
                        <c:ptCount val="1"/>
                        <c:pt idx="0">
                          <c:v>75</c:v>
                        </c:pt>
                      </c15:dlblFieldTableCache>
                    </c15:dlblFTEntry>
                  </c15:dlblFieldTable>
                  <c15:showDataLabelsRange val="0"/>
                </c:ext>
              </c:extLst>
            </c:dLbl>
            <c:dLbl>
              <c:idx val="8"/>
              <c:tx>
                <c:strRef>
                  <c:f>Timeline!$G$13</c:f>
                  <c:strCache>
                    <c:ptCount val="1"/>
                    <c:pt idx="0">
                      <c:v>90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1391-5240-93FC-687EAB721084}"/>
                </c:ext>
                <c:ext xmlns:c15="http://schemas.microsoft.com/office/drawing/2012/chart" uri="{CE6537A1-D6FC-4f65-9D91-7224C49458BB}">
                  <c15:dlblFieldTable>
                    <c15:dlblFTEntry>
                      <c15:txfldGUID>{CF29A8CD-962B-4104-AF4C-77B0A3FBD95F}</c15:txfldGUID>
                      <c15:f>Timeline!$G$13</c15:f>
                      <c15:dlblFieldTableCache>
                        <c:ptCount val="1"/>
                        <c:pt idx="0">
                          <c:v>90</c:v>
                        </c:pt>
                      </c15:dlblFieldTableCache>
                    </c15:dlblFTEntry>
                  </c15:dlblFieldTable>
                  <c15:showDataLabelsRange val="0"/>
                </c:ext>
              </c:extLst>
            </c:dLbl>
            <c:dLbl>
              <c:idx val="9"/>
              <c:tx>
                <c:strRef>
                  <c:f>Timeline!$G$14</c:f>
                  <c:strCache>
                    <c:ptCount val="1"/>
                    <c:pt idx="0">
                      <c:v>90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1391-5240-93FC-687EAB721084}"/>
                </c:ext>
                <c:ext xmlns:c15="http://schemas.microsoft.com/office/drawing/2012/chart" uri="{CE6537A1-D6FC-4f65-9D91-7224C49458BB}">
                  <c15:dlblFieldTable>
                    <c15:dlblFTEntry>
                      <c15:txfldGUID>{EC93F61D-8DAE-4820-9D08-64EEC228D75E}</c15:txfldGUID>
                      <c15:f>Timeline!$G$14</c15:f>
                      <c15:dlblFieldTableCache>
                        <c:ptCount val="1"/>
                        <c:pt idx="0">
                          <c:v>90</c:v>
                        </c:pt>
                      </c15:dlblFieldTableCache>
                    </c15:dlblFTEntry>
                  </c15:dlblFieldTable>
                  <c15:showDataLabelsRange val="0"/>
                </c:ext>
              </c:extLst>
            </c:dLbl>
            <c:dLbl>
              <c:idx val="10"/>
              <c:tx>
                <c:strRef>
                  <c:f>Timeline!$G$15</c:f>
                  <c:strCache>
                    <c:ptCount val="1"/>
                    <c:pt idx="0">
                      <c:v>150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391-5240-93FC-687EAB721084}"/>
                </c:ext>
                <c:ext xmlns:c15="http://schemas.microsoft.com/office/drawing/2012/chart" uri="{CE6537A1-D6FC-4f65-9D91-7224C49458BB}">
                  <c15:dlblFieldTable>
                    <c15:dlblFTEntry>
                      <c15:txfldGUID>{6956F0AA-842F-44C8-9BA0-70E3EEB15D99}</c15:txfldGUID>
                      <c15:f>Timeline!$G$15</c15:f>
                      <c15:dlblFieldTableCache>
                        <c:ptCount val="1"/>
                        <c:pt idx="0">
                          <c:v>150</c:v>
                        </c:pt>
                      </c15:dlblFieldTableCache>
                    </c15:dlblFTEntry>
                  </c15:dlblFieldTable>
                  <c15:showDataLabelsRange val="0"/>
                </c:ext>
              </c:extLst>
            </c:dLbl>
            <c:dLbl>
              <c:idx val="11"/>
              <c:tx>
                <c:strRef>
                  <c:f>Timeline!$G$16</c:f>
                  <c:strCache>
                    <c:ptCount val="1"/>
                    <c:pt idx="0">
                      <c:v>225</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1391-5240-93FC-687EAB721084}"/>
                </c:ext>
                <c:ext xmlns:c15="http://schemas.microsoft.com/office/drawing/2012/chart" uri="{CE6537A1-D6FC-4f65-9D91-7224C49458BB}">
                  <c15:dlblFieldTable>
                    <c15:dlblFTEntry>
                      <c15:txfldGUID>{0CF45566-699A-48B8-A003-6589F8D471FD}</c15:txfldGUID>
                      <c15:f>Timeline!$G$16</c15:f>
                      <c15:dlblFieldTableCache>
                        <c:ptCount val="1"/>
                        <c:pt idx="0">
                          <c:v>225</c:v>
                        </c:pt>
                      </c15:dlblFieldTableCache>
                    </c15:dlblFTEntry>
                  </c15:dlblFieldTable>
                  <c15:showDataLabelsRange val="0"/>
                </c:ext>
              </c:extLst>
            </c:dLbl>
            <c:dLbl>
              <c:idx val="12"/>
              <c:tx>
                <c:strRef>
                  <c:f>Timeline!$G$17</c:f>
                  <c:strCache>
                    <c:ptCount val="1"/>
                    <c:pt idx="0">
                      <c:v>290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1391-5240-93FC-687EAB721084}"/>
                </c:ext>
                <c:ext xmlns:c15="http://schemas.microsoft.com/office/drawing/2012/chart" uri="{CE6537A1-D6FC-4f65-9D91-7224C49458BB}">
                  <c15:dlblFieldTable>
                    <c15:dlblFTEntry>
                      <c15:txfldGUID>{72C1E888-CABF-4668-9AF8-CDD47C35DA06}</c15:txfldGUID>
                      <c15:f>Timeline!$G$17</c15:f>
                      <c15:dlblFieldTableCache>
                        <c:ptCount val="1"/>
                        <c:pt idx="0">
                          <c:v>290</c:v>
                        </c:pt>
                      </c15:dlblFieldTableCache>
                    </c15:dlblFTEntry>
                  </c15:dlblFieldTable>
                  <c15:showDataLabelsRange val="0"/>
                </c:ext>
              </c:extLst>
            </c:dLbl>
            <c:dLbl>
              <c:idx val="13"/>
              <c:tx>
                <c:strRef>
                  <c:f>Timeline!$G$18</c:f>
                  <c:strCache>
                    <c:ptCount val="1"/>
                    <c:pt idx="0">
                      <c:v>425</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1391-5240-93FC-687EAB721084}"/>
                </c:ext>
                <c:ext xmlns:c15="http://schemas.microsoft.com/office/drawing/2012/chart" uri="{CE6537A1-D6FC-4f65-9D91-7224C49458BB}">
                  <c15:dlblFieldTable>
                    <c15:dlblFTEntry>
                      <c15:txfldGUID>{79122F77-71F6-4B33-954A-3ACF67062935}</c15:txfldGUID>
                      <c15:f>Timeline!$G$18</c15:f>
                      <c15:dlblFieldTableCache>
                        <c:ptCount val="1"/>
                        <c:pt idx="0">
                          <c:v>425</c:v>
                        </c:pt>
                      </c15:dlblFieldTableCache>
                    </c15:dlblFTEntry>
                  </c15:dlblFieldTable>
                  <c15:showDataLabelsRange val="0"/>
                </c:ext>
              </c:extLst>
            </c:dLbl>
            <c:dLbl>
              <c:idx val="14"/>
              <c:tx>
                <c:strRef>
                  <c:f>Timeline!$G$19</c:f>
                  <c:strCache>
                    <c:ptCount val="1"/>
                    <c:pt idx="0">
                      <c:v>950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F-1391-5240-93FC-687EAB721084}"/>
                </c:ext>
                <c:ext xmlns:c15="http://schemas.microsoft.com/office/drawing/2012/chart" uri="{CE6537A1-D6FC-4f65-9D91-7224C49458BB}">
                  <c15:dlblFieldTable>
                    <c15:dlblFTEntry>
                      <c15:txfldGUID>{480865B3-C56E-439C-8428-7CF782542B1A}</c15:txfldGUID>
                      <c15:f>Timeline!$G$19</c15:f>
                      <c15:dlblFieldTableCache>
                        <c:ptCount val="1"/>
                        <c:pt idx="0">
                          <c:v>950</c:v>
                        </c:pt>
                      </c15:dlblFieldTableCache>
                    </c15:dlblFTEntry>
                  </c15:dlblFieldTable>
                  <c15:showDataLabelsRange val="0"/>
                </c:ext>
              </c:extLst>
            </c:dLbl>
            <c:dLbl>
              <c:idx val="15"/>
              <c:tx>
                <c:strRef>
                  <c:f>Timeline!$G$20</c:f>
                  <c:strCache>
                    <c:ptCount val="1"/>
                    <c:pt idx="0">
                      <c:v>1550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0-1391-5240-93FC-687EAB721084}"/>
                </c:ext>
                <c:ext xmlns:c15="http://schemas.microsoft.com/office/drawing/2012/chart" uri="{CE6537A1-D6FC-4f65-9D91-7224C49458BB}">
                  <c15:dlblFieldTable>
                    <c15:dlblFTEntry>
                      <c15:txfldGUID>{D6D0C53B-4D14-4514-B7A1-C7273F3D2B40}</c15:txfldGUID>
                      <c15:f>Timeline!$G$20</c15:f>
                      <c15:dlblFieldTableCache>
                        <c:ptCount val="1"/>
                        <c:pt idx="0">
                          <c:v>1550</c:v>
                        </c:pt>
                      </c15:dlblFieldTableCache>
                    </c15:dlblFTEntry>
                  </c15:dlblFieldTable>
                  <c15:showDataLabelsRange val="0"/>
                </c:ext>
              </c:extLst>
            </c:dLbl>
            <c:dLbl>
              <c:idx val="16"/>
              <c:tx>
                <c:strRef>
                  <c:f>Timeline!$G$21</c:f>
                  <c:strCache>
                    <c:ptCount val="1"/>
                    <c:pt idx="0">
                      <c:v>3567</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1-1391-5240-93FC-687EAB721084}"/>
                </c:ext>
                <c:ext xmlns:c15="http://schemas.microsoft.com/office/drawing/2012/chart" uri="{CE6537A1-D6FC-4f65-9D91-7224C49458BB}">
                  <c15:dlblFieldTable>
                    <c15:dlblFTEntry>
                      <c15:txfldGUID>{E88CE92E-FF15-478D-B2ED-A3E60BA2E518}</c15:txfldGUID>
                      <c15:f>Timeline!$G$21</c15:f>
                      <c15:dlblFieldTableCache>
                        <c:ptCount val="1"/>
                        <c:pt idx="0">
                          <c:v>3567</c:v>
                        </c:pt>
                      </c15:dlblFieldTableCache>
                    </c15:dlblFTEntry>
                  </c15:dlblFieldTable>
                  <c15:showDataLabelsRange val="0"/>
                </c:ext>
              </c:extLst>
            </c:dLbl>
            <c:dLbl>
              <c:idx val="17"/>
              <c:tx>
                <c:strRef>
                  <c:f>Timeline!$G$22</c:f>
                  <c:strCache>
                    <c:ptCount val="1"/>
                    <c:pt idx="0">
                      <c:v>3278</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2-1391-5240-93FC-687EAB721084}"/>
                </c:ext>
                <c:ext xmlns:c15="http://schemas.microsoft.com/office/drawing/2012/chart" uri="{CE6537A1-D6FC-4f65-9D91-7224C49458BB}">
                  <c15:dlblFieldTable>
                    <c15:dlblFTEntry>
                      <c15:txfldGUID>{9794A233-C9DF-4CA2-B0AC-084CDDEA60B2}</c15:txfldGUID>
                      <c15:f>Timeline!$G$22</c15:f>
                      <c15:dlblFieldTableCache>
                        <c:ptCount val="1"/>
                        <c:pt idx="0">
                          <c:v>3278</c:v>
                        </c:pt>
                      </c15:dlblFieldTableCache>
                    </c15:dlblFTEntry>
                  </c15:dlblFieldTable>
                  <c15:showDataLabelsRange val="0"/>
                </c:ext>
              </c:extLst>
            </c:dLbl>
            <c:dLbl>
              <c:idx val="18"/>
              <c:tx>
                <c:strRef>
                  <c:f>Timeline!$G$23</c:f>
                  <c:strCache>
                    <c:ptCount val="1"/>
                    <c:pt idx="0">
                      <c:v>4469</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3-1391-5240-93FC-687EAB721084}"/>
                </c:ext>
                <c:ext xmlns:c15="http://schemas.microsoft.com/office/drawing/2012/chart" uri="{CE6537A1-D6FC-4f65-9D91-7224C49458BB}">
                  <c15:dlblFieldTable>
                    <c15:dlblFTEntry>
                      <c15:txfldGUID>{B6FDD5CA-DFDE-4612-9F3D-3A67E60B81D6}</c15:txfldGUID>
                      <c15:f>Timeline!$G$23</c15:f>
                      <c15:dlblFieldTableCache>
                        <c:ptCount val="1"/>
                        <c:pt idx="0">
                          <c:v>4469</c:v>
                        </c:pt>
                      </c15:dlblFieldTableCache>
                    </c15:dlblFTEntry>
                  </c15:dlblFieldTable>
                  <c15:showDataLabelsRange val="0"/>
                </c:ext>
              </c:extLst>
            </c:dLbl>
            <c:dLbl>
              <c:idx val="19"/>
              <c:tx>
                <c:strRef>
                  <c:f>Timeline!$G$24</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4-1391-5240-93FC-687EAB721084}"/>
                </c:ext>
                <c:ext xmlns:c15="http://schemas.microsoft.com/office/drawing/2012/chart" uri="{CE6537A1-D6FC-4f65-9D91-7224C49458BB}">
                  <c15:dlblFieldTable>
                    <c15:dlblFTEntry>
                      <c15:txfldGUID>{B5E7D12D-7725-4ED2-9C9E-E8DDDC6280A0}</c15:txfldGUID>
                      <c15:f>Timeline!$G$24</c15:f>
                      <c15:dlblFieldTableCache>
                        <c:ptCount val="1"/>
                        <c:pt idx="0">
                          <c:v>0</c:v>
                        </c:pt>
                      </c15:dlblFieldTableCache>
                    </c15:dlblFTEntry>
                  </c15:dlblFieldTable>
                  <c15:showDataLabelsRange val="0"/>
                </c:ext>
              </c:extLst>
            </c:dLbl>
            <c:dLbl>
              <c:idx val="20"/>
              <c:tx>
                <c:strRef>
                  <c:f>Timeline!$G$25</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5-1391-5240-93FC-687EAB721084}"/>
                </c:ext>
                <c:ext xmlns:c15="http://schemas.microsoft.com/office/drawing/2012/chart" uri="{CE6537A1-D6FC-4f65-9D91-7224C49458BB}">
                  <c15:dlblFieldTable>
                    <c15:dlblFTEntry>
                      <c15:txfldGUID>{7ECED2A4-B71B-4FD7-B689-CBDD880D7D18}</c15:txfldGUID>
                      <c15:f>Timeline!$G$25</c15:f>
                      <c15:dlblFieldTableCache>
                        <c:ptCount val="1"/>
                        <c:pt idx="0">
                          <c:v>0</c:v>
                        </c:pt>
                      </c15:dlblFieldTableCache>
                    </c15:dlblFTEntry>
                  </c15:dlblFieldTable>
                  <c15:showDataLabelsRange val="0"/>
                </c:ext>
              </c:extLst>
            </c:dLbl>
            <c:dLbl>
              <c:idx val="21"/>
              <c:tx>
                <c:strRef>
                  <c:f>Timeline!$G$26</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6-1391-5240-93FC-687EAB721084}"/>
                </c:ext>
                <c:ext xmlns:c15="http://schemas.microsoft.com/office/drawing/2012/chart" uri="{CE6537A1-D6FC-4f65-9D91-7224C49458BB}">
                  <c15:dlblFieldTable>
                    <c15:dlblFTEntry>
                      <c15:txfldGUID>{D61A7845-19D1-44D1-9424-C3863CB8278D}</c15:txfldGUID>
                      <c15:f>Timeline!$G$26</c15:f>
                      <c15:dlblFieldTableCache>
                        <c:ptCount val="1"/>
                        <c:pt idx="0">
                          <c:v>0</c:v>
                        </c:pt>
                      </c15:dlblFieldTableCache>
                    </c15:dlblFTEntry>
                  </c15:dlblFieldTable>
                  <c15:showDataLabelsRange val="0"/>
                </c:ext>
              </c:extLst>
            </c:dLbl>
            <c:dLbl>
              <c:idx val="22"/>
              <c:tx>
                <c:strRef>
                  <c:f>Timeline!$G$27</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1391-5240-93FC-687EAB721084}"/>
                </c:ext>
                <c:ext xmlns:c15="http://schemas.microsoft.com/office/drawing/2012/chart" uri="{CE6537A1-D6FC-4f65-9D91-7224C49458BB}">
                  <c15:dlblFieldTable>
                    <c15:dlblFTEntry>
                      <c15:txfldGUID>{9227B703-3858-4467-A01F-6B7322D42C34}</c15:txfldGUID>
                      <c15:f>Timeline!$G$27</c15:f>
                      <c15:dlblFieldTableCache>
                        <c:ptCount val="1"/>
                        <c:pt idx="0">
                          <c:v>0</c:v>
                        </c:pt>
                      </c15:dlblFieldTableCache>
                    </c15:dlblFTEntry>
                  </c15:dlblFieldTable>
                  <c15:showDataLabelsRange val="0"/>
                </c:ext>
              </c:extLst>
            </c:dLbl>
            <c:dLbl>
              <c:idx val="23"/>
              <c:tx>
                <c:strRef>
                  <c:f>Timeline!$G$28</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8-1391-5240-93FC-687EAB721084}"/>
                </c:ext>
                <c:ext xmlns:c15="http://schemas.microsoft.com/office/drawing/2012/chart" uri="{CE6537A1-D6FC-4f65-9D91-7224C49458BB}">
                  <c15:dlblFieldTable>
                    <c15:dlblFTEntry>
                      <c15:txfldGUID>{FAE6269E-DE5A-4C52-B0C1-733A07F4E4AA}</c15:txfldGUID>
                      <c15:f>Timeline!$G$28</c15:f>
                      <c15:dlblFieldTableCache>
                        <c:ptCount val="1"/>
                        <c:pt idx="0">
                          <c:v>0</c:v>
                        </c:pt>
                      </c15:dlblFieldTableCache>
                    </c15:dlblFTEntry>
                  </c15:dlblFieldTable>
                  <c15:showDataLabelsRange val="0"/>
                </c:ext>
              </c:extLst>
            </c:dLbl>
            <c:dLbl>
              <c:idx val="24"/>
              <c:tx>
                <c:strRef>
                  <c:f>Timeline!$G$29</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9-1391-5240-93FC-687EAB721084}"/>
                </c:ext>
                <c:ext xmlns:c15="http://schemas.microsoft.com/office/drawing/2012/chart" uri="{CE6537A1-D6FC-4f65-9D91-7224C49458BB}">
                  <c15:dlblFieldTable>
                    <c15:dlblFTEntry>
                      <c15:txfldGUID>{5CF994DF-797E-41F2-BB46-29A7167FB1D5}</c15:txfldGUID>
                      <c15:f>Timeline!$G$29</c15:f>
                      <c15:dlblFieldTableCache>
                        <c:ptCount val="1"/>
                        <c:pt idx="0">
                          <c:v>0</c:v>
                        </c:pt>
                      </c15:dlblFieldTableCache>
                    </c15:dlblFTEntry>
                  </c15:dlblFieldTable>
                  <c15:showDataLabelsRange val="0"/>
                </c:ext>
              </c:extLst>
            </c:dLbl>
            <c:dLbl>
              <c:idx val="25"/>
              <c:tx>
                <c:strRef>
                  <c:f>Timeline!$G$30</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A-1391-5240-93FC-687EAB721084}"/>
                </c:ext>
                <c:ext xmlns:c15="http://schemas.microsoft.com/office/drawing/2012/chart" uri="{CE6537A1-D6FC-4f65-9D91-7224C49458BB}">
                  <c15:dlblFieldTable>
                    <c15:dlblFTEntry>
                      <c15:txfldGUID>{D39C5698-1910-4F79-BAB5-2C1366D97F85}</c15:txfldGUID>
                      <c15:f>Timeline!$G$30</c15:f>
                      <c15:dlblFieldTableCache>
                        <c:ptCount val="1"/>
                        <c:pt idx="0">
                          <c:v>0</c:v>
                        </c:pt>
                      </c15:dlblFieldTableCache>
                    </c15:dlblFTEntry>
                  </c15:dlblFieldTable>
                  <c15:showDataLabelsRange val="0"/>
                </c:ext>
              </c:extLst>
            </c:dLbl>
            <c:dLbl>
              <c:idx val="26"/>
              <c:tx>
                <c:strRef>
                  <c:f>Timeline!$G$31</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B-1391-5240-93FC-687EAB721084}"/>
                </c:ext>
                <c:ext xmlns:c15="http://schemas.microsoft.com/office/drawing/2012/chart" uri="{CE6537A1-D6FC-4f65-9D91-7224C49458BB}">
                  <c15:dlblFieldTable>
                    <c15:dlblFTEntry>
                      <c15:txfldGUID>{9E781C76-5519-45BD-893F-F5356E58D01F}</c15:txfldGUID>
                      <c15:f>Timeline!$G$31</c15:f>
                      <c15:dlblFieldTableCache>
                        <c:ptCount val="1"/>
                        <c:pt idx="0">
                          <c:v>0</c:v>
                        </c:pt>
                      </c15:dlblFieldTableCache>
                    </c15:dlblFTEntry>
                  </c15:dlblFieldTable>
                  <c15:showDataLabelsRange val="0"/>
                </c:ext>
              </c:extLst>
            </c:dLbl>
            <c:dLbl>
              <c:idx val="27"/>
              <c:tx>
                <c:strRef>
                  <c:f>Timeline!$G$32</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C-1391-5240-93FC-687EAB721084}"/>
                </c:ext>
                <c:ext xmlns:c15="http://schemas.microsoft.com/office/drawing/2012/chart" uri="{CE6537A1-D6FC-4f65-9D91-7224C49458BB}">
                  <c15:dlblFieldTable>
                    <c15:dlblFTEntry>
                      <c15:txfldGUID>{5AE816BB-3F77-4238-9CA7-A5EFC29871A9}</c15:txfldGUID>
                      <c15:f>Timeline!$G$32</c15:f>
                      <c15:dlblFieldTableCache>
                        <c:ptCount val="1"/>
                        <c:pt idx="0">
                          <c:v>0</c:v>
                        </c:pt>
                      </c15:dlblFieldTableCache>
                    </c15:dlblFTEntry>
                  </c15:dlblFieldTable>
                  <c15:showDataLabelsRange val="0"/>
                </c:ext>
              </c:extLst>
            </c:dLbl>
            <c:dLbl>
              <c:idx val="28"/>
              <c:tx>
                <c:strRef>
                  <c:f>Timeline!$G$33</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D-1391-5240-93FC-687EAB721084}"/>
                </c:ext>
                <c:ext xmlns:c15="http://schemas.microsoft.com/office/drawing/2012/chart" uri="{CE6537A1-D6FC-4f65-9D91-7224C49458BB}">
                  <c15:dlblFieldTable>
                    <c15:dlblFTEntry>
                      <c15:txfldGUID>{8EAFE6D9-6850-4DEA-B675-6DE2F4D9C771}</c15:txfldGUID>
                      <c15:f>Timeline!$G$33</c15:f>
                      <c15:dlblFieldTableCache>
                        <c:ptCount val="1"/>
                        <c:pt idx="0">
                          <c:v>0</c:v>
                        </c:pt>
                      </c15:dlblFieldTableCache>
                    </c15:dlblFTEntry>
                  </c15:dlblFieldTable>
                  <c15:showDataLabelsRange val="0"/>
                </c:ext>
              </c:extLst>
            </c:dLbl>
            <c:dLbl>
              <c:idx val="29"/>
              <c:tx>
                <c:strRef>
                  <c:f>Timeline!$G$34</c:f>
                  <c:strCache>
                    <c:ptCount val="1"/>
                    <c:pt idx="0">
                      <c:v>0</c:v>
                    </c:pt>
                  </c:strCache>
                </c:strRef>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E-1391-5240-93FC-687EAB721084}"/>
                </c:ext>
                <c:ext xmlns:c15="http://schemas.microsoft.com/office/drawing/2012/chart" uri="{CE6537A1-D6FC-4f65-9D91-7224C49458BB}">
                  <c15:dlblFieldTable>
                    <c15:dlblFTEntry>
                      <c15:txfldGUID>{795E3944-881B-47B9-B7AE-2E9BF5CD6B78}</c15:txfldGUID>
                      <c15:f>Timeline!$G$34</c15:f>
                      <c15:dlblFieldTableCache>
                        <c:ptCount val="1"/>
                        <c:pt idx="0">
                          <c:v>0</c:v>
                        </c:pt>
                      </c15:dlblFieldTableCache>
                    </c15:dlblFTEntry>
                  </c15:dlblFieldTable>
                  <c15:showDataLabelsRange val="0"/>
                </c:ext>
              </c:extLst>
            </c:dLbl>
            <c:spPr>
              <a:noFill/>
              <a:ln w="25400">
                <a:noFill/>
              </a:ln>
            </c:spPr>
            <c:txPr>
              <a:bodyPr/>
              <a:lstStyle/>
              <a:p>
                <a:pPr>
                  <a:defRPr sz="1200" b="1" i="0" u="none" strike="noStrike" baseline="0">
                    <a:solidFill>
                      <a:srgbClr val="000000"/>
                    </a:solidFill>
                    <a:latin typeface="Arial"/>
                    <a:ea typeface="Tahoma"/>
                    <a:cs typeface="Arial"/>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minus"/>
            <c:errValType val="percentage"/>
            <c:noEndCap val="1"/>
            <c:val val="100"/>
            <c:spPr>
              <a:ln w="12700">
                <a:solidFill>
                  <a:srgbClr val="B2B2B2"/>
                </a:solidFill>
                <a:prstDash val="solid"/>
              </a:ln>
            </c:spPr>
          </c:errBars>
          <c:xVal>
            <c:numRef>
              <c:f>Timeline!$F$5:$F$9</c:f>
              <c:numCache>
                <c:formatCode>General</c:formatCode>
                <c:ptCount val="5"/>
                <c:pt idx="0">
                  <c:v>1955</c:v>
                </c:pt>
                <c:pt idx="1">
                  <c:v>1970</c:v>
                </c:pt>
                <c:pt idx="2">
                  <c:v>1980</c:v>
                </c:pt>
                <c:pt idx="3">
                  <c:v>1995</c:v>
                </c:pt>
                <c:pt idx="4">
                  <c:v>2012</c:v>
                </c:pt>
              </c:numCache>
            </c:numRef>
          </c:xVal>
          <c:yVal>
            <c:numRef>
              <c:f>Timeline!$E$5:$E$9</c:f>
              <c:numCache>
                <c:formatCode>General</c:formatCode>
                <c:ptCount val="5"/>
                <c:pt idx="0">
                  <c:v>-1000</c:v>
                </c:pt>
                <c:pt idx="1">
                  <c:v>-2000</c:v>
                </c:pt>
                <c:pt idx="2">
                  <c:v>2000</c:v>
                </c:pt>
                <c:pt idx="3">
                  <c:v>2500</c:v>
                </c:pt>
                <c:pt idx="4">
                  <c:v>-1500</c:v>
                </c:pt>
              </c:numCache>
            </c:numRef>
          </c:yVal>
          <c:smooth val="0"/>
          <c:extLst xmlns:c16r2="http://schemas.microsoft.com/office/drawing/2015/06/chart">
            <c:ext xmlns:c16="http://schemas.microsoft.com/office/drawing/2014/chart" uri="{C3380CC4-5D6E-409C-BE32-E72D297353CC}">
              <c16:uniqueId val="{0000001F-1391-5240-93FC-687EAB721084}"/>
            </c:ext>
          </c:extLst>
        </c:ser>
        <c:dLbls>
          <c:showLegendKey val="0"/>
          <c:showVal val="0"/>
          <c:showCatName val="0"/>
          <c:showSerName val="0"/>
          <c:showPercent val="0"/>
          <c:showBubbleSize val="0"/>
        </c:dLbls>
        <c:axId val="122616240"/>
        <c:axId val="122616632"/>
      </c:scatterChart>
      <c:valAx>
        <c:axId val="122616240"/>
        <c:scaling>
          <c:orientation val="minMax"/>
          <c:max val="2015"/>
          <c:min val="1950"/>
        </c:scaling>
        <c:delete val="0"/>
        <c:axPos val="b"/>
        <c:numFmt formatCode="General" sourceLinked="1"/>
        <c:majorTickMark val="none"/>
        <c:minorTickMark val="none"/>
        <c:tickLblPos val="nextTo"/>
        <c:spPr>
          <a:ln w="38100">
            <a:solidFill>
              <a:schemeClr val="accent6">
                <a:lumMod val="75000"/>
              </a:schemeClr>
            </a:solidFill>
            <a:prstDash val="solid"/>
          </a:ln>
        </c:spPr>
        <c:txPr>
          <a:bodyPr rot="0" vert="horz"/>
          <a:lstStyle/>
          <a:p>
            <a:pPr>
              <a:defRPr sz="1400" b="1" i="0" u="none" strike="noStrike" baseline="0">
                <a:solidFill>
                  <a:srgbClr val="FFFFFF"/>
                </a:solidFill>
                <a:latin typeface="Arial"/>
                <a:ea typeface="Arial"/>
                <a:cs typeface="Arial"/>
              </a:defRPr>
            </a:pPr>
            <a:endParaRPr lang="en-US"/>
          </a:p>
        </c:txPr>
        <c:crossAx val="122616632"/>
        <c:crosses val="autoZero"/>
        <c:crossBetween val="midCat"/>
      </c:valAx>
      <c:valAx>
        <c:axId val="122616632"/>
        <c:scaling>
          <c:orientation val="minMax"/>
        </c:scaling>
        <c:delete val="1"/>
        <c:axPos val="l"/>
        <c:numFmt formatCode="General" sourceLinked="1"/>
        <c:majorTickMark val="out"/>
        <c:minorTickMark val="none"/>
        <c:tickLblPos val="nextTo"/>
        <c:crossAx val="122616240"/>
        <c:crosses val="autoZero"/>
        <c:crossBetween val="midCat"/>
      </c:valAx>
      <c:valAx>
        <c:axId val="122617024"/>
        <c:scaling>
          <c:orientation val="minMax"/>
        </c:scaling>
        <c:delete val="1"/>
        <c:axPos val="r"/>
        <c:numFmt formatCode="General" sourceLinked="1"/>
        <c:majorTickMark val="out"/>
        <c:minorTickMark val="none"/>
        <c:tickLblPos val="nextTo"/>
        <c:crossAx val="122617416"/>
        <c:crosses val="max"/>
        <c:crossBetween val="between"/>
      </c:valAx>
      <c:catAx>
        <c:axId val="122617416"/>
        <c:scaling>
          <c:orientation val="minMax"/>
        </c:scaling>
        <c:delete val="1"/>
        <c:axPos val="b"/>
        <c:numFmt formatCode="General" sourceLinked="1"/>
        <c:majorTickMark val="out"/>
        <c:minorTickMark val="none"/>
        <c:tickLblPos val="nextTo"/>
        <c:crossAx val="122617024"/>
        <c:crosses val="autoZero"/>
        <c:auto val="1"/>
        <c:lblAlgn val="ctr"/>
        <c:lblOffset val="100"/>
        <c:noMultiLvlLbl val="0"/>
      </c:catAx>
      <c:spPr>
        <a:solidFill>
          <a:schemeClr val="tx1"/>
        </a:solidFill>
        <a:ln w="25400">
          <a:noFill/>
        </a:ln>
      </c:spPr>
    </c:plotArea>
    <c:legend>
      <c:legendPos val="l"/>
      <c:legendEntry>
        <c:idx val="0"/>
        <c:txPr>
          <a:bodyPr/>
          <a:lstStyle/>
          <a:p>
            <a:pPr>
              <a:defRPr sz="1100" b="0" i="1" baseline="0">
                <a:solidFill>
                  <a:schemeClr val="bg1">
                    <a:lumMod val="85000"/>
                  </a:schemeClr>
                </a:solidFill>
              </a:defRPr>
            </a:pPr>
            <a:endParaRPr lang="en-US"/>
          </a:p>
        </c:txPr>
      </c:legendEntry>
      <c:legendEntry>
        <c:idx val="1"/>
        <c:delete val="1"/>
      </c:legendEntry>
      <c:layout>
        <c:manualLayout>
          <c:xMode val="edge"/>
          <c:yMode val="edge"/>
          <c:x val="8.1219050743656998E-2"/>
          <c:y val="0.497718983040291"/>
          <c:w val="0.24735926070077699"/>
          <c:h val="0.11475947591571301"/>
        </c:manualLayout>
      </c:layout>
      <c:overlay val="1"/>
      <c:spPr>
        <a:ln>
          <a:noFill/>
        </a:ln>
      </c:spPr>
      <c:txPr>
        <a:bodyPr/>
        <a:lstStyle/>
        <a:p>
          <a:pPr>
            <a:defRPr sz="1100" b="0" i="1" baseline="0">
              <a:solidFill>
                <a:srgbClr val="FFFFFF"/>
              </a:solidFill>
            </a:defRPr>
          </a:pPr>
          <a:endParaRPr lang="en-US"/>
        </a:p>
      </c:txPr>
    </c:legend>
    <c:plotVisOnly val="1"/>
    <c:dispBlanksAs val="gap"/>
    <c:showDLblsOverMax val="0"/>
  </c:chart>
  <c:spPr>
    <a:solidFill>
      <a:schemeClr val="tx1"/>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483E7-2B52-49BE-B3A9-716A54B877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E37648C-F059-4BC1-A141-02FA4A13F399}">
      <dgm:prSet phldrT="[Text]" custT="1"/>
      <dgm:spPr/>
      <dgm:t>
        <a:bodyPr/>
        <a:lstStyle/>
        <a:p>
          <a:pPr algn="l"/>
          <a:r>
            <a:rPr lang="en-US" sz="1800" dirty="0" smtClean="0"/>
            <a:t>Material weakness(</a:t>
          </a:r>
          <a:r>
            <a:rPr lang="en-US" sz="1800" dirty="0" err="1" smtClean="0"/>
            <a:t>es</a:t>
          </a:r>
          <a:r>
            <a:rPr lang="en-US" sz="1800" dirty="0" smtClean="0"/>
            <a:t>) identified?</a:t>
          </a:r>
          <a:endParaRPr lang="en-US" sz="1800" dirty="0"/>
        </a:p>
      </dgm:t>
    </dgm:pt>
    <dgm:pt modelId="{BB28D136-6F9B-46DD-8A4A-6F0B29038131}" type="parTrans" cxnId="{60440E0A-667E-49CF-8E52-74D52191CCE2}">
      <dgm:prSet/>
      <dgm:spPr/>
      <dgm:t>
        <a:bodyPr/>
        <a:lstStyle/>
        <a:p>
          <a:endParaRPr lang="en-US" sz="1800"/>
        </a:p>
      </dgm:t>
    </dgm:pt>
    <dgm:pt modelId="{BD55F965-F173-4F37-A6CF-B7EE07D4A05D}" type="sibTrans" cxnId="{60440E0A-667E-49CF-8E52-74D52191CCE2}">
      <dgm:prSet/>
      <dgm:spPr/>
      <dgm:t>
        <a:bodyPr/>
        <a:lstStyle/>
        <a:p>
          <a:endParaRPr lang="en-US" sz="1800"/>
        </a:p>
      </dgm:t>
    </dgm:pt>
    <dgm:pt modelId="{80B56DD3-FF4F-47E4-A63D-216C1581A1DD}">
      <dgm:prSet phldrT="[Text]" custT="1"/>
      <dgm:spPr/>
      <dgm:t>
        <a:bodyPr/>
        <a:lstStyle/>
        <a:p>
          <a:r>
            <a:rPr lang="en-US" sz="1800" dirty="0" smtClean="0">
              <a:solidFill>
                <a:srgbClr val="FF0000"/>
              </a:solidFill>
            </a:rPr>
            <a:t>No</a:t>
          </a:r>
          <a:endParaRPr lang="en-US" sz="1800" dirty="0">
            <a:solidFill>
              <a:srgbClr val="FF0000"/>
            </a:solidFill>
          </a:endParaRPr>
        </a:p>
      </dgm:t>
    </dgm:pt>
    <dgm:pt modelId="{16EBADD3-6A90-48AD-80AA-A9C6807D9FB4}" type="parTrans" cxnId="{55213641-FE44-4265-AC78-620171490DDE}">
      <dgm:prSet/>
      <dgm:spPr/>
      <dgm:t>
        <a:bodyPr/>
        <a:lstStyle/>
        <a:p>
          <a:endParaRPr lang="en-US" sz="1800"/>
        </a:p>
      </dgm:t>
    </dgm:pt>
    <dgm:pt modelId="{1A16AEDD-3B47-43D1-A4FA-8B34CE066756}" type="sibTrans" cxnId="{55213641-FE44-4265-AC78-620171490DDE}">
      <dgm:prSet/>
      <dgm:spPr/>
      <dgm:t>
        <a:bodyPr/>
        <a:lstStyle/>
        <a:p>
          <a:endParaRPr lang="en-US" sz="1800"/>
        </a:p>
      </dgm:t>
    </dgm:pt>
    <dgm:pt modelId="{8B735F18-417D-45A7-B15E-94A6043B401C}">
      <dgm:prSet phldrT="[Text]" custT="1"/>
      <dgm:spPr/>
      <dgm:t>
        <a:bodyPr/>
        <a:lstStyle/>
        <a:p>
          <a:pPr algn="l"/>
          <a:r>
            <a:rPr lang="en-US" sz="1800" dirty="0" smtClean="0"/>
            <a:t>Significant deficiency(</a:t>
          </a:r>
          <a:r>
            <a:rPr lang="en-US" sz="1800" dirty="0" err="1" smtClean="0"/>
            <a:t>ies</a:t>
          </a:r>
          <a:r>
            <a:rPr lang="en-US" sz="1800" dirty="0" smtClean="0"/>
            <a:t>) identified that are not considered to be Material weakness(</a:t>
          </a:r>
          <a:r>
            <a:rPr lang="en-US" sz="1800" dirty="0" err="1" smtClean="0"/>
            <a:t>es</a:t>
          </a:r>
          <a:r>
            <a:rPr lang="en-US" sz="1800" dirty="0" smtClean="0"/>
            <a:t>)?</a:t>
          </a:r>
          <a:endParaRPr lang="en-US" sz="1800" dirty="0"/>
        </a:p>
      </dgm:t>
    </dgm:pt>
    <dgm:pt modelId="{D82DA9B1-9304-458C-9AA3-3B4907C45F17}" type="parTrans" cxnId="{DFA8F834-9772-4C02-A34D-0B12D44C33A4}">
      <dgm:prSet/>
      <dgm:spPr/>
      <dgm:t>
        <a:bodyPr/>
        <a:lstStyle/>
        <a:p>
          <a:endParaRPr lang="en-US" sz="1800"/>
        </a:p>
      </dgm:t>
    </dgm:pt>
    <dgm:pt modelId="{9B435DDA-DBB4-41E9-8989-C416D29B12B9}" type="sibTrans" cxnId="{DFA8F834-9772-4C02-A34D-0B12D44C33A4}">
      <dgm:prSet/>
      <dgm:spPr/>
      <dgm:t>
        <a:bodyPr/>
        <a:lstStyle/>
        <a:p>
          <a:endParaRPr lang="en-US" sz="1800"/>
        </a:p>
      </dgm:t>
    </dgm:pt>
    <dgm:pt modelId="{659CE6D3-DF27-4F87-9242-EA27BE989112}">
      <dgm:prSet phldrT="[Text]" phldr="1" custT="1"/>
      <dgm:spPr/>
      <dgm:t>
        <a:bodyPr/>
        <a:lstStyle/>
        <a:p>
          <a:endParaRPr lang="en-US" sz="1800" dirty="0"/>
        </a:p>
      </dgm:t>
    </dgm:pt>
    <dgm:pt modelId="{1D4C6FD4-6CEF-4993-855E-22279A4420B7}" type="parTrans" cxnId="{54103E79-395A-4C90-8A27-FF6159116D01}">
      <dgm:prSet/>
      <dgm:spPr/>
      <dgm:t>
        <a:bodyPr/>
        <a:lstStyle/>
        <a:p>
          <a:endParaRPr lang="en-US" sz="1800"/>
        </a:p>
      </dgm:t>
    </dgm:pt>
    <dgm:pt modelId="{307A82DE-1715-4258-A811-94C0A470FB8A}" type="sibTrans" cxnId="{54103E79-395A-4C90-8A27-FF6159116D01}">
      <dgm:prSet/>
      <dgm:spPr/>
      <dgm:t>
        <a:bodyPr/>
        <a:lstStyle/>
        <a:p>
          <a:endParaRPr lang="en-US" sz="1800"/>
        </a:p>
      </dgm:t>
    </dgm:pt>
    <dgm:pt modelId="{3854E680-1E73-4078-9017-D3488B528549}">
      <dgm:prSet phldrT="[Text]" custT="1"/>
      <dgm:spPr/>
      <dgm:t>
        <a:bodyPr/>
        <a:lstStyle/>
        <a:p>
          <a:r>
            <a:rPr lang="en-US" sz="1800" dirty="0" smtClean="0">
              <a:solidFill>
                <a:srgbClr val="FF0000"/>
              </a:solidFill>
            </a:rPr>
            <a:t>None Reported</a:t>
          </a:r>
          <a:endParaRPr lang="en-US" sz="1800" dirty="0">
            <a:solidFill>
              <a:srgbClr val="FF0000"/>
            </a:solidFill>
          </a:endParaRPr>
        </a:p>
      </dgm:t>
    </dgm:pt>
    <dgm:pt modelId="{66315D97-D1F6-4320-BF4B-9F32D119B89B}" type="parTrans" cxnId="{C0D4D842-566B-4BF5-93DB-CC3D61BB4444}">
      <dgm:prSet/>
      <dgm:spPr/>
      <dgm:t>
        <a:bodyPr/>
        <a:lstStyle/>
        <a:p>
          <a:endParaRPr lang="en-US" sz="1800"/>
        </a:p>
      </dgm:t>
    </dgm:pt>
    <dgm:pt modelId="{F369D59A-CF1C-42FD-8D3A-E2F33E57E6FC}" type="sibTrans" cxnId="{C0D4D842-566B-4BF5-93DB-CC3D61BB4444}">
      <dgm:prSet/>
      <dgm:spPr/>
      <dgm:t>
        <a:bodyPr/>
        <a:lstStyle/>
        <a:p>
          <a:endParaRPr lang="en-US" sz="1800"/>
        </a:p>
      </dgm:t>
    </dgm:pt>
    <dgm:pt modelId="{65042706-3C0C-49CE-A2A9-220268AF7CA5}">
      <dgm:prSet phldrT="[Text]" custT="1"/>
      <dgm:spPr/>
      <dgm:t>
        <a:bodyPr/>
        <a:lstStyle/>
        <a:p>
          <a:pPr algn="l"/>
          <a:r>
            <a:rPr lang="en-US" sz="1800" dirty="0" smtClean="0"/>
            <a:t>Type of auditor’s report issued on compliance for major problems: </a:t>
          </a:r>
          <a:endParaRPr lang="en-US" sz="1800" dirty="0"/>
        </a:p>
      </dgm:t>
    </dgm:pt>
    <dgm:pt modelId="{386C870D-0C11-4E82-AFD3-36FF54256809}" type="parTrans" cxnId="{B9F407FC-904F-43A7-A2DF-991599C850E0}">
      <dgm:prSet/>
      <dgm:spPr/>
      <dgm:t>
        <a:bodyPr/>
        <a:lstStyle/>
        <a:p>
          <a:endParaRPr lang="en-US" sz="1800"/>
        </a:p>
      </dgm:t>
    </dgm:pt>
    <dgm:pt modelId="{8904996A-05BC-44C5-BD4B-F54AE8C54A49}" type="sibTrans" cxnId="{B9F407FC-904F-43A7-A2DF-991599C850E0}">
      <dgm:prSet/>
      <dgm:spPr/>
      <dgm:t>
        <a:bodyPr/>
        <a:lstStyle/>
        <a:p>
          <a:endParaRPr lang="en-US" sz="1800"/>
        </a:p>
      </dgm:t>
    </dgm:pt>
    <dgm:pt modelId="{822AD803-A20D-46F4-BAC1-7E7F10AD74E4}">
      <dgm:prSet phldrT="[Text]" phldr="1" custT="1"/>
      <dgm:spPr/>
      <dgm:t>
        <a:bodyPr/>
        <a:lstStyle/>
        <a:p>
          <a:endParaRPr lang="en-US" sz="1800" dirty="0"/>
        </a:p>
      </dgm:t>
    </dgm:pt>
    <dgm:pt modelId="{79B79FF7-F4DF-4530-811C-3F2C1E75F5C5}" type="parTrans" cxnId="{EB7DA7AA-0819-45CD-A809-DDB866A1BC63}">
      <dgm:prSet/>
      <dgm:spPr/>
      <dgm:t>
        <a:bodyPr/>
        <a:lstStyle/>
        <a:p>
          <a:endParaRPr lang="en-US" sz="1800"/>
        </a:p>
      </dgm:t>
    </dgm:pt>
    <dgm:pt modelId="{31787B92-8B00-42DF-AC62-9852FA3D5533}" type="sibTrans" cxnId="{EB7DA7AA-0819-45CD-A809-DDB866A1BC63}">
      <dgm:prSet/>
      <dgm:spPr/>
      <dgm:t>
        <a:bodyPr/>
        <a:lstStyle/>
        <a:p>
          <a:endParaRPr lang="en-US" sz="1800"/>
        </a:p>
      </dgm:t>
    </dgm:pt>
    <dgm:pt modelId="{3039CDFF-8645-4305-885D-99DEC19A3A55}">
      <dgm:prSet phldrT="[Text]" custT="1"/>
      <dgm:spPr/>
      <dgm:t>
        <a:bodyPr/>
        <a:lstStyle/>
        <a:p>
          <a:r>
            <a:rPr lang="en-US" sz="1800" dirty="0" smtClean="0">
              <a:solidFill>
                <a:srgbClr val="FF0000"/>
              </a:solidFill>
            </a:rPr>
            <a:t>Unmodified</a:t>
          </a:r>
          <a:endParaRPr lang="en-US" sz="1800" dirty="0">
            <a:solidFill>
              <a:srgbClr val="FF0000"/>
            </a:solidFill>
          </a:endParaRPr>
        </a:p>
      </dgm:t>
    </dgm:pt>
    <dgm:pt modelId="{D9AB40EF-6472-4FE4-AFE4-F71978405B65}" type="parTrans" cxnId="{ADC255F4-9470-443F-9884-6F22F6ACE43B}">
      <dgm:prSet/>
      <dgm:spPr/>
      <dgm:t>
        <a:bodyPr/>
        <a:lstStyle/>
        <a:p>
          <a:endParaRPr lang="en-US" sz="1800"/>
        </a:p>
      </dgm:t>
    </dgm:pt>
    <dgm:pt modelId="{C0444696-8396-4173-BD7E-D4D4E9F28985}" type="sibTrans" cxnId="{ADC255F4-9470-443F-9884-6F22F6ACE43B}">
      <dgm:prSet/>
      <dgm:spPr/>
      <dgm:t>
        <a:bodyPr/>
        <a:lstStyle/>
        <a:p>
          <a:endParaRPr lang="en-US" sz="1800"/>
        </a:p>
      </dgm:t>
    </dgm:pt>
    <dgm:pt modelId="{E0D31DB6-DF8A-41D0-A29C-F8F888ADA582}">
      <dgm:prSet phldrT="[Text]" phldr="1" custT="1"/>
      <dgm:spPr/>
      <dgm:t>
        <a:bodyPr/>
        <a:lstStyle/>
        <a:p>
          <a:endParaRPr lang="en-US" sz="1800" dirty="0"/>
        </a:p>
      </dgm:t>
    </dgm:pt>
    <dgm:pt modelId="{1F376305-55D3-431C-9C42-85AC48C54BAA}" type="sibTrans" cxnId="{2A0DB33D-87AC-4269-9201-8E092D94B9D9}">
      <dgm:prSet/>
      <dgm:spPr/>
      <dgm:t>
        <a:bodyPr/>
        <a:lstStyle/>
        <a:p>
          <a:endParaRPr lang="en-US" sz="1800"/>
        </a:p>
      </dgm:t>
    </dgm:pt>
    <dgm:pt modelId="{55C97825-83C0-4D27-9008-471535EF1D8F}" type="parTrans" cxnId="{2A0DB33D-87AC-4269-9201-8E092D94B9D9}">
      <dgm:prSet/>
      <dgm:spPr/>
      <dgm:t>
        <a:bodyPr/>
        <a:lstStyle/>
        <a:p>
          <a:endParaRPr lang="en-US" sz="1800"/>
        </a:p>
      </dgm:t>
    </dgm:pt>
    <dgm:pt modelId="{5E112534-9A72-4998-A5A4-900366AFF3ED}" type="pres">
      <dgm:prSet presAssocID="{2BA483E7-2B52-49BE-B3A9-716A54B877C1}" presName="Name0" presStyleCnt="0">
        <dgm:presLayoutVars>
          <dgm:chMax/>
          <dgm:chPref val="3"/>
          <dgm:dir/>
          <dgm:animOne val="branch"/>
          <dgm:animLvl val="lvl"/>
        </dgm:presLayoutVars>
      </dgm:prSet>
      <dgm:spPr/>
      <dgm:t>
        <a:bodyPr/>
        <a:lstStyle/>
        <a:p>
          <a:endParaRPr lang="en-US"/>
        </a:p>
      </dgm:t>
    </dgm:pt>
    <dgm:pt modelId="{C79AA1AC-1A28-4B6A-ACD0-F7830FFBA804}" type="pres">
      <dgm:prSet presAssocID="{8E37648C-F059-4BC1-A141-02FA4A13F399}" presName="composite" presStyleCnt="0"/>
      <dgm:spPr/>
    </dgm:pt>
    <dgm:pt modelId="{01827BAE-3C7D-4DDD-9E63-1275BECA8BF1}" type="pres">
      <dgm:prSet presAssocID="{8E37648C-F059-4BC1-A141-02FA4A13F399}" presName="FirstChild" presStyleLbl="revTx" presStyleIdx="0" presStyleCnt="6">
        <dgm:presLayoutVars>
          <dgm:chMax val="0"/>
          <dgm:chPref val="0"/>
          <dgm:bulletEnabled val="1"/>
        </dgm:presLayoutVars>
      </dgm:prSet>
      <dgm:spPr/>
      <dgm:t>
        <a:bodyPr/>
        <a:lstStyle/>
        <a:p>
          <a:endParaRPr lang="en-US"/>
        </a:p>
      </dgm:t>
    </dgm:pt>
    <dgm:pt modelId="{E4829DFD-2175-4A6A-A4D6-D3DBA605C706}" type="pres">
      <dgm:prSet presAssocID="{8E37648C-F059-4BC1-A141-02FA4A13F399}" presName="Parent" presStyleLbl="alignNode1" presStyleIdx="0" presStyleCnt="3" custScaleX="331039" custScaleY="147751" custLinFactNeighborX="57760" custLinFactNeighborY="-112">
        <dgm:presLayoutVars>
          <dgm:chMax val="3"/>
          <dgm:chPref val="3"/>
          <dgm:bulletEnabled val="1"/>
        </dgm:presLayoutVars>
      </dgm:prSet>
      <dgm:spPr/>
      <dgm:t>
        <a:bodyPr/>
        <a:lstStyle/>
        <a:p>
          <a:endParaRPr lang="en-US"/>
        </a:p>
      </dgm:t>
    </dgm:pt>
    <dgm:pt modelId="{AAA4F101-C9E1-41B6-BCFA-051D071F77DF}" type="pres">
      <dgm:prSet presAssocID="{8E37648C-F059-4BC1-A141-02FA4A13F399}" presName="Accent" presStyleLbl="parChTrans1D1" presStyleIdx="0" presStyleCnt="3" custLinFactY="-78756" custLinFactNeighborX="-15018" custLinFactNeighborY="-100000"/>
      <dgm:spPr/>
    </dgm:pt>
    <dgm:pt modelId="{D3C8E47A-E83C-4A43-9276-61E5FF871E00}" type="pres">
      <dgm:prSet presAssocID="{8E37648C-F059-4BC1-A141-02FA4A13F399}" presName="Child" presStyleLbl="revTx" presStyleIdx="1" presStyleCnt="6" custLinFactNeighborX="0" custLinFactNeighborY="-23290">
        <dgm:presLayoutVars>
          <dgm:chMax val="0"/>
          <dgm:chPref val="0"/>
          <dgm:bulletEnabled val="1"/>
        </dgm:presLayoutVars>
      </dgm:prSet>
      <dgm:spPr/>
      <dgm:t>
        <a:bodyPr/>
        <a:lstStyle/>
        <a:p>
          <a:endParaRPr lang="en-US"/>
        </a:p>
      </dgm:t>
    </dgm:pt>
    <dgm:pt modelId="{3037138A-B826-4BF6-B089-DE1A8DF15A8D}" type="pres">
      <dgm:prSet presAssocID="{BD55F965-F173-4F37-A6CF-B7EE07D4A05D}" presName="sibTrans" presStyleCnt="0"/>
      <dgm:spPr/>
    </dgm:pt>
    <dgm:pt modelId="{91DB505F-A54E-4440-A408-E58FA5AA283B}" type="pres">
      <dgm:prSet presAssocID="{8B735F18-417D-45A7-B15E-94A6043B401C}" presName="composite" presStyleCnt="0"/>
      <dgm:spPr/>
    </dgm:pt>
    <dgm:pt modelId="{C38921EB-DE21-4AB8-AC53-4EB0D809496B}" type="pres">
      <dgm:prSet presAssocID="{8B735F18-417D-45A7-B15E-94A6043B401C}" presName="FirstChild" presStyleLbl="revTx" presStyleIdx="2" presStyleCnt="6" custLinFactNeighborX="676" custLinFactNeighborY="-67668">
        <dgm:presLayoutVars>
          <dgm:chMax val="0"/>
          <dgm:chPref val="0"/>
          <dgm:bulletEnabled val="1"/>
        </dgm:presLayoutVars>
      </dgm:prSet>
      <dgm:spPr/>
      <dgm:t>
        <a:bodyPr/>
        <a:lstStyle/>
        <a:p>
          <a:endParaRPr lang="en-US"/>
        </a:p>
      </dgm:t>
    </dgm:pt>
    <dgm:pt modelId="{E1EAA76E-CFAA-46E7-94D1-A16EF132EAD8}" type="pres">
      <dgm:prSet presAssocID="{8B735F18-417D-45A7-B15E-94A6043B401C}" presName="Parent" presStyleLbl="alignNode1" presStyleIdx="1" presStyleCnt="3" custScaleX="334906" custScaleY="139580" custLinFactNeighborX="59149" custLinFactNeighborY="-87819">
        <dgm:presLayoutVars>
          <dgm:chMax val="3"/>
          <dgm:chPref val="3"/>
          <dgm:bulletEnabled val="1"/>
        </dgm:presLayoutVars>
      </dgm:prSet>
      <dgm:spPr/>
      <dgm:t>
        <a:bodyPr/>
        <a:lstStyle/>
        <a:p>
          <a:endParaRPr lang="en-US"/>
        </a:p>
      </dgm:t>
    </dgm:pt>
    <dgm:pt modelId="{B9EB144C-45D7-44B4-9616-A70A0622151B}" type="pres">
      <dgm:prSet presAssocID="{8B735F18-417D-45A7-B15E-94A6043B401C}" presName="Accent" presStyleLbl="parChTrans1D1" presStyleIdx="1" presStyleCnt="3" custLinFactY="-357231" custLinFactNeighborX="-15008" custLinFactNeighborY="-400000"/>
      <dgm:spPr/>
    </dgm:pt>
    <dgm:pt modelId="{9545C3C9-DC3F-400A-9472-E4847ADF7DC4}" type="pres">
      <dgm:prSet presAssocID="{8B735F18-417D-45A7-B15E-94A6043B401C}" presName="Child" presStyleLbl="revTx" presStyleIdx="3" presStyleCnt="6" custLinFactY="-31856" custLinFactNeighborX="0" custLinFactNeighborY="-100000">
        <dgm:presLayoutVars>
          <dgm:chMax val="0"/>
          <dgm:chPref val="0"/>
          <dgm:bulletEnabled val="1"/>
        </dgm:presLayoutVars>
      </dgm:prSet>
      <dgm:spPr/>
      <dgm:t>
        <a:bodyPr/>
        <a:lstStyle/>
        <a:p>
          <a:endParaRPr lang="en-US"/>
        </a:p>
      </dgm:t>
    </dgm:pt>
    <dgm:pt modelId="{EF55060B-D90A-4389-B643-5FEF1E64D8E3}" type="pres">
      <dgm:prSet presAssocID="{9B435DDA-DBB4-41E9-8989-C416D29B12B9}" presName="sibTrans" presStyleCnt="0"/>
      <dgm:spPr/>
    </dgm:pt>
    <dgm:pt modelId="{5EF453D0-2295-4193-9E9E-6CD0C8A11F1C}" type="pres">
      <dgm:prSet presAssocID="{65042706-3C0C-49CE-A2A9-220268AF7CA5}" presName="composite" presStyleCnt="0"/>
      <dgm:spPr/>
    </dgm:pt>
    <dgm:pt modelId="{CFBB5FB0-E879-4777-BDC0-4484E4C11993}" type="pres">
      <dgm:prSet presAssocID="{65042706-3C0C-49CE-A2A9-220268AF7CA5}" presName="FirstChild" presStyleLbl="revTx" presStyleIdx="4" presStyleCnt="6" custLinFactY="-55015" custLinFactNeighborX="-479" custLinFactNeighborY="-100000">
        <dgm:presLayoutVars>
          <dgm:chMax val="0"/>
          <dgm:chPref val="0"/>
          <dgm:bulletEnabled val="1"/>
        </dgm:presLayoutVars>
      </dgm:prSet>
      <dgm:spPr/>
      <dgm:t>
        <a:bodyPr/>
        <a:lstStyle/>
        <a:p>
          <a:endParaRPr lang="en-US"/>
        </a:p>
      </dgm:t>
    </dgm:pt>
    <dgm:pt modelId="{8EE1AFB1-A85A-4349-B377-6CB5306FC437}" type="pres">
      <dgm:prSet presAssocID="{65042706-3C0C-49CE-A2A9-220268AF7CA5}" presName="Parent" presStyleLbl="alignNode1" presStyleIdx="2" presStyleCnt="3" custScaleX="334812" custScaleY="119047" custLinFactY="-54159" custLinFactNeighborX="58703" custLinFactNeighborY="-100000">
        <dgm:presLayoutVars>
          <dgm:chMax val="3"/>
          <dgm:chPref val="3"/>
          <dgm:bulletEnabled val="1"/>
        </dgm:presLayoutVars>
      </dgm:prSet>
      <dgm:spPr/>
      <dgm:t>
        <a:bodyPr/>
        <a:lstStyle/>
        <a:p>
          <a:endParaRPr lang="en-US"/>
        </a:p>
      </dgm:t>
    </dgm:pt>
    <dgm:pt modelId="{563F6790-DC77-4DAF-BEDE-8EC72D8D4C8A}" type="pres">
      <dgm:prSet presAssocID="{65042706-3C0C-49CE-A2A9-220268AF7CA5}" presName="Accent" presStyleLbl="parChTrans1D1" presStyleIdx="2" presStyleCnt="3" custLinFactY="-859038" custLinFactNeighborX="-15263" custLinFactNeighborY="-900000"/>
      <dgm:spPr/>
    </dgm:pt>
    <dgm:pt modelId="{DE261E1A-787D-4ED7-82CF-23E604E83A41}" type="pres">
      <dgm:prSet presAssocID="{65042706-3C0C-49CE-A2A9-220268AF7CA5}" presName="Child" presStyleLbl="revTx" presStyleIdx="5" presStyleCnt="6" custLinFactY="-17171" custLinFactNeighborX="-235" custLinFactNeighborY="-100000">
        <dgm:presLayoutVars>
          <dgm:chMax val="0"/>
          <dgm:chPref val="0"/>
          <dgm:bulletEnabled val="1"/>
        </dgm:presLayoutVars>
      </dgm:prSet>
      <dgm:spPr/>
      <dgm:t>
        <a:bodyPr/>
        <a:lstStyle/>
        <a:p>
          <a:endParaRPr lang="en-US"/>
        </a:p>
      </dgm:t>
    </dgm:pt>
  </dgm:ptLst>
  <dgm:cxnLst>
    <dgm:cxn modelId="{60440E0A-667E-49CF-8E52-74D52191CCE2}" srcId="{2BA483E7-2B52-49BE-B3A9-716A54B877C1}" destId="{8E37648C-F059-4BC1-A141-02FA4A13F399}" srcOrd="0" destOrd="0" parTransId="{BB28D136-6F9B-46DD-8A4A-6F0B29038131}" sibTransId="{BD55F965-F173-4F37-A6CF-B7EE07D4A05D}"/>
    <dgm:cxn modelId="{C687D083-91C2-4D43-8FC9-171680D7B34C}" type="presOf" srcId="{822AD803-A20D-46F4-BAC1-7E7F10AD74E4}" destId="{CFBB5FB0-E879-4777-BDC0-4484E4C11993}" srcOrd="0" destOrd="0" presId="urn:microsoft.com/office/officeart/2011/layout/TabList"/>
    <dgm:cxn modelId="{EB7DA7AA-0819-45CD-A809-DDB866A1BC63}" srcId="{65042706-3C0C-49CE-A2A9-220268AF7CA5}" destId="{822AD803-A20D-46F4-BAC1-7E7F10AD74E4}" srcOrd="0" destOrd="0" parTransId="{79B79FF7-F4DF-4530-811C-3F2C1E75F5C5}" sibTransId="{31787B92-8B00-42DF-AC62-9852FA3D5533}"/>
    <dgm:cxn modelId="{CBA87374-F0B8-4374-AD9F-7379781354EA}" type="presOf" srcId="{3039CDFF-8645-4305-885D-99DEC19A3A55}" destId="{DE261E1A-787D-4ED7-82CF-23E604E83A41}" srcOrd="0" destOrd="0" presId="urn:microsoft.com/office/officeart/2011/layout/TabList"/>
    <dgm:cxn modelId="{55213641-FE44-4265-AC78-620171490DDE}" srcId="{8E37648C-F059-4BC1-A141-02FA4A13F399}" destId="{80B56DD3-FF4F-47E4-A63D-216C1581A1DD}" srcOrd="1" destOrd="0" parTransId="{16EBADD3-6A90-48AD-80AA-A9C6807D9FB4}" sibTransId="{1A16AEDD-3B47-43D1-A4FA-8B34CE066756}"/>
    <dgm:cxn modelId="{54F1D7C0-CF05-48B7-A1B6-8A6F87D2E598}" type="presOf" srcId="{8B735F18-417D-45A7-B15E-94A6043B401C}" destId="{E1EAA76E-CFAA-46E7-94D1-A16EF132EAD8}" srcOrd="0" destOrd="0" presId="urn:microsoft.com/office/officeart/2011/layout/TabList"/>
    <dgm:cxn modelId="{5266572E-8FFD-4F61-8854-8E0C890224A1}" type="presOf" srcId="{3854E680-1E73-4078-9017-D3488B528549}" destId="{9545C3C9-DC3F-400A-9472-E4847ADF7DC4}" srcOrd="0" destOrd="0" presId="urn:microsoft.com/office/officeart/2011/layout/TabList"/>
    <dgm:cxn modelId="{DB46A48D-70EC-42DF-BEF8-A3D6228D2E80}" type="presOf" srcId="{80B56DD3-FF4F-47E4-A63D-216C1581A1DD}" destId="{D3C8E47A-E83C-4A43-9276-61E5FF871E00}" srcOrd="0" destOrd="0" presId="urn:microsoft.com/office/officeart/2011/layout/TabList"/>
    <dgm:cxn modelId="{C0D4D842-566B-4BF5-93DB-CC3D61BB4444}" srcId="{8B735F18-417D-45A7-B15E-94A6043B401C}" destId="{3854E680-1E73-4078-9017-D3488B528549}" srcOrd="1" destOrd="0" parTransId="{66315D97-D1F6-4320-BF4B-9F32D119B89B}" sibTransId="{F369D59A-CF1C-42FD-8D3A-E2F33E57E6FC}"/>
    <dgm:cxn modelId="{2A0DB33D-87AC-4269-9201-8E092D94B9D9}" srcId="{8E37648C-F059-4BC1-A141-02FA4A13F399}" destId="{E0D31DB6-DF8A-41D0-A29C-F8F888ADA582}" srcOrd="0" destOrd="0" parTransId="{55C97825-83C0-4D27-9008-471535EF1D8F}" sibTransId="{1F376305-55D3-431C-9C42-85AC48C54BAA}"/>
    <dgm:cxn modelId="{ADC255F4-9470-443F-9884-6F22F6ACE43B}" srcId="{65042706-3C0C-49CE-A2A9-220268AF7CA5}" destId="{3039CDFF-8645-4305-885D-99DEC19A3A55}" srcOrd="1" destOrd="0" parTransId="{D9AB40EF-6472-4FE4-AFE4-F71978405B65}" sibTransId="{C0444696-8396-4173-BD7E-D4D4E9F28985}"/>
    <dgm:cxn modelId="{3592FB6E-5574-415F-B7FE-94FB70E8C7EF}" type="presOf" srcId="{8E37648C-F059-4BC1-A141-02FA4A13F399}" destId="{E4829DFD-2175-4A6A-A4D6-D3DBA605C706}" srcOrd="0" destOrd="0" presId="urn:microsoft.com/office/officeart/2011/layout/TabList"/>
    <dgm:cxn modelId="{C2FDEFE9-043E-4C4D-A9F3-44CDC19F3694}" type="presOf" srcId="{659CE6D3-DF27-4F87-9242-EA27BE989112}" destId="{C38921EB-DE21-4AB8-AC53-4EB0D809496B}" srcOrd="0" destOrd="0" presId="urn:microsoft.com/office/officeart/2011/layout/TabList"/>
    <dgm:cxn modelId="{54103E79-395A-4C90-8A27-FF6159116D01}" srcId="{8B735F18-417D-45A7-B15E-94A6043B401C}" destId="{659CE6D3-DF27-4F87-9242-EA27BE989112}" srcOrd="0" destOrd="0" parTransId="{1D4C6FD4-6CEF-4993-855E-22279A4420B7}" sibTransId="{307A82DE-1715-4258-A811-94C0A470FB8A}"/>
    <dgm:cxn modelId="{DFA8F834-9772-4C02-A34D-0B12D44C33A4}" srcId="{2BA483E7-2B52-49BE-B3A9-716A54B877C1}" destId="{8B735F18-417D-45A7-B15E-94A6043B401C}" srcOrd="1" destOrd="0" parTransId="{D82DA9B1-9304-458C-9AA3-3B4907C45F17}" sibTransId="{9B435DDA-DBB4-41E9-8989-C416D29B12B9}"/>
    <dgm:cxn modelId="{18665B57-17A5-4F3B-A47A-70C1DC55D1AB}" type="presOf" srcId="{2BA483E7-2B52-49BE-B3A9-716A54B877C1}" destId="{5E112534-9A72-4998-A5A4-900366AFF3ED}" srcOrd="0" destOrd="0" presId="urn:microsoft.com/office/officeart/2011/layout/TabList"/>
    <dgm:cxn modelId="{B9F407FC-904F-43A7-A2DF-991599C850E0}" srcId="{2BA483E7-2B52-49BE-B3A9-716A54B877C1}" destId="{65042706-3C0C-49CE-A2A9-220268AF7CA5}" srcOrd="2" destOrd="0" parTransId="{386C870D-0C11-4E82-AFD3-36FF54256809}" sibTransId="{8904996A-05BC-44C5-BD4B-F54AE8C54A49}"/>
    <dgm:cxn modelId="{F0EF16E3-82D5-45B2-A22B-B7EB9703E49F}" type="presOf" srcId="{65042706-3C0C-49CE-A2A9-220268AF7CA5}" destId="{8EE1AFB1-A85A-4349-B377-6CB5306FC437}" srcOrd="0" destOrd="0" presId="urn:microsoft.com/office/officeart/2011/layout/TabList"/>
    <dgm:cxn modelId="{5B0FEB10-882D-4DCD-9875-0EDCCAF9D46E}" type="presOf" srcId="{E0D31DB6-DF8A-41D0-A29C-F8F888ADA582}" destId="{01827BAE-3C7D-4DDD-9E63-1275BECA8BF1}" srcOrd="0" destOrd="0" presId="urn:microsoft.com/office/officeart/2011/layout/TabList"/>
    <dgm:cxn modelId="{73D16661-4ECC-47BE-BBD2-E90109B32688}" type="presParOf" srcId="{5E112534-9A72-4998-A5A4-900366AFF3ED}" destId="{C79AA1AC-1A28-4B6A-ACD0-F7830FFBA804}" srcOrd="0" destOrd="0" presId="urn:microsoft.com/office/officeart/2011/layout/TabList"/>
    <dgm:cxn modelId="{53CE01C1-9900-437D-A86C-386D4C292746}" type="presParOf" srcId="{C79AA1AC-1A28-4B6A-ACD0-F7830FFBA804}" destId="{01827BAE-3C7D-4DDD-9E63-1275BECA8BF1}" srcOrd="0" destOrd="0" presId="urn:microsoft.com/office/officeart/2011/layout/TabList"/>
    <dgm:cxn modelId="{ECAA2E20-1412-4F3E-AEBE-48923D75F044}" type="presParOf" srcId="{C79AA1AC-1A28-4B6A-ACD0-F7830FFBA804}" destId="{E4829DFD-2175-4A6A-A4D6-D3DBA605C706}" srcOrd="1" destOrd="0" presId="urn:microsoft.com/office/officeart/2011/layout/TabList"/>
    <dgm:cxn modelId="{CE719126-7372-4301-BA30-638CFA894177}" type="presParOf" srcId="{C79AA1AC-1A28-4B6A-ACD0-F7830FFBA804}" destId="{AAA4F101-C9E1-41B6-BCFA-051D071F77DF}" srcOrd="2" destOrd="0" presId="urn:microsoft.com/office/officeart/2011/layout/TabList"/>
    <dgm:cxn modelId="{69DC5270-60A9-4102-809D-3E50741CB82C}" type="presParOf" srcId="{5E112534-9A72-4998-A5A4-900366AFF3ED}" destId="{D3C8E47A-E83C-4A43-9276-61E5FF871E00}" srcOrd="1" destOrd="0" presId="urn:microsoft.com/office/officeart/2011/layout/TabList"/>
    <dgm:cxn modelId="{B15C8B60-AFEC-49B6-94F1-7970C07CB069}" type="presParOf" srcId="{5E112534-9A72-4998-A5A4-900366AFF3ED}" destId="{3037138A-B826-4BF6-B089-DE1A8DF15A8D}" srcOrd="2" destOrd="0" presId="urn:microsoft.com/office/officeart/2011/layout/TabList"/>
    <dgm:cxn modelId="{7FD6F529-70E6-476F-A7B0-A05D6F6F870A}" type="presParOf" srcId="{5E112534-9A72-4998-A5A4-900366AFF3ED}" destId="{91DB505F-A54E-4440-A408-E58FA5AA283B}" srcOrd="3" destOrd="0" presId="urn:microsoft.com/office/officeart/2011/layout/TabList"/>
    <dgm:cxn modelId="{A26B1410-FADD-4895-8AF0-B62B26B095D7}" type="presParOf" srcId="{91DB505F-A54E-4440-A408-E58FA5AA283B}" destId="{C38921EB-DE21-4AB8-AC53-4EB0D809496B}" srcOrd="0" destOrd="0" presId="urn:microsoft.com/office/officeart/2011/layout/TabList"/>
    <dgm:cxn modelId="{F01A19C7-79E9-4DCE-8D25-5FDED83033ED}" type="presParOf" srcId="{91DB505F-A54E-4440-A408-E58FA5AA283B}" destId="{E1EAA76E-CFAA-46E7-94D1-A16EF132EAD8}" srcOrd="1" destOrd="0" presId="urn:microsoft.com/office/officeart/2011/layout/TabList"/>
    <dgm:cxn modelId="{BD0D1704-CBC6-4BAE-9373-4008D42338FF}" type="presParOf" srcId="{91DB505F-A54E-4440-A408-E58FA5AA283B}" destId="{B9EB144C-45D7-44B4-9616-A70A0622151B}" srcOrd="2" destOrd="0" presId="urn:microsoft.com/office/officeart/2011/layout/TabList"/>
    <dgm:cxn modelId="{9B6FA385-032E-4CAD-81AA-840CC3E94BAB}" type="presParOf" srcId="{5E112534-9A72-4998-A5A4-900366AFF3ED}" destId="{9545C3C9-DC3F-400A-9472-E4847ADF7DC4}" srcOrd="4" destOrd="0" presId="urn:microsoft.com/office/officeart/2011/layout/TabList"/>
    <dgm:cxn modelId="{12F99B21-67F4-4A22-B3C3-B5EC0F94A521}" type="presParOf" srcId="{5E112534-9A72-4998-A5A4-900366AFF3ED}" destId="{EF55060B-D90A-4389-B643-5FEF1E64D8E3}" srcOrd="5" destOrd="0" presId="urn:microsoft.com/office/officeart/2011/layout/TabList"/>
    <dgm:cxn modelId="{7871BB59-C3A5-46DF-833B-DCE6E8DE8046}" type="presParOf" srcId="{5E112534-9A72-4998-A5A4-900366AFF3ED}" destId="{5EF453D0-2295-4193-9E9E-6CD0C8A11F1C}" srcOrd="6" destOrd="0" presId="urn:microsoft.com/office/officeart/2011/layout/TabList"/>
    <dgm:cxn modelId="{461B3D25-84EA-4B08-8203-478ED621CAC6}" type="presParOf" srcId="{5EF453D0-2295-4193-9E9E-6CD0C8A11F1C}" destId="{CFBB5FB0-E879-4777-BDC0-4484E4C11993}" srcOrd="0" destOrd="0" presId="urn:microsoft.com/office/officeart/2011/layout/TabList"/>
    <dgm:cxn modelId="{67ACC0E5-043B-42F3-A471-69E8C7E3C980}" type="presParOf" srcId="{5EF453D0-2295-4193-9E9E-6CD0C8A11F1C}" destId="{8EE1AFB1-A85A-4349-B377-6CB5306FC437}" srcOrd="1" destOrd="0" presId="urn:microsoft.com/office/officeart/2011/layout/TabList"/>
    <dgm:cxn modelId="{64DEF129-8477-4098-BFBD-169200F97DB0}" type="presParOf" srcId="{5EF453D0-2295-4193-9E9E-6CD0C8A11F1C}" destId="{563F6790-DC77-4DAF-BEDE-8EC72D8D4C8A}" srcOrd="2" destOrd="0" presId="urn:microsoft.com/office/officeart/2011/layout/TabList"/>
    <dgm:cxn modelId="{4A2B7E7E-61A4-4674-B153-5A9C32CCBD41}" type="presParOf" srcId="{5E112534-9A72-4998-A5A4-900366AFF3ED}" destId="{DE261E1A-787D-4ED7-82CF-23E604E83A41}"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60EB8-795E-4AE2-9EA0-A2E8CDDBBCC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602462C-9788-49C3-B354-5D1CB6C956DD}">
      <dgm:prSet phldrT="[Text]" custT="1"/>
      <dgm:spPr/>
      <dgm:t>
        <a:bodyPr/>
        <a:lstStyle/>
        <a:p>
          <a:pPr algn="l"/>
          <a:r>
            <a:rPr lang="en-US" sz="1800" dirty="0" smtClean="0"/>
            <a:t>Any audit findings that are required to be reported in accordance with 2CFR 200.516(A)? </a:t>
          </a:r>
          <a:endParaRPr lang="en-US" sz="1800" dirty="0"/>
        </a:p>
      </dgm:t>
    </dgm:pt>
    <dgm:pt modelId="{277AA4DA-11FF-49E1-B5C3-B2A71AE0AF0F}" type="parTrans" cxnId="{27A1DB58-B135-4A29-9CC4-475B160B016D}">
      <dgm:prSet/>
      <dgm:spPr/>
      <dgm:t>
        <a:bodyPr/>
        <a:lstStyle/>
        <a:p>
          <a:endParaRPr lang="en-US" sz="1800"/>
        </a:p>
      </dgm:t>
    </dgm:pt>
    <dgm:pt modelId="{3793296C-DE78-44E8-96D5-F8615F42E61D}" type="sibTrans" cxnId="{27A1DB58-B135-4A29-9CC4-475B160B016D}">
      <dgm:prSet/>
      <dgm:spPr/>
      <dgm:t>
        <a:bodyPr/>
        <a:lstStyle/>
        <a:p>
          <a:endParaRPr lang="en-US" sz="1800"/>
        </a:p>
      </dgm:t>
    </dgm:pt>
    <dgm:pt modelId="{3E112DA9-4966-4299-AFBD-667AD43B304F}">
      <dgm:prSet phldrT="[Text]" phldr="1" custT="1"/>
      <dgm:spPr/>
      <dgm:t>
        <a:bodyPr/>
        <a:lstStyle/>
        <a:p>
          <a:endParaRPr lang="en-US" sz="1800"/>
        </a:p>
      </dgm:t>
    </dgm:pt>
    <dgm:pt modelId="{C99DF5E1-A353-489C-AFFC-902C56E77F18}" type="parTrans" cxnId="{205F4F60-33C2-4D9B-A533-93F98F08D41C}">
      <dgm:prSet/>
      <dgm:spPr/>
      <dgm:t>
        <a:bodyPr/>
        <a:lstStyle/>
        <a:p>
          <a:endParaRPr lang="en-US" sz="1800"/>
        </a:p>
      </dgm:t>
    </dgm:pt>
    <dgm:pt modelId="{885A4F19-6221-4B15-BFE4-EC8537A463E7}" type="sibTrans" cxnId="{205F4F60-33C2-4D9B-A533-93F98F08D41C}">
      <dgm:prSet/>
      <dgm:spPr/>
      <dgm:t>
        <a:bodyPr/>
        <a:lstStyle/>
        <a:p>
          <a:endParaRPr lang="en-US" sz="1800"/>
        </a:p>
      </dgm:t>
    </dgm:pt>
    <dgm:pt modelId="{D4F89323-DE88-44B3-BA6E-E3878DEB7481}">
      <dgm:prSet phldrT="[Text]" custT="1"/>
      <dgm:spPr/>
      <dgm:t>
        <a:bodyPr/>
        <a:lstStyle/>
        <a:p>
          <a:r>
            <a:rPr lang="en-US" sz="1800" dirty="0" smtClean="0">
              <a:solidFill>
                <a:srgbClr val="FF0000"/>
              </a:solidFill>
            </a:rPr>
            <a:t>No </a:t>
          </a:r>
          <a:endParaRPr lang="en-US" sz="1800" dirty="0">
            <a:solidFill>
              <a:srgbClr val="FF0000"/>
            </a:solidFill>
          </a:endParaRPr>
        </a:p>
      </dgm:t>
    </dgm:pt>
    <dgm:pt modelId="{514B4715-B998-4E26-AF29-23A9E2AB766E}" type="parTrans" cxnId="{3921ACF9-0B5F-418B-8137-76A2712A344B}">
      <dgm:prSet/>
      <dgm:spPr/>
      <dgm:t>
        <a:bodyPr/>
        <a:lstStyle/>
        <a:p>
          <a:endParaRPr lang="en-US" sz="1800"/>
        </a:p>
      </dgm:t>
    </dgm:pt>
    <dgm:pt modelId="{FE87340C-3346-46AD-AFA3-D4BD90852B27}" type="sibTrans" cxnId="{3921ACF9-0B5F-418B-8137-76A2712A344B}">
      <dgm:prSet/>
      <dgm:spPr/>
      <dgm:t>
        <a:bodyPr/>
        <a:lstStyle/>
        <a:p>
          <a:endParaRPr lang="en-US" sz="1800"/>
        </a:p>
      </dgm:t>
    </dgm:pt>
    <dgm:pt modelId="{A55EA14A-BBCC-45D8-ABAF-4A852BDCF5CF}">
      <dgm:prSet phldrT="[Text]" custT="1"/>
      <dgm:spPr/>
      <dgm:t>
        <a:bodyPr/>
        <a:lstStyle/>
        <a:p>
          <a:pPr algn="l"/>
          <a:r>
            <a:rPr lang="en-US" sz="1800" dirty="0" smtClean="0"/>
            <a:t>Auditee qualified as a low-risk auditee?</a:t>
          </a:r>
          <a:endParaRPr lang="en-US" sz="1800" dirty="0"/>
        </a:p>
      </dgm:t>
    </dgm:pt>
    <dgm:pt modelId="{99C8D9D0-411F-465C-84B0-32EBCE452925}" type="parTrans" cxnId="{1BDA3EC1-7161-446B-8B67-1E873B0AF5C6}">
      <dgm:prSet/>
      <dgm:spPr/>
      <dgm:t>
        <a:bodyPr/>
        <a:lstStyle/>
        <a:p>
          <a:endParaRPr lang="en-US" sz="1800"/>
        </a:p>
      </dgm:t>
    </dgm:pt>
    <dgm:pt modelId="{E99C7266-58C3-4882-8F6A-9EEECDFEC282}" type="sibTrans" cxnId="{1BDA3EC1-7161-446B-8B67-1E873B0AF5C6}">
      <dgm:prSet/>
      <dgm:spPr/>
      <dgm:t>
        <a:bodyPr/>
        <a:lstStyle/>
        <a:p>
          <a:endParaRPr lang="en-US" sz="1800"/>
        </a:p>
      </dgm:t>
    </dgm:pt>
    <dgm:pt modelId="{335E1D49-C51F-4274-8989-47F1B32F019D}">
      <dgm:prSet phldrT="[Text]" phldr="1" custT="1"/>
      <dgm:spPr/>
      <dgm:t>
        <a:bodyPr/>
        <a:lstStyle/>
        <a:p>
          <a:endParaRPr lang="en-US" sz="1800" dirty="0"/>
        </a:p>
      </dgm:t>
    </dgm:pt>
    <dgm:pt modelId="{979F602E-33B4-40AE-882E-4B28E450A15D}" type="parTrans" cxnId="{BD536CAB-D376-437E-B46C-A086EA739190}">
      <dgm:prSet/>
      <dgm:spPr/>
      <dgm:t>
        <a:bodyPr/>
        <a:lstStyle/>
        <a:p>
          <a:endParaRPr lang="en-US" sz="1800"/>
        </a:p>
      </dgm:t>
    </dgm:pt>
    <dgm:pt modelId="{477D56A7-D45C-4E22-BDEF-FBC4ADD557A9}" type="sibTrans" cxnId="{BD536CAB-D376-437E-B46C-A086EA739190}">
      <dgm:prSet/>
      <dgm:spPr/>
      <dgm:t>
        <a:bodyPr/>
        <a:lstStyle/>
        <a:p>
          <a:endParaRPr lang="en-US" sz="1800"/>
        </a:p>
      </dgm:t>
    </dgm:pt>
    <dgm:pt modelId="{F94DACB8-C2B7-441D-9F7C-308D290A2E64}">
      <dgm:prSet phldrT="[Text]" custT="1"/>
      <dgm:spPr/>
      <dgm:t>
        <a:bodyPr/>
        <a:lstStyle/>
        <a:p>
          <a:r>
            <a:rPr lang="en-US" sz="1800" dirty="0" smtClean="0">
              <a:solidFill>
                <a:srgbClr val="FF0000"/>
              </a:solidFill>
            </a:rPr>
            <a:t>Yes</a:t>
          </a:r>
          <a:endParaRPr lang="en-US" sz="1800" dirty="0">
            <a:solidFill>
              <a:srgbClr val="FF0000"/>
            </a:solidFill>
          </a:endParaRPr>
        </a:p>
      </dgm:t>
    </dgm:pt>
    <dgm:pt modelId="{8572A265-3164-4583-9EEA-40EAE8B2518E}" type="parTrans" cxnId="{3B5B5BE3-A290-41F5-B8ED-BF1D1B7D20CE}">
      <dgm:prSet/>
      <dgm:spPr/>
      <dgm:t>
        <a:bodyPr/>
        <a:lstStyle/>
        <a:p>
          <a:endParaRPr lang="en-US" sz="1800"/>
        </a:p>
      </dgm:t>
    </dgm:pt>
    <dgm:pt modelId="{E7262AEC-454E-4E4A-9CC0-2802980E7B21}" type="sibTrans" cxnId="{3B5B5BE3-A290-41F5-B8ED-BF1D1B7D20CE}">
      <dgm:prSet/>
      <dgm:spPr/>
      <dgm:t>
        <a:bodyPr/>
        <a:lstStyle/>
        <a:p>
          <a:endParaRPr lang="en-US" sz="1800"/>
        </a:p>
      </dgm:t>
    </dgm:pt>
    <dgm:pt modelId="{D103D9A0-087C-4065-A08D-595ABE20AD3C}" type="pres">
      <dgm:prSet presAssocID="{B6960EB8-795E-4AE2-9EA0-A2E8CDDBBCCC}" presName="Name0" presStyleCnt="0">
        <dgm:presLayoutVars>
          <dgm:chMax/>
          <dgm:chPref val="3"/>
          <dgm:dir/>
          <dgm:animOne val="branch"/>
          <dgm:animLvl val="lvl"/>
        </dgm:presLayoutVars>
      </dgm:prSet>
      <dgm:spPr/>
      <dgm:t>
        <a:bodyPr/>
        <a:lstStyle/>
        <a:p>
          <a:endParaRPr lang="en-US"/>
        </a:p>
      </dgm:t>
    </dgm:pt>
    <dgm:pt modelId="{DD39C08B-4083-4FE4-A4CD-286BB9871044}" type="pres">
      <dgm:prSet presAssocID="{7602462C-9788-49C3-B354-5D1CB6C956DD}" presName="composite" presStyleCnt="0"/>
      <dgm:spPr/>
    </dgm:pt>
    <dgm:pt modelId="{95FE6BD6-ECC7-43EE-9A97-6D52E34D0825}" type="pres">
      <dgm:prSet presAssocID="{7602462C-9788-49C3-B354-5D1CB6C956DD}" presName="FirstChild" presStyleLbl="revTx" presStyleIdx="0" presStyleCnt="4">
        <dgm:presLayoutVars>
          <dgm:chMax val="0"/>
          <dgm:chPref val="0"/>
          <dgm:bulletEnabled val="1"/>
        </dgm:presLayoutVars>
      </dgm:prSet>
      <dgm:spPr/>
      <dgm:t>
        <a:bodyPr/>
        <a:lstStyle/>
        <a:p>
          <a:endParaRPr lang="en-US"/>
        </a:p>
      </dgm:t>
    </dgm:pt>
    <dgm:pt modelId="{998D2209-B3D2-4F4F-870F-CAC5EB8AD418}" type="pres">
      <dgm:prSet presAssocID="{7602462C-9788-49C3-B354-5D1CB6C956DD}" presName="Parent" presStyleLbl="alignNode1" presStyleIdx="0" presStyleCnt="2" custScaleX="330902" custScaleY="145871" custLinFactNeighborX="57747" custLinFactNeighborY="-160">
        <dgm:presLayoutVars>
          <dgm:chMax val="3"/>
          <dgm:chPref val="3"/>
          <dgm:bulletEnabled val="1"/>
        </dgm:presLayoutVars>
      </dgm:prSet>
      <dgm:spPr/>
      <dgm:t>
        <a:bodyPr/>
        <a:lstStyle/>
        <a:p>
          <a:endParaRPr lang="en-US"/>
        </a:p>
      </dgm:t>
    </dgm:pt>
    <dgm:pt modelId="{30F0AF0A-D5D3-492E-971B-6808B24E70A6}" type="pres">
      <dgm:prSet presAssocID="{7602462C-9788-49C3-B354-5D1CB6C956DD}" presName="Accent" presStyleLbl="parChTrans1D1" presStyleIdx="0" presStyleCnt="2" custLinFactNeighborX="-15009" custLinFactNeighborY="86864"/>
      <dgm:spPr/>
    </dgm:pt>
    <dgm:pt modelId="{B38C6577-E424-4762-8D45-00ADC64ABD75}" type="pres">
      <dgm:prSet presAssocID="{7602462C-9788-49C3-B354-5D1CB6C956DD}" presName="Child" presStyleLbl="revTx" presStyleIdx="1" presStyleCnt="4">
        <dgm:presLayoutVars>
          <dgm:chMax val="0"/>
          <dgm:chPref val="0"/>
          <dgm:bulletEnabled val="1"/>
        </dgm:presLayoutVars>
      </dgm:prSet>
      <dgm:spPr/>
      <dgm:t>
        <a:bodyPr/>
        <a:lstStyle/>
        <a:p>
          <a:endParaRPr lang="en-US"/>
        </a:p>
      </dgm:t>
    </dgm:pt>
    <dgm:pt modelId="{DDFE654A-173C-4D95-ACC5-81420D2315B5}" type="pres">
      <dgm:prSet presAssocID="{3793296C-DE78-44E8-96D5-F8615F42E61D}" presName="sibTrans" presStyleCnt="0"/>
      <dgm:spPr/>
    </dgm:pt>
    <dgm:pt modelId="{96FD252B-8AF2-4C79-A4BD-1359723A0277}" type="pres">
      <dgm:prSet presAssocID="{A55EA14A-BBCC-45D8-ABAF-4A852BDCF5CF}" presName="composite" presStyleCnt="0"/>
      <dgm:spPr/>
    </dgm:pt>
    <dgm:pt modelId="{4BDBA553-557B-49B3-A70F-30A797581F79}" type="pres">
      <dgm:prSet presAssocID="{A55EA14A-BBCC-45D8-ABAF-4A852BDCF5CF}" presName="FirstChild" presStyleLbl="revTx" presStyleIdx="2" presStyleCnt="4" custLinFactNeighborX="0" custLinFactNeighborY="-80928">
        <dgm:presLayoutVars>
          <dgm:chMax val="0"/>
          <dgm:chPref val="0"/>
          <dgm:bulletEnabled val="1"/>
        </dgm:presLayoutVars>
      </dgm:prSet>
      <dgm:spPr/>
      <dgm:t>
        <a:bodyPr/>
        <a:lstStyle/>
        <a:p>
          <a:endParaRPr lang="en-US"/>
        </a:p>
      </dgm:t>
    </dgm:pt>
    <dgm:pt modelId="{2BAC2E47-C0CB-4A37-A091-EF6B0252E65E}" type="pres">
      <dgm:prSet presAssocID="{A55EA14A-BBCC-45D8-ABAF-4A852BDCF5CF}" presName="Parent" presStyleLbl="alignNode1" presStyleIdx="1" presStyleCnt="2" custScaleX="332331" custScaleY="120536" custLinFactNeighborX="59323" custLinFactNeighborY="-86593">
        <dgm:presLayoutVars>
          <dgm:chMax val="3"/>
          <dgm:chPref val="3"/>
          <dgm:bulletEnabled val="1"/>
        </dgm:presLayoutVars>
      </dgm:prSet>
      <dgm:spPr/>
      <dgm:t>
        <a:bodyPr/>
        <a:lstStyle/>
        <a:p>
          <a:endParaRPr lang="en-US"/>
        </a:p>
      </dgm:t>
    </dgm:pt>
    <dgm:pt modelId="{3B928136-06E1-4068-B835-423A232B4740}" type="pres">
      <dgm:prSet presAssocID="{A55EA14A-BBCC-45D8-ABAF-4A852BDCF5CF}" presName="Accent" presStyleLbl="parChTrans1D1" presStyleIdx="1" presStyleCnt="2" custLinFactY="-332556" custLinFactNeighborX="-15102" custLinFactNeighborY="-400000"/>
      <dgm:spPr/>
    </dgm:pt>
    <dgm:pt modelId="{69FE3B9E-89A1-4AC6-A412-3B72A6BFE71B}" type="pres">
      <dgm:prSet presAssocID="{A55EA14A-BBCC-45D8-ABAF-4A852BDCF5CF}" presName="Child" presStyleLbl="revTx" presStyleIdx="3" presStyleCnt="4" custLinFactNeighborY="-76325">
        <dgm:presLayoutVars>
          <dgm:chMax val="0"/>
          <dgm:chPref val="0"/>
          <dgm:bulletEnabled val="1"/>
        </dgm:presLayoutVars>
      </dgm:prSet>
      <dgm:spPr/>
      <dgm:t>
        <a:bodyPr/>
        <a:lstStyle/>
        <a:p>
          <a:endParaRPr lang="en-US"/>
        </a:p>
      </dgm:t>
    </dgm:pt>
  </dgm:ptLst>
  <dgm:cxnLst>
    <dgm:cxn modelId="{64250948-4EC9-4901-B4D0-815620F6819B}" type="presOf" srcId="{335E1D49-C51F-4274-8989-47F1B32F019D}" destId="{4BDBA553-557B-49B3-A70F-30A797581F79}" srcOrd="0" destOrd="0" presId="urn:microsoft.com/office/officeart/2011/layout/TabList"/>
    <dgm:cxn modelId="{5B03B3B0-A890-4409-883D-CFC3B8E708CC}" type="presOf" srcId="{A55EA14A-BBCC-45D8-ABAF-4A852BDCF5CF}" destId="{2BAC2E47-C0CB-4A37-A091-EF6B0252E65E}" srcOrd="0" destOrd="0" presId="urn:microsoft.com/office/officeart/2011/layout/TabList"/>
    <dgm:cxn modelId="{1AF0653A-916B-4955-BB39-3ED867FDC3B0}" type="presOf" srcId="{F94DACB8-C2B7-441D-9F7C-308D290A2E64}" destId="{69FE3B9E-89A1-4AC6-A412-3B72A6BFE71B}" srcOrd="0" destOrd="0" presId="urn:microsoft.com/office/officeart/2011/layout/TabList"/>
    <dgm:cxn modelId="{69C57752-ABEB-4FF1-B0D0-7A7EC8D53DDA}" type="presOf" srcId="{3E112DA9-4966-4299-AFBD-667AD43B304F}" destId="{95FE6BD6-ECC7-43EE-9A97-6D52E34D0825}" srcOrd="0" destOrd="0" presId="urn:microsoft.com/office/officeart/2011/layout/TabList"/>
    <dgm:cxn modelId="{3921ACF9-0B5F-418B-8137-76A2712A344B}" srcId="{7602462C-9788-49C3-B354-5D1CB6C956DD}" destId="{D4F89323-DE88-44B3-BA6E-E3878DEB7481}" srcOrd="1" destOrd="0" parTransId="{514B4715-B998-4E26-AF29-23A9E2AB766E}" sibTransId="{FE87340C-3346-46AD-AFA3-D4BD90852B27}"/>
    <dgm:cxn modelId="{205F4F60-33C2-4D9B-A533-93F98F08D41C}" srcId="{7602462C-9788-49C3-B354-5D1CB6C956DD}" destId="{3E112DA9-4966-4299-AFBD-667AD43B304F}" srcOrd="0" destOrd="0" parTransId="{C99DF5E1-A353-489C-AFFC-902C56E77F18}" sibTransId="{885A4F19-6221-4B15-BFE4-EC8537A463E7}"/>
    <dgm:cxn modelId="{BD536CAB-D376-437E-B46C-A086EA739190}" srcId="{A55EA14A-BBCC-45D8-ABAF-4A852BDCF5CF}" destId="{335E1D49-C51F-4274-8989-47F1B32F019D}" srcOrd="0" destOrd="0" parTransId="{979F602E-33B4-40AE-882E-4B28E450A15D}" sibTransId="{477D56A7-D45C-4E22-BDEF-FBC4ADD557A9}"/>
    <dgm:cxn modelId="{3B5B5BE3-A290-41F5-B8ED-BF1D1B7D20CE}" srcId="{A55EA14A-BBCC-45D8-ABAF-4A852BDCF5CF}" destId="{F94DACB8-C2B7-441D-9F7C-308D290A2E64}" srcOrd="1" destOrd="0" parTransId="{8572A265-3164-4583-9EEA-40EAE8B2518E}" sibTransId="{E7262AEC-454E-4E4A-9CC0-2802980E7B21}"/>
    <dgm:cxn modelId="{27A1DB58-B135-4A29-9CC4-475B160B016D}" srcId="{B6960EB8-795E-4AE2-9EA0-A2E8CDDBBCCC}" destId="{7602462C-9788-49C3-B354-5D1CB6C956DD}" srcOrd="0" destOrd="0" parTransId="{277AA4DA-11FF-49E1-B5C3-B2A71AE0AF0F}" sibTransId="{3793296C-DE78-44E8-96D5-F8615F42E61D}"/>
    <dgm:cxn modelId="{2B8B9CAA-74F0-479A-9749-2E6B94223B77}" type="presOf" srcId="{D4F89323-DE88-44B3-BA6E-E3878DEB7481}" destId="{B38C6577-E424-4762-8D45-00ADC64ABD75}" srcOrd="0" destOrd="0" presId="urn:microsoft.com/office/officeart/2011/layout/TabList"/>
    <dgm:cxn modelId="{6CFECA9B-EA89-4CEB-9CF8-64FCCDB0E465}" type="presOf" srcId="{7602462C-9788-49C3-B354-5D1CB6C956DD}" destId="{998D2209-B3D2-4F4F-870F-CAC5EB8AD418}" srcOrd="0" destOrd="0" presId="urn:microsoft.com/office/officeart/2011/layout/TabList"/>
    <dgm:cxn modelId="{7C7F231D-50CA-4F46-B9AE-0E9B1E9D588E}" type="presOf" srcId="{B6960EB8-795E-4AE2-9EA0-A2E8CDDBBCCC}" destId="{D103D9A0-087C-4065-A08D-595ABE20AD3C}" srcOrd="0" destOrd="0" presId="urn:microsoft.com/office/officeart/2011/layout/TabList"/>
    <dgm:cxn modelId="{1BDA3EC1-7161-446B-8B67-1E873B0AF5C6}" srcId="{B6960EB8-795E-4AE2-9EA0-A2E8CDDBBCCC}" destId="{A55EA14A-BBCC-45D8-ABAF-4A852BDCF5CF}" srcOrd="1" destOrd="0" parTransId="{99C8D9D0-411F-465C-84B0-32EBCE452925}" sibTransId="{E99C7266-58C3-4882-8F6A-9EEECDFEC282}"/>
    <dgm:cxn modelId="{6D607ED0-BFA5-4770-9CA4-EA93D0A15014}" type="presParOf" srcId="{D103D9A0-087C-4065-A08D-595ABE20AD3C}" destId="{DD39C08B-4083-4FE4-A4CD-286BB9871044}" srcOrd="0" destOrd="0" presId="urn:microsoft.com/office/officeart/2011/layout/TabList"/>
    <dgm:cxn modelId="{F54E51B8-AD2D-450A-BC81-49BE461F7084}" type="presParOf" srcId="{DD39C08B-4083-4FE4-A4CD-286BB9871044}" destId="{95FE6BD6-ECC7-43EE-9A97-6D52E34D0825}" srcOrd="0" destOrd="0" presId="urn:microsoft.com/office/officeart/2011/layout/TabList"/>
    <dgm:cxn modelId="{CF5BD4C3-3C69-472E-923A-C21822591626}" type="presParOf" srcId="{DD39C08B-4083-4FE4-A4CD-286BB9871044}" destId="{998D2209-B3D2-4F4F-870F-CAC5EB8AD418}" srcOrd="1" destOrd="0" presId="urn:microsoft.com/office/officeart/2011/layout/TabList"/>
    <dgm:cxn modelId="{0D806323-637B-47CE-A649-202B9BB5487D}" type="presParOf" srcId="{DD39C08B-4083-4FE4-A4CD-286BB9871044}" destId="{30F0AF0A-D5D3-492E-971B-6808B24E70A6}" srcOrd="2" destOrd="0" presId="urn:microsoft.com/office/officeart/2011/layout/TabList"/>
    <dgm:cxn modelId="{ED43B997-DB25-4ED9-929B-90D5A913C8F4}" type="presParOf" srcId="{D103D9A0-087C-4065-A08D-595ABE20AD3C}" destId="{B38C6577-E424-4762-8D45-00ADC64ABD75}" srcOrd="1" destOrd="0" presId="urn:microsoft.com/office/officeart/2011/layout/TabList"/>
    <dgm:cxn modelId="{071A150A-185C-4E73-B86E-2EA399E4F355}" type="presParOf" srcId="{D103D9A0-087C-4065-A08D-595ABE20AD3C}" destId="{DDFE654A-173C-4D95-ACC5-81420D2315B5}" srcOrd="2" destOrd="0" presId="urn:microsoft.com/office/officeart/2011/layout/TabList"/>
    <dgm:cxn modelId="{AEF0A6D8-A849-4CAB-BE24-15D0BD6A8CDB}" type="presParOf" srcId="{D103D9A0-087C-4065-A08D-595ABE20AD3C}" destId="{96FD252B-8AF2-4C79-A4BD-1359723A0277}" srcOrd="3" destOrd="0" presId="urn:microsoft.com/office/officeart/2011/layout/TabList"/>
    <dgm:cxn modelId="{0F065FC7-A86B-4426-A3A7-EED8697C6455}" type="presParOf" srcId="{96FD252B-8AF2-4C79-A4BD-1359723A0277}" destId="{4BDBA553-557B-49B3-A70F-30A797581F79}" srcOrd="0" destOrd="0" presId="urn:microsoft.com/office/officeart/2011/layout/TabList"/>
    <dgm:cxn modelId="{D7BE85AF-82CB-433A-A997-1E2BD105D63B}" type="presParOf" srcId="{96FD252B-8AF2-4C79-A4BD-1359723A0277}" destId="{2BAC2E47-C0CB-4A37-A091-EF6B0252E65E}" srcOrd="1" destOrd="0" presId="urn:microsoft.com/office/officeart/2011/layout/TabList"/>
    <dgm:cxn modelId="{C52B1138-2737-4D9F-9E33-7C64496FA0FA}" type="presParOf" srcId="{96FD252B-8AF2-4C79-A4BD-1359723A0277}" destId="{3B928136-06E1-4068-B835-423A232B4740}" srcOrd="2" destOrd="0" presId="urn:microsoft.com/office/officeart/2011/layout/TabList"/>
    <dgm:cxn modelId="{06BFBDF8-8536-433A-A0FB-7F1A8100D551}" type="presParOf" srcId="{D103D9A0-087C-4065-A08D-595ABE20AD3C}" destId="{69FE3B9E-89A1-4AC6-A412-3B72A6BFE71B}" srcOrd="4"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992BFD-E170-49BA-AC50-ECD5D1A3A8A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FA776C7B-380F-4A24-BEBA-0375AFAAF591}">
      <dgm:prSet phldrT="[Text]"/>
      <dgm:spPr/>
      <dgm:t>
        <a:bodyPr/>
        <a:lstStyle/>
        <a:p>
          <a:r>
            <a:rPr lang="en-US" dirty="0" smtClean="0"/>
            <a:t>Isabel (Junie) Hildebrandt</a:t>
          </a:r>
        </a:p>
        <a:p>
          <a:r>
            <a:rPr lang="en-US" dirty="0" smtClean="0">
              <a:solidFill>
                <a:schemeClr val="bg1"/>
              </a:solidFill>
            </a:rPr>
            <a:t>irb@Caltech.edu</a:t>
          </a:r>
          <a:r>
            <a:rPr lang="en-US" dirty="0" smtClean="0"/>
            <a:t> | ext. 4699 | irb.caltech.edu </a:t>
          </a:r>
          <a:endParaRPr lang="en-US" dirty="0"/>
        </a:p>
      </dgm:t>
    </dgm:pt>
    <dgm:pt modelId="{5FF86525-9320-4560-8048-BDB25D73D453}" type="parTrans" cxnId="{540947D4-BE76-41E8-8826-AB88A35FD602}">
      <dgm:prSet/>
      <dgm:spPr/>
      <dgm:t>
        <a:bodyPr/>
        <a:lstStyle/>
        <a:p>
          <a:endParaRPr lang="en-US"/>
        </a:p>
      </dgm:t>
    </dgm:pt>
    <dgm:pt modelId="{F81737CB-EDC4-4784-9041-9874EE5A81E8}" type="sibTrans" cxnId="{540947D4-BE76-41E8-8826-AB88A35FD602}">
      <dgm:prSet/>
      <dgm:spPr/>
      <dgm:t>
        <a:bodyPr/>
        <a:lstStyle/>
        <a:p>
          <a:endParaRPr lang="en-US"/>
        </a:p>
      </dgm:t>
    </dgm:pt>
    <dgm:pt modelId="{B0202029-D95C-49A2-8BBE-70390E538FAB}">
      <dgm:prSet phldrT="[Text]"/>
      <dgm:spPr/>
      <dgm:t>
        <a:bodyPr/>
        <a:lstStyle/>
        <a:p>
          <a:r>
            <a:rPr lang="en-US" dirty="0" smtClean="0"/>
            <a:t>Megan Hayashi</a:t>
          </a:r>
        </a:p>
        <a:p>
          <a:r>
            <a:rPr lang="en-US" dirty="0" smtClean="0"/>
            <a:t>iacuc@Caltech.edu | ext. 8448| iacuc.caltech.edu</a:t>
          </a:r>
          <a:endParaRPr lang="en-US" dirty="0"/>
        </a:p>
      </dgm:t>
    </dgm:pt>
    <dgm:pt modelId="{621B0B88-79F5-4339-A954-A5141D0EDAA7}" type="parTrans" cxnId="{063B673E-3195-4991-8B2B-253ED56B8424}">
      <dgm:prSet/>
      <dgm:spPr/>
      <dgm:t>
        <a:bodyPr/>
        <a:lstStyle/>
        <a:p>
          <a:endParaRPr lang="en-US"/>
        </a:p>
      </dgm:t>
    </dgm:pt>
    <dgm:pt modelId="{B15C1776-1886-45C4-BD8C-0FE67478B59C}" type="sibTrans" cxnId="{063B673E-3195-4991-8B2B-253ED56B8424}">
      <dgm:prSet/>
      <dgm:spPr/>
      <dgm:t>
        <a:bodyPr/>
        <a:lstStyle/>
        <a:p>
          <a:endParaRPr lang="en-US"/>
        </a:p>
      </dgm:t>
    </dgm:pt>
    <dgm:pt modelId="{11D82F65-CAA4-406C-B78A-B783AFCEBB86}">
      <dgm:prSet phldrT="[Text]"/>
      <dgm:spPr/>
      <dgm:t>
        <a:bodyPr/>
        <a:lstStyle/>
        <a:p>
          <a:r>
            <a:rPr lang="en-US" dirty="0" smtClean="0"/>
            <a:t>Kristen Abraham</a:t>
          </a:r>
        </a:p>
        <a:p>
          <a:r>
            <a:rPr lang="en-US" dirty="0" smtClean="0"/>
            <a:t>ibc@Caltech.edu | ext. 6435 | ibc.caltech.edu</a:t>
          </a:r>
        </a:p>
      </dgm:t>
    </dgm:pt>
    <dgm:pt modelId="{064BD360-84DC-4AEE-BEF4-30C4F4ED9FBD}" type="parTrans" cxnId="{D89BE632-96E4-44C9-A08F-DA7638FB74AD}">
      <dgm:prSet/>
      <dgm:spPr/>
      <dgm:t>
        <a:bodyPr/>
        <a:lstStyle/>
        <a:p>
          <a:endParaRPr lang="en-US"/>
        </a:p>
      </dgm:t>
    </dgm:pt>
    <dgm:pt modelId="{A8971FAE-16E2-4A27-9BD8-D333B1C6ADCB}" type="sibTrans" cxnId="{D89BE632-96E4-44C9-A08F-DA7638FB74AD}">
      <dgm:prSet/>
      <dgm:spPr/>
      <dgm:t>
        <a:bodyPr/>
        <a:lstStyle/>
        <a:p>
          <a:endParaRPr lang="en-US"/>
        </a:p>
      </dgm:t>
    </dgm:pt>
    <dgm:pt modelId="{C10FEBDF-863C-489E-8F06-415466F79BC1}" type="pres">
      <dgm:prSet presAssocID="{C9992BFD-E170-49BA-AC50-ECD5D1A3A8A2}" presName="Name0" presStyleCnt="0">
        <dgm:presLayoutVars>
          <dgm:chMax val="7"/>
          <dgm:chPref val="7"/>
          <dgm:dir/>
        </dgm:presLayoutVars>
      </dgm:prSet>
      <dgm:spPr/>
      <dgm:t>
        <a:bodyPr/>
        <a:lstStyle/>
        <a:p>
          <a:endParaRPr lang="en-US"/>
        </a:p>
      </dgm:t>
    </dgm:pt>
    <dgm:pt modelId="{C3D2866A-4EC2-4DCD-AE49-B4338FF8B12B}" type="pres">
      <dgm:prSet presAssocID="{C9992BFD-E170-49BA-AC50-ECD5D1A3A8A2}" presName="Name1" presStyleCnt="0"/>
      <dgm:spPr/>
    </dgm:pt>
    <dgm:pt modelId="{A7DD93C7-EDFA-4103-88CC-62165BB8DDCE}" type="pres">
      <dgm:prSet presAssocID="{C9992BFD-E170-49BA-AC50-ECD5D1A3A8A2}" presName="cycle" presStyleCnt="0"/>
      <dgm:spPr/>
    </dgm:pt>
    <dgm:pt modelId="{37206C0D-FD0B-452D-9DFC-377A9215A665}" type="pres">
      <dgm:prSet presAssocID="{C9992BFD-E170-49BA-AC50-ECD5D1A3A8A2}" presName="srcNode" presStyleLbl="node1" presStyleIdx="0" presStyleCnt="3"/>
      <dgm:spPr/>
    </dgm:pt>
    <dgm:pt modelId="{EFF15D04-05AD-45AC-ADC4-A07B3BFA0716}" type="pres">
      <dgm:prSet presAssocID="{C9992BFD-E170-49BA-AC50-ECD5D1A3A8A2}" presName="conn" presStyleLbl="parChTrans1D2" presStyleIdx="0" presStyleCnt="1"/>
      <dgm:spPr/>
      <dgm:t>
        <a:bodyPr/>
        <a:lstStyle/>
        <a:p>
          <a:endParaRPr lang="en-US"/>
        </a:p>
      </dgm:t>
    </dgm:pt>
    <dgm:pt modelId="{F2E13BE3-A0DC-4AD6-ABA7-F8F52DD8F062}" type="pres">
      <dgm:prSet presAssocID="{C9992BFD-E170-49BA-AC50-ECD5D1A3A8A2}" presName="extraNode" presStyleLbl="node1" presStyleIdx="0" presStyleCnt="3"/>
      <dgm:spPr/>
    </dgm:pt>
    <dgm:pt modelId="{F3491E35-9788-4093-B133-C7CF6BB774EE}" type="pres">
      <dgm:prSet presAssocID="{C9992BFD-E170-49BA-AC50-ECD5D1A3A8A2}" presName="dstNode" presStyleLbl="node1" presStyleIdx="0" presStyleCnt="3"/>
      <dgm:spPr/>
    </dgm:pt>
    <dgm:pt modelId="{4C24EAF6-D077-4EC8-98B7-4A7978FD98D4}" type="pres">
      <dgm:prSet presAssocID="{FA776C7B-380F-4A24-BEBA-0375AFAAF591}" presName="text_1" presStyleLbl="node1" presStyleIdx="0" presStyleCnt="3">
        <dgm:presLayoutVars>
          <dgm:bulletEnabled val="1"/>
        </dgm:presLayoutVars>
      </dgm:prSet>
      <dgm:spPr/>
      <dgm:t>
        <a:bodyPr/>
        <a:lstStyle/>
        <a:p>
          <a:endParaRPr lang="en-US"/>
        </a:p>
      </dgm:t>
    </dgm:pt>
    <dgm:pt modelId="{D7B7D371-DA3E-4836-9C64-E08F3628061C}" type="pres">
      <dgm:prSet presAssocID="{FA776C7B-380F-4A24-BEBA-0375AFAAF591}" presName="accent_1" presStyleCnt="0"/>
      <dgm:spPr/>
    </dgm:pt>
    <dgm:pt modelId="{3F80317E-A053-4B9E-A4B3-6911DBE84C7D}" type="pres">
      <dgm:prSet presAssocID="{FA776C7B-380F-4A24-BEBA-0375AFAAF591}" presName="accentRepeatNode" presStyleLbl="solidFgAcc1" presStyleIdx="0" presStyleCnt="3"/>
      <dgm:spPr/>
    </dgm:pt>
    <dgm:pt modelId="{7ECE28DA-AFB2-44EF-87D0-4DA54B079DE4}" type="pres">
      <dgm:prSet presAssocID="{B0202029-D95C-49A2-8BBE-70390E538FAB}" presName="text_2" presStyleLbl="node1" presStyleIdx="1" presStyleCnt="3">
        <dgm:presLayoutVars>
          <dgm:bulletEnabled val="1"/>
        </dgm:presLayoutVars>
      </dgm:prSet>
      <dgm:spPr/>
      <dgm:t>
        <a:bodyPr/>
        <a:lstStyle/>
        <a:p>
          <a:endParaRPr lang="en-US"/>
        </a:p>
      </dgm:t>
    </dgm:pt>
    <dgm:pt modelId="{66B02800-11DC-44B7-98F6-D8DBB38C5390}" type="pres">
      <dgm:prSet presAssocID="{B0202029-D95C-49A2-8BBE-70390E538FAB}" presName="accent_2" presStyleCnt="0"/>
      <dgm:spPr/>
    </dgm:pt>
    <dgm:pt modelId="{E1736C94-258F-422E-9118-D9F0FB96EC1D}" type="pres">
      <dgm:prSet presAssocID="{B0202029-D95C-49A2-8BBE-70390E538FAB}" presName="accentRepeatNode" presStyleLbl="solidFgAcc1" presStyleIdx="1" presStyleCnt="3"/>
      <dgm:spPr/>
    </dgm:pt>
    <dgm:pt modelId="{BA3B29CC-1888-46FC-A66A-4D8603D1311D}" type="pres">
      <dgm:prSet presAssocID="{11D82F65-CAA4-406C-B78A-B783AFCEBB86}" presName="text_3" presStyleLbl="node1" presStyleIdx="2" presStyleCnt="3">
        <dgm:presLayoutVars>
          <dgm:bulletEnabled val="1"/>
        </dgm:presLayoutVars>
      </dgm:prSet>
      <dgm:spPr/>
      <dgm:t>
        <a:bodyPr/>
        <a:lstStyle/>
        <a:p>
          <a:endParaRPr lang="en-US"/>
        </a:p>
      </dgm:t>
    </dgm:pt>
    <dgm:pt modelId="{CF51B67C-F03C-4051-8980-8CDD29A6860D}" type="pres">
      <dgm:prSet presAssocID="{11D82F65-CAA4-406C-B78A-B783AFCEBB86}" presName="accent_3" presStyleCnt="0"/>
      <dgm:spPr/>
    </dgm:pt>
    <dgm:pt modelId="{714ED074-EEDB-400D-818A-C9DFA6D14DAB}" type="pres">
      <dgm:prSet presAssocID="{11D82F65-CAA4-406C-B78A-B783AFCEBB86}" presName="accentRepeatNode" presStyleLbl="solidFgAcc1" presStyleIdx="2" presStyleCnt="3" custLinFactNeighborX="4571" custLinFactNeighborY="-4168"/>
      <dgm:spPr/>
    </dgm:pt>
  </dgm:ptLst>
  <dgm:cxnLst>
    <dgm:cxn modelId="{9D2C566B-FAB4-42A2-B565-B67CA66EDB4F}" type="presOf" srcId="{F81737CB-EDC4-4784-9041-9874EE5A81E8}" destId="{EFF15D04-05AD-45AC-ADC4-A07B3BFA0716}" srcOrd="0" destOrd="0" presId="urn:microsoft.com/office/officeart/2008/layout/VerticalCurvedList"/>
    <dgm:cxn modelId="{540947D4-BE76-41E8-8826-AB88A35FD602}" srcId="{C9992BFD-E170-49BA-AC50-ECD5D1A3A8A2}" destId="{FA776C7B-380F-4A24-BEBA-0375AFAAF591}" srcOrd="0" destOrd="0" parTransId="{5FF86525-9320-4560-8048-BDB25D73D453}" sibTransId="{F81737CB-EDC4-4784-9041-9874EE5A81E8}"/>
    <dgm:cxn modelId="{063B673E-3195-4991-8B2B-253ED56B8424}" srcId="{C9992BFD-E170-49BA-AC50-ECD5D1A3A8A2}" destId="{B0202029-D95C-49A2-8BBE-70390E538FAB}" srcOrd="1" destOrd="0" parTransId="{621B0B88-79F5-4339-A954-A5141D0EDAA7}" sibTransId="{B15C1776-1886-45C4-BD8C-0FE67478B59C}"/>
    <dgm:cxn modelId="{B457701B-7FA7-4033-A9B9-B0286CF0711D}" type="presOf" srcId="{C9992BFD-E170-49BA-AC50-ECD5D1A3A8A2}" destId="{C10FEBDF-863C-489E-8F06-415466F79BC1}" srcOrd="0" destOrd="0" presId="urn:microsoft.com/office/officeart/2008/layout/VerticalCurvedList"/>
    <dgm:cxn modelId="{D5E43747-7FCE-477A-B1AF-E1571830BFEE}" type="presOf" srcId="{11D82F65-CAA4-406C-B78A-B783AFCEBB86}" destId="{BA3B29CC-1888-46FC-A66A-4D8603D1311D}" srcOrd="0" destOrd="0" presId="urn:microsoft.com/office/officeart/2008/layout/VerticalCurvedList"/>
    <dgm:cxn modelId="{0D99238C-2143-41A4-8916-F2E22D8EF78C}" type="presOf" srcId="{B0202029-D95C-49A2-8BBE-70390E538FAB}" destId="{7ECE28DA-AFB2-44EF-87D0-4DA54B079DE4}" srcOrd="0" destOrd="0" presId="urn:microsoft.com/office/officeart/2008/layout/VerticalCurvedList"/>
    <dgm:cxn modelId="{D89BE632-96E4-44C9-A08F-DA7638FB74AD}" srcId="{C9992BFD-E170-49BA-AC50-ECD5D1A3A8A2}" destId="{11D82F65-CAA4-406C-B78A-B783AFCEBB86}" srcOrd="2" destOrd="0" parTransId="{064BD360-84DC-4AEE-BEF4-30C4F4ED9FBD}" sibTransId="{A8971FAE-16E2-4A27-9BD8-D333B1C6ADCB}"/>
    <dgm:cxn modelId="{27E7D054-043C-4FFB-B904-05B3C5440128}" type="presOf" srcId="{FA776C7B-380F-4A24-BEBA-0375AFAAF591}" destId="{4C24EAF6-D077-4EC8-98B7-4A7978FD98D4}" srcOrd="0" destOrd="0" presId="urn:microsoft.com/office/officeart/2008/layout/VerticalCurvedList"/>
    <dgm:cxn modelId="{2E2879EF-7C85-489F-B93D-F6DDD3DD2580}" type="presParOf" srcId="{C10FEBDF-863C-489E-8F06-415466F79BC1}" destId="{C3D2866A-4EC2-4DCD-AE49-B4338FF8B12B}" srcOrd="0" destOrd="0" presId="urn:microsoft.com/office/officeart/2008/layout/VerticalCurvedList"/>
    <dgm:cxn modelId="{22D2A392-2820-4D62-BB38-DF1BF9249586}" type="presParOf" srcId="{C3D2866A-4EC2-4DCD-AE49-B4338FF8B12B}" destId="{A7DD93C7-EDFA-4103-88CC-62165BB8DDCE}" srcOrd="0" destOrd="0" presId="urn:microsoft.com/office/officeart/2008/layout/VerticalCurvedList"/>
    <dgm:cxn modelId="{48996ABD-5F96-4CF0-B692-CC1CB0ED88A6}" type="presParOf" srcId="{A7DD93C7-EDFA-4103-88CC-62165BB8DDCE}" destId="{37206C0D-FD0B-452D-9DFC-377A9215A665}" srcOrd="0" destOrd="0" presId="urn:microsoft.com/office/officeart/2008/layout/VerticalCurvedList"/>
    <dgm:cxn modelId="{9FDB7C72-5CAC-4064-BE99-CD450AFA1F81}" type="presParOf" srcId="{A7DD93C7-EDFA-4103-88CC-62165BB8DDCE}" destId="{EFF15D04-05AD-45AC-ADC4-A07B3BFA0716}" srcOrd="1" destOrd="0" presId="urn:microsoft.com/office/officeart/2008/layout/VerticalCurvedList"/>
    <dgm:cxn modelId="{60EACF14-411C-49E8-90FF-CBE6FB36CE6A}" type="presParOf" srcId="{A7DD93C7-EDFA-4103-88CC-62165BB8DDCE}" destId="{F2E13BE3-A0DC-4AD6-ABA7-F8F52DD8F062}" srcOrd="2" destOrd="0" presId="urn:microsoft.com/office/officeart/2008/layout/VerticalCurvedList"/>
    <dgm:cxn modelId="{AE555B9E-175F-4288-B414-8BC255D3ECD5}" type="presParOf" srcId="{A7DD93C7-EDFA-4103-88CC-62165BB8DDCE}" destId="{F3491E35-9788-4093-B133-C7CF6BB774EE}" srcOrd="3" destOrd="0" presId="urn:microsoft.com/office/officeart/2008/layout/VerticalCurvedList"/>
    <dgm:cxn modelId="{247EB4E8-660F-4B98-9926-CE1F380D3D98}" type="presParOf" srcId="{C3D2866A-4EC2-4DCD-AE49-B4338FF8B12B}" destId="{4C24EAF6-D077-4EC8-98B7-4A7978FD98D4}" srcOrd="1" destOrd="0" presId="urn:microsoft.com/office/officeart/2008/layout/VerticalCurvedList"/>
    <dgm:cxn modelId="{D9A26834-35EB-4ECD-B038-3D8B1A172C12}" type="presParOf" srcId="{C3D2866A-4EC2-4DCD-AE49-B4338FF8B12B}" destId="{D7B7D371-DA3E-4836-9C64-E08F3628061C}" srcOrd="2" destOrd="0" presId="urn:microsoft.com/office/officeart/2008/layout/VerticalCurvedList"/>
    <dgm:cxn modelId="{03F0B109-E039-4122-A03E-7A51A6E83166}" type="presParOf" srcId="{D7B7D371-DA3E-4836-9C64-E08F3628061C}" destId="{3F80317E-A053-4B9E-A4B3-6911DBE84C7D}" srcOrd="0" destOrd="0" presId="urn:microsoft.com/office/officeart/2008/layout/VerticalCurvedList"/>
    <dgm:cxn modelId="{977B65AB-A229-44F2-8404-6A5EA4F5905B}" type="presParOf" srcId="{C3D2866A-4EC2-4DCD-AE49-B4338FF8B12B}" destId="{7ECE28DA-AFB2-44EF-87D0-4DA54B079DE4}" srcOrd="3" destOrd="0" presId="urn:microsoft.com/office/officeart/2008/layout/VerticalCurvedList"/>
    <dgm:cxn modelId="{CDB6943B-0FD0-4F7F-9902-C075189476E7}" type="presParOf" srcId="{C3D2866A-4EC2-4DCD-AE49-B4338FF8B12B}" destId="{66B02800-11DC-44B7-98F6-D8DBB38C5390}" srcOrd="4" destOrd="0" presId="urn:microsoft.com/office/officeart/2008/layout/VerticalCurvedList"/>
    <dgm:cxn modelId="{23B4A166-E741-4E93-B7B5-9EE62A23297B}" type="presParOf" srcId="{66B02800-11DC-44B7-98F6-D8DBB38C5390}" destId="{E1736C94-258F-422E-9118-D9F0FB96EC1D}" srcOrd="0" destOrd="0" presId="urn:microsoft.com/office/officeart/2008/layout/VerticalCurvedList"/>
    <dgm:cxn modelId="{92C31C4F-95F9-4FFC-8A21-F9FDDA478E95}" type="presParOf" srcId="{C3D2866A-4EC2-4DCD-AE49-B4338FF8B12B}" destId="{BA3B29CC-1888-46FC-A66A-4D8603D1311D}" srcOrd="5" destOrd="0" presId="urn:microsoft.com/office/officeart/2008/layout/VerticalCurvedList"/>
    <dgm:cxn modelId="{1CEF389B-D7B3-4BD0-81AE-990CFB106298}" type="presParOf" srcId="{C3D2866A-4EC2-4DCD-AE49-B4338FF8B12B}" destId="{CF51B67C-F03C-4051-8980-8CDD29A6860D}" srcOrd="6" destOrd="0" presId="urn:microsoft.com/office/officeart/2008/layout/VerticalCurvedList"/>
    <dgm:cxn modelId="{B7FB5347-A508-46DF-BE42-5CFA876DEECE}" type="presParOf" srcId="{CF51B67C-F03C-4051-8980-8CDD29A6860D}" destId="{714ED074-EEDB-400D-818A-C9DFA6D14D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CD00B3-55B8-D948-9816-76E0C3C88E41}" type="doc">
      <dgm:prSet loTypeId="urn:microsoft.com/office/officeart/2005/8/layout/venn1" loCatId="" qsTypeId="urn:microsoft.com/office/officeart/2005/8/quickstyle/simple4" qsCatId="simple" csTypeId="urn:microsoft.com/office/officeart/2005/8/colors/colorful4" csCatId="colorful" phldr="1"/>
      <dgm:spPr/>
    </dgm:pt>
    <dgm:pt modelId="{207DA5F1-46F3-694E-A56A-2C855755FA82}">
      <dgm:prSet phldrT="[Text]" custT="1"/>
      <dgm:spPr>
        <a:solidFill>
          <a:schemeClr val="accent1">
            <a:lumMod val="60000"/>
            <a:lumOff val="40000"/>
            <a:alpha val="50000"/>
          </a:schemeClr>
        </a:solidFill>
      </dgm:spPr>
      <dgm:t>
        <a:bodyPr/>
        <a:lstStyle/>
        <a:p>
          <a:r>
            <a:rPr lang="en-US" sz="2000" b="1" u="none">
              <a:latin typeface="Arial" charset="0"/>
              <a:ea typeface="Arial" charset="0"/>
              <a:cs typeface="Arial" charset="0"/>
            </a:rPr>
            <a:t>Patent Prosecution &amp; Licensing</a:t>
          </a:r>
        </a:p>
      </dgm:t>
    </dgm:pt>
    <dgm:pt modelId="{60880FCE-B1F0-384E-8F5B-4E619CD9D287}" type="parTrans" cxnId="{82ECCE7A-F4D2-2449-A37D-29A6A9A9B2D3}">
      <dgm:prSet/>
      <dgm:spPr/>
      <dgm:t>
        <a:bodyPr/>
        <a:lstStyle/>
        <a:p>
          <a:endParaRPr lang="en-US"/>
        </a:p>
      </dgm:t>
    </dgm:pt>
    <dgm:pt modelId="{540DDE11-8D0D-8945-970F-02351C9378ED}" type="sibTrans" cxnId="{82ECCE7A-F4D2-2449-A37D-29A6A9A9B2D3}">
      <dgm:prSet/>
      <dgm:spPr/>
      <dgm:t>
        <a:bodyPr/>
        <a:lstStyle/>
        <a:p>
          <a:endParaRPr lang="en-US"/>
        </a:p>
      </dgm:t>
    </dgm:pt>
    <dgm:pt modelId="{855A0EA6-C988-5347-94F6-75B15B0A384F}">
      <dgm:prSet phldrT="[Text]" custT="1"/>
      <dgm:spPr>
        <a:solidFill>
          <a:schemeClr val="accent1">
            <a:lumMod val="75000"/>
            <a:alpha val="50000"/>
          </a:schemeClr>
        </a:solidFill>
      </dgm:spPr>
      <dgm:t>
        <a:bodyPr/>
        <a:lstStyle/>
        <a:p>
          <a:endParaRPr lang="en-US" sz="2000" b="1">
            <a:latin typeface="Arial" charset="0"/>
            <a:ea typeface="Arial" charset="0"/>
            <a:cs typeface="Arial" charset="0"/>
          </a:endParaRPr>
        </a:p>
      </dgm:t>
    </dgm:pt>
    <dgm:pt modelId="{F23E39BC-3D99-1146-8B81-1039D64B8F44}" type="parTrans" cxnId="{CD480622-7B90-954D-8121-6A1EA20C801F}">
      <dgm:prSet/>
      <dgm:spPr/>
      <dgm:t>
        <a:bodyPr/>
        <a:lstStyle/>
        <a:p>
          <a:endParaRPr lang="en-US"/>
        </a:p>
      </dgm:t>
    </dgm:pt>
    <dgm:pt modelId="{8043FDF5-DEF5-9C42-9892-27D72177CD7A}" type="sibTrans" cxnId="{CD480622-7B90-954D-8121-6A1EA20C801F}">
      <dgm:prSet/>
      <dgm:spPr/>
      <dgm:t>
        <a:bodyPr/>
        <a:lstStyle/>
        <a:p>
          <a:endParaRPr lang="en-US"/>
        </a:p>
      </dgm:t>
    </dgm:pt>
    <dgm:pt modelId="{36B1F9FE-068C-4445-8FD0-62D34D875826}">
      <dgm:prSet phldrT="[Text]" custT="1"/>
      <dgm:spPr>
        <a:solidFill>
          <a:schemeClr val="accent1">
            <a:alpha val="50000"/>
          </a:schemeClr>
        </a:solidFill>
      </dgm:spPr>
      <dgm:t>
        <a:bodyPr/>
        <a:lstStyle/>
        <a:p>
          <a:endParaRPr lang="en-US" sz="2000" b="1"/>
        </a:p>
      </dgm:t>
    </dgm:pt>
    <dgm:pt modelId="{A45CB3A8-D159-D349-8AEF-23A8317E71F5}" type="sibTrans" cxnId="{DF0595BA-1288-814A-B734-AF563F6EAF67}">
      <dgm:prSet/>
      <dgm:spPr/>
      <dgm:t>
        <a:bodyPr/>
        <a:lstStyle/>
        <a:p>
          <a:endParaRPr lang="en-US"/>
        </a:p>
      </dgm:t>
    </dgm:pt>
    <dgm:pt modelId="{093F543E-3179-1543-BBDB-EE4DCBA2DB82}" type="parTrans" cxnId="{DF0595BA-1288-814A-B734-AF563F6EAF67}">
      <dgm:prSet/>
      <dgm:spPr/>
      <dgm:t>
        <a:bodyPr/>
        <a:lstStyle/>
        <a:p>
          <a:endParaRPr lang="en-US"/>
        </a:p>
      </dgm:t>
    </dgm:pt>
    <dgm:pt modelId="{09F86358-3430-884D-B3ED-FFF5DC3B4BD6}" type="pres">
      <dgm:prSet presAssocID="{40CD00B3-55B8-D948-9816-76E0C3C88E41}" presName="compositeShape" presStyleCnt="0">
        <dgm:presLayoutVars>
          <dgm:chMax val="7"/>
          <dgm:dir/>
          <dgm:resizeHandles val="exact"/>
        </dgm:presLayoutVars>
      </dgm:prSet>
      <dgm:spPr/>
    </dgm:pt>
    <dgm:pt modelId="{D2325865-5099-F245-9ACE-172075365D9F}" type="pres">
      <dgm:prSet presAssocID="{207DA5F1-46F3-694E-A56A-2C855755FA82}" presName="circ1" presStyleLbl="vennNode1" presStyleIdx="0" presStyleCnt="3"/>
      <dgm:spPr/>
      <dgm:t>
        <a:bodyPr/>
        <a:lstStyle/>
        <a:p>
          <a:endParaRPr lang="en-US"/>
        </a:p>
      </dgm:t>
    </dgm:pt>
    <dgm:pt modelId="{25753F25-F46E-FC4B-9B50-AFFBA4BB9265}" type="pres">
      <dgm:prSet presAssocID="{207DA5F1-46F3-694E-A56A-2C855755FA82}" presName="circ1Tx" presStyleLbl="revTx" presStyleIdx="0" presStyleCnt="0">
        <dgm:presLayoutVars>
          <dgm:chMax val="0"/>
          <dgm:chPref val="0"/>
          <dgm:bulletEnabled val="1"/>
        </dgm:presLayoutVars>
      </dgm:prSet>
      <dgm:spPr/>
      <dgm:t>
        <a:bodyPr/>
        <a:lstStyle/>
        <a:p>
          <a:endParaRPr lang="en-US"/>
        </a:p>
      </dgm:t>
    </dgm:pt>
    <dgm:pt modelId="{08C82D64-9697-B544-BAF1-7F47EF6B664D}" type="pres">
      <dgm:prSet presAssocID="{36B1F9FE-068C-4445-8FD0-62D34D875826}" presName="circ2" presStyleLbl="vennNode1" presStyleIdx="1" presStyleCnt="3"/>
      <dgm:spPr/>
      <dgm:t>
        <a:bodyPr/>
        <a:lstStyle/>
        <a:p>
          <a:endParaRPr lang="en-US"/>
        </a:p>
      </dgm:t>
    </dgm:pt>
    <dgm:pt modelId="{56B2B45E-9284-A04A-B994-75E2A44D2D11}" type="pres">
      <dgm:prSet presAssocID="{36B1F9FE-068C-4445-8FD0-62D34D875826}" presName="circ2Tx" presStyleLbl="revTx" presStyleIdx="0" presStyleCnt="0">
        <dgm:presLayoutVars>
          <dgm:chMax val="0"/>
          <dgm:chPref val="0"/>
          <dgm:bulletEnabled val="1"/>
        </dgm:presLayoutVars>
      </dgm:prSet>
      <dgm:spPr/>
      <dgm:t>
        <a:bodyPr/>
        <a:lstStyle/>
        <a:p>
          <a:endParaRPr lang="en-US"/>
        </a:p>
      </dgm:t>
    </dgm:pt>
    <dgm:pt modelId="{A1C6FD40-F091-A649-B33C-C6305875A978}" type="pres">
      <dgm:prSet presAssocID="{855A0EA6-C988-5347-94F6-75B15B0A384F}" presName="circ3" presStyleLbl="vennNode1" presStyleIdx="2" presStyleCnt="3"/>
      <dgm:spPr/>
      <dgm:t>
        <a:bodyPr/>
        <a:lstStyle/>
        <a:p>
          <a:endParaRPr lang="en-US"/>
        </a:p>
      </dgm:t>
    </dgm:pt>
    <dgm:pt modelId="{3395D9D4-0A9A-8F46-9A2F-8962B6D63D13}" type="pres">
      <dgm:prSet presAssocID="{855A0EA6-C988-5347-94F6-75B15B0A384F}" presName="circ3Tx" presStyleLbl="revTx" presStyleIdx="0" presStyleCnt="0">
        <dgm:presLayoutVars>
          <dgm:chMax val="0"/>
          <dgm:chPref val="0"/>
          <dgm:bulletEnabled val="1"/>
        </dgm:presLayoutVars>
      </dgm:prSet>
      <dgm:spPr/>
      <dgm:t>
        <a:bodyPr/>
        <a:lstStyle/>
        <a:p>
          <a:endParaRPr lang="en-US"/>
        </a:p>
      </dgm:t>
    </dgm:pt>
  </dgm:ptLst>
  <dgm:cxnLst>
    <dgm:cxn modelId="{82ECCE7A-F4D2-2449-A37D-29A6A9A9B2D3}" srcId="{40CD00B3-55B8-D948-9816-76E0C3C88E41}" destId="{207DA5F1-46F3-694E-A56A-2C855755FA82}" srcOrd="0" destOrd="0" parTransId="{60880FCE-B1F0-384E-8F5B-4E619CD9D287}" sibTransId="{540DDE11-8D0D-8945-970F-02351C9378ED}"/>
    <dgm:cxn modelId="{CD480622-7B90-954D-8121-6A1EA20C801F}" srcId="{40CD00B3-55B8-D948-9816-76E0C3C88E41}" destId="{855A0EA6-C988-5347-94F6-75B15B0A384F}" srcOrd="2" destOrd="0" parTransId="{F23E39BC-3D99-1146-8B81-1039D64B8F44}" sibTransId="{8043FDF5-DEF5-9C42-9892-27D72177CD7A}"/>
    <dgm:cxn modelId="{9C2A8EFF-170D-4A93-B8C7-CF8F962D7A0E}" type="presOf" srcId="{36B1F9FE-068C-4445-8FD0-62D34D875826}" destId="{08C82D64-9697-B544-BAF1-7F47EF6B664D}" srcOrd="0" destOrd="0" presId="urn:microsoft.com/office/officeart/2005/8/layout/venn1"/>
    <dgm:cxn modelId="{DF0595BA-1288-814A-B734-AF563F6EAF67}" srcId="{40CD00B3-55B8-D948-9816-76E0C3C88E41}" destId="{36B1F9FE-068C-4445-8FD0-62D34D875826}" srcOrd="1" destOrd="0" parTransId="{093F543E-3179-1543-BBDB-EE4DCBA2DB82}" sibTransId="{A45CB3A8-D159-D349-8AEF-23A8317E71F5}"/>
    <dgm:cxn modelId="{B8C4F5FF-EACD-466C-B0B4-553EB938A171}" type="presOf" srcId="{36B1F9FE-068C-4445-8FD0-62D34D875826}" destId="{56B2B45E-9284-A04A-B994-75E2A44D2D11}" srcOrd="1" destOrd="0" presId="urn:microsoft.com/office/officeart/2005/8/layout/venn1"/>
    <dgm:cxn modelId="{918CAFCB-AED4-43FF-9FA0-9CDEDF96EE2B}" type="presOf" srcId="{855A0EA6-C988-5347-94F6-75B15B0A384F}" destId="{3395D9D4-0A9A-8F46-9A2F-8962B6D63D13}" srcOrd="1" destOrd="0" presId="urn:microsoft.com/office/officeart/2005/8/layout/venn1"/>
    <dgm:cxn modelId="{921455FF-ED19-49CC-8458-CD20AEC0A1ED}" type="presOf" srcId="{855A0EA6-C988-5347-94F6-75B15B0A384F}" destId="{A1C6FD40-F091-A649-B33C-C6305875A978}" srcOrd="0" destOrd="0" presId="urn:microsoft.com/office/officeart/2005/8/layout/venn1"/>
    <dgm:cxn modelId="{DD6C23BE-EBD2-4072-AE9D-55B09775A695}" type="presOf" srcId="{40CD00B3-55B8-D948-9816-76E0C3C88E41}" destId="{09F86358-3430-884D-B3ED-FFF5DC3B4BD6}" srcOrd="0" destOrd="0" presId="urn:microsoft.com/office/officeart/2005/8/layout/venn1"/>
    <dgm:cxn modelId="{181144CF-B905-499E-B56E-1490C23CB49F}" type="presOf" srcId="{207DA5F1-46F3-694E-A56A-2C855755FA82}" destId="{D2325865-5099-F245-9ACE-172075365D9F}" srcOrd="0" destOrd="0" presId="urn:microsoft.com/office/officeart/2005/8/layout/venn1"/>
    <dgm:cxn modelId="{CD098DA2-A3AA-4E98-9377-24AF7AA8D9E8}" type="presOf" srcId="{207DA5F1-46F3-694E-A56A-2C855755FA82}" destId="{25753F25-F46E-FC4B-9B50-AFFBA4BB9265}" srcOrd="1" destOrd="0" presId="urn:microsoft.com/office/officeart/2005/8/layout/venn1"/>
    <dgm:cxn modelId="{F67F2147-10B9-425A-BF78-425F88F2C32B}" type="presParOf" srcId="{09F86358-3430-884D-B3ED-FFF5DC3B4BD6}" destId="{D2325865-5099-F245-9ACE-172075365D9F}" srcOrd="0" destOrd="0" presId="urn:microsoft.com/office/officeart/2005/8/layout/venn1"/>
    <dgm:cxn modelId="{C9502385-A1BD-48CC-970C-91FFCE2432DC}" type="presParOf" srcId="{09F86358-3430-884D-B3ED-FFF5DC3B4BD6}" destId="{25753F25-F46E-FC4B-9B50-AFFBA4BB9265}" srcOrd="1" destOrd="0" presId="urn:microsoft.com/office/officeart/2005/8/layout/venn1"/>
    <dgm:cxn modelId="{9692FF07-0F13-4B7C-A6CC-770D3A73853C}" type="presParOf" srcId="{09F86358-3430-884D-B3ED-FFF5DC3B4BD6}" destId="{08C82D64-9697-B544-BAF1-7F47EF6B664D}" srcOrd="2" destOrd="0" presId="urn:microsoft.com/office/officeart/2005/8/layout/venn1"/>
    <dgm:cxn modelId="{6AF778E4-1C6F-4223-803C-C22587A1B218}" type="presParOf" srcId="{09F86358-3430-884D-B3ED-FFF5DC3B4BD6}" destId="{56B2B45E-9284-A04A-B994-75E2A44D2D11}" srcOrd="3" destOrd="0" presId="urn:microsoft.com/office/officeart/2005/8/layout/venn1"/>
    <dgm:cxn modelId="{FBD694AF-8368-46B1-94C8-F7557B2B654B}" type="presParOf" srcId="{09F86358-3430-884D-B3ED-FFF5DC3B4BD6}" destId="{A1C6FD40-F091-A649-B33C-C6305875A978}" srcOrd="4" destOrd="0" presId="urn:microsoft.com/office/officeart/2005/8/layout/venn1"/>
    <dgm:cxn modelId="{AA76C7E6-5666-4B64-A5FD-CA5AD56297BC}" type="presParOf" srcId="{09F86358-3430-884D-B3ED-FFF5DC3B4BD6}" destId="{3395D9D4-0A9A-8F46-9A2F-8962B6D63D1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B3DA5F-8C4C-4D62-8093-7512A472D69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BF22E30-3420-4A76-AC7E-CB2FC5EB6DA9}">
      <dgm:prSet phldrT="[Text]" custT="1"/>
      <dgm:spPr/>
      <dgm:t>
        <a:bodyPr/>
        <a:lstStyle/>
        <a:p>
          <a:r>
            <a:rPr lang="en-US" sz="1200" dirty="0" smtClean="0"/>
            <a:t>Research Sub. Decl. Form</a:t>
          </a:r>
          <a:endParaRPr lang="en-US" sz="1200" dirty="0"/>
        </a:p>
      </dgm:t>
    </dgm:pt>
    <dgm:pt modelId="{A673C820-302F-494E-952F-DDBA878068FF}" type="parTrans" cxnId="{550D6D79-E410-446F-82BB-48AC82AD1AF5}">
      <dgm:prSet/>
      <dgm:spPr/>
      <dgm:t>
        <a:bodyPr/>
        <a:lstStyle/>
        <a:p>
          <a:endParaRPr lang="en-US"/>
        </a:p>
      </dgm:t>
    </dgm:pt>
    <dgm:pt modelId="{EFE037C6-7CDD-46C9-9337-BCF37B8CAE89}" type="sibTrans" cxnId="{550D6D79-E410-446F-82BB-48AC82AD1AF5}">
      <dgm:prSet/>
      <dgm:spPr>
        <a:ln>
          <a:noFill/>
        </a:ln>
      </dgm:spPr>
      <dgm:t>
        <a:bodyPr/>
        <a:lstStyle/>
        <a:p>
          <a:endParaRPr lang="en-US"/>
        </a:p>
      </dgm:t>
    </dgm:pt>
    <dgm:pt modelId="{E64B2950-1ABF-4EE0-BFB8-AF7489135DA2}">
      <dgm:prSet phldrT="[Text]" custT="1"/>
      <dgm:spPr/>
      <dgm:t>
        <a:bodyPr/>
        <a:lstStyle/>
        <a:p>
          <a:r>
            <a:rPr lang="en-US" sz="1200" dirty="0" smtClean="0"/>
            <a:t>Requisition</a:t>
          </a:r>
          <a:endParaRPr lang="en-US" sz="1200" dirty="0"/>
        </a:p>
      </dgm:t>
    </dgm:pt>
    <dgm:pt modelId="{82D9EC8B-4277-46E7-8C10-3960E32E97B1}" type="parTrans" cxnId="{9D73D234-E7C0-4208-B80F-841CF24106B1}">
      <dgm:prSet/>
      <dgm:spPr/>
      <dgm:t>
        <a:bodyPr/>
        <a:lstStyle/>
        <a:p>
          <a:endParaRPr lang="en-US"/>
        </a:p>
      </dgm:t>
    </dgm:pt>
    <dgm:pt modelId="{6ABBD342-B5C5-4AD1-9640-E13732D6908C}" type="sibTrans" cxnId="{9D73D234-E7C0-4208-B80F-841CF24106B1}">
      <dgm:prSet/>
      <dgm:spPr>
        <a:ln>
          <a:noFill/>
        </a:ln>
      </dgm:spPr>
      <dgm:t>
        <a:bodyPr/>
        <a:lstStyle/>
        <a:p>
          <a:endParaRPr lang="en-US"/>
        </a:p>
      </dgm:t>
    </dgm:pt>
    <dgm:pt modelId="{47EEA0C5-153D-4A6E-A9C9-3AB1E99DAAA8}">
      <dgm:prSet phldrT="[Text]"/>
      <dgm:spPr/>
      <dgm:t>
        <a:bodyPr/>
        <a:lstStyle/>
        <a:p>
          <a:r>
            <a:rPr lang="en-US" dirty="0" smtClean="0"/>
            <a:t>CCT</a:t>
          </a:r>
          <a:endParaRPr lang="en-US" dirty="0"/>
        </a:p>
      </dgm:t>
    </dgm:pt>
    <dgm:pt modelId="{AD3105E2-6056-424F-A37B-820008ECB417}" type="parTrans" cxnId="{403E6BCA-BB63-4651-BBBA-9CFCA95D1F7C}">
      <dgm:prSet/>
      <dgm:spPr/>
      <dgm:t>
        <a:bodyPr/>
        <a:lstStyle/>
        <a:p>
          <a:endParaRPr lang="en-US"/>
        </a:p>
      </dgm:t>
    </dgm:pt>
    <dgm:pt modelId="{497A0A75-C401-4985-A607-58DFA4BB28F6}" type="sibTrans" cxnId="{403E6BCA-BB63-4651-BBBA-9CFCA95D1F7C}">
      <dgm:prSet/>
      <dgm:spPr>
        <a:solidFill>
          <a:schemeClr val="accent1">
            <a:lumMod val="40000"/>
            <a:lumOff val="60000"/>
          </a:schemeClr>
        </a:solidFill>
        <a:ln>
          <a:noFill/>
        </a:ln>
      </dgm:spPr>
      <dgm:t>
        <a:bodyPr/>
        <a:lstStyle/>
        <a:p>
          <a:endParaRPr lang="en-US"/>
        </a:p>
      </dgm:t>
    </dgm:pt>
    <dgm:pt modelId="{8519D245-C6A2-4361-815A-34E22A7FAD50}">
      <dgm:prSet phldrT="[Text]" custT="1"/>
      <dgm:spPr/>
      <dgm:t>
        <a:bodyPr/>
        <a:lstStyle/>
        <a:p>
          <a:r>
            <a:rPr lang="en-US" sz="1200" dirty="0" smtClean="0">
              <a:solidFill>
                <a:schemeClr val="tx2">
                  <a:lumMod val="75000"/>
                </a:schemeClr>
              </a:solidFill>
            </a:rPr>
            <a:t>Purchase Order</a:t>
          </a:r>
          <a:endParaRPr lang="en-US" sz="1200" dirty="0">
            <a:solidFill>
              <a:schemeClr val="tx2">
                <a:lumMod val="75000"/>
              </a:schemeClr>
            </a:solidFill>
          </a:endParaRPr>
        </a:p>
      </dgm:t>
    </dgm:pt>
    <dgm:pt modelId="{292FD309-9BF3-4290-8AFD-7FD488ECF00B}" type="parTrans" cxnId="{8268DD9C-0BFA-4EE2-BD5A-4BC6B8A5BE56}">
      <dgm:prSet/>
      <dgm:spPr/>
      <dgm:t>
        <a:bodyPr/>
        <a:lstStyle/>
        <a:p>
          <a:endParaRPr lang="en-US"/>
        </a:p>
      </dgm:t>
    </dgm:pt>
    <dgm:pt modelId="{18E261F8-ED11-4E1A-BFD9-1FFDBCBB193E}" type="sibTrans" cxnId="{8268DD9C-0BFA-4EE2-BD5A-4BC6B8A5BE56}">
      <dgm:prSet/>
      <dgm:spPr>
        <a:solidFill>
          <a:schemeClr val="accent1">
            <a:lumMod val="40000"/>
            <a:lumOff val="60000"/>
          </a:schemeClr>
        </a:solidFill>
        <a:ln>
          <a:noFill/>
        </a:ln>
      </dgm:spPr>
      <dgm:t>
        <a:bodyPr/>
        <a:lstStyle/>
        <a:p>
          <a:endParaRPr lang="en-US"/>
        </a:p>
      </dgm:t>
    </dgm:pt>
    <dgm:pt modelId="{9D798807-FF29-4628-AEBD-592B010A801E}">
      <dgm:prSet phldrT="[Text]" custT="1"/>
      <dgm:spPr/>
      <dgm:t>
        <a:bodyPr/>
        <a:lstStyle/>
        <a:p>
          <a:r>
            <a:rPr lang="en-US" sz="1200" dirty="0" smtClean="0">
              <a:solidFill>
                <a:schemeClr val="bg1">
                  <a:lumMod val="50000"/>
                </a:schemeClr>
              </a:solidFill>
            </a:rPr>
            <a:t>Invoices/payment</a:t>
          </a:r>
          <a:endParaRPr lang="en-US" sz="1200" dirty="0">
            <a:solidFill>
              <a:schemeClr val="bg1">
                <a:lumMod val="50000"/>
              </a:schemeClr>
            </a:solidFill>
          </a:endParaRPr>
        </a:p>
      </dgm:t>
    </dgm:pt>
    <dgm:pt modelId="{1FE510D3-F16D-435D-8AAB-4074BB9DD191}" type="parTrans" cxnId="{32EF7BBF-DA0A-460A-982B-C807E76BDF38}">
      <dgm:prSet/>
      <dgm:spPr/>
      <dgm:t>
        <a:bodyPr/>
        <a:lstStyle/>
        <a:p>
          <a:endParaRPr lang="en-US"/>
        </a:p>
      </dgm:t>
    </dgm:pt>
    <dgm:pt modelId="{1E78FDF6-9843-4B22-865D-C0ADC84D1C36}" type="sibTrans" cxnId="{32EF7BBF-DA0A-460A-982B-C807E76BDF38}">
      <dgm:prSet/>
      <dgm:spPr>
        <a:noFill/>
        <a:ln>
          <a:noFill/>
        </a:ln>
      </dgm:spPr>
      <dgm:t>
        <a:bodyPr/>
        <a:lstStyle/>
        <a:p>
          <a:endParaRPr lang="en-US"/>
        </a:p>
      </dgm:t>
    </dgm:pt>
    <dgm:pt modelId="{B198F14C-54C5-4A2B-BC4B-1653CCA92EEF}" type="pres">
      <dgm:prSet presAssocID="{7CB3DA5F-8C4C-4D62-8093-7512A472D695}" presName="cycle" presStyleCnt="0">
        <dgm:presLayoutVars>
          <dgm:dir/>
          <dgm:resizeHandles val="exact"/>
        </dgm:presLayoutVars>
      </dgm:prSet>
      <dgm:spPr/>
      <dgm:t>
        <a:bodyPr/>
        <a:lstStyle/>
        <a:p>
          <a:endParaRPr lang="en-US"/>
        </a:p>
      </dgm:t>
    </dgm:pt>
    <dgm:pt modelId="{A03B4E09-4D59-4EE7-B360-0071B24D977D}" type="pres">
      <dgm:prSet presAssocID="{3BF22E30-3420-4A76-AC7E-CB2FC5EB6DA9}" presName="dummy" presStyleCnt="0"/>
      <dgm:spPr/>
    </dgm:pt>
    <dgm:pt modelId="{3E006CFE-BC11-4BF3-AF2A-6DEFE02F37B0}" type="pres">
      <dgm:prSet presAssocID="{3BF22E30-3420-4A76-AC7E-CB2FC5EB6DA9}" presName="node" presStyleLbl="revTx" presStyleIdx="0" presStyleCnt="5" custScaleX="208549" custScaleY="74301" custRadScaleRad="102674" custRadScaleInc="14441">
        <dgm:presLayoutVars>
          <dgm:bulletEnabled val="1"/>
        </dgm:presLayoutVars>
      </dgm:prSet>
      <dgm:spPr/>
      <dgm:t>
        <a:bodyPr/>
        <a:lstStyle/>
        <a:p>
          <a:endParaRPr lang="en-US"/>
        </a:p>
      </dgm:t>
    </dgm:pt>
    <dgm:pt modelId="{A74D9339-95A7-46FF-A571-DAB18671DE4A}" type="pres">
      <dgm:prSet presAssocID="{EFE037C6-7CDD-46C9-9337-BCF37B8CAE89}" presName="sibTrans" presStyleLbl="node1" presStyleIdx="0" presStyleCnt="5"/>
      <dgm:spPr/>
      <dgm:t>
        <a:bodyPr/>
        <a:lstStyle/>
        <a:p>
          <a:endParaRPr lang="en-US"/>
        </a:p>
      </dgm:t>
    </dgm:pt>
    <dgm:pt modelId="{FD2F1E87-B513-4F6F-A9D5-B32BEF4411E1}" type="pres">
      <dgm:prSet presAssocID="{E64B2950-1ABF-4EE0-BFB8-AF7489135DA2}" presName="dummy" presStyleCnt="0"/>
      <dgm:spPr/>
    </dgm:pt>
    <dgm:pt modelId="{523D770B-458B-4749-83F1-B2562D36CC70}" type="pres">
      <dgm:prSet presAssocID="{E64B2950-1ABF-4EE0-BFB8-AF7489135DA2}" presName="node" presStyleLbl="revTx" presStyleIdx="1" presStyleCnt="5" custScaleX="172732">
        <dgm:presLayoutVars>
          <dgm:bulletEnabled val="1"/>
        </dgm:presLayoutVars>
      </dgm:prSet>
      <dgm:spPr/>
      <dgm:t>
        <a:bodyPr/>
        <a:lstStyle/>
        <a:p>
          <a:endParaRPr lang="en-US"/>
        </a:p>
      </dgm:t>
    </dgm:pt>
    <dgm:pt modelId="{941A64E8-81E2-4F64-9C7D-F592D1D1D877}" type="pres">
      <dgm:prSet presAssocID="{6ABBD342-B5C5-4AD1-9640-E13732D6908C}" presName="sibTrans" presStyleLbl="node1" presStyleIdx="1" presStyleCnt="5"/>
      <dgm:spPr/>
      <dgm:t>
        <a:bodyPr/>
        <a:lstStyle/>
        <a:p>
          <a:endParaRPr lang="en-US"/>
        </a:p>
      </dgm:t>
    </dgm:pt>
    <dgm:pt modelId="{2610C5DC-96CB-4BEC-B78A-D5313F6C2116}" type="pres">
      <dgm:prSet presAssocID="{47EEA0C5-153D-4A6E-A9C9-3AB1E99DAAA8}" presName="dummy" presStyleCnt="0"/>
      <dgm:spPr/>
    </dgm:pt>
    <dgm:pt modelId="{41696641-8C2A-4503-9E74-67A612136592}" type="pres">
      <dgm:prSet presAssocID="{47EEA0C5-153D-4A6E-A9C9-3AB1E99DAAA8}" presName="node" presStyleLbl="revTx" presStyleIdx="2" presStyleCnt="5">
        <dgm:presLayoutVars>
          <dgm:bulletEnabled val="1"/>
        </dgm:presLayoutVars>
      </dgm:prSet>
      <dgm:spPr/>
      <dgm:t>
        <a:bodyPr/>
        <a:lstStyle/>
        <a:p>
          <a:endParaRPr lang="en-US"/>
        </a:p>
      </dgm:t>
    </dgm:pt>
    <dgm:pt modelId="{BF9CAF55-369F-4450-83B2-0A1DB66CD658}" type="pres">
      <dgm:prSet presAssocID="{497A0A75-C401-4985-A607-58DFA4BB28F6}" presName="sibTrans" presStyleLbl="node1" presStyleIdx="2" presStyleCnt="5"/>
      <dgm:spPr/>
      <dgm:t>
        <a:bodyPr/>
        <a:lstStyle/>
        <a:p>
          <a:endParaRPr lang="en-US"/>
        </a:p>
      </dgm:t>
    </dgm:pt>
    <dgm:pt modelId="{937583D7-B05A-4339-B52D-74DB1A99B77F}" type="pres">
      <dgm:prSet presAssocID="{8519D245-C6A2-4361-815A-34E22A7FAD50}" presName="dummy" presStyleCnt="0"/>
      <dgm:spPr/>
    </dgm:pt>
    <dgm:pt modelId="{66092E1C-DDCF-4A00-A156-A22B04C37354}" type="pres">
      <dgm:prSet presAssocID="{8519D245-C6A2-4361-815A-34E22A7FAD50}" presName="node" presStyleLbl="revTx" presStyleIdx="3" presStyleCnt="5" custScaleX="138173">
        <dgm:presLayoutVars>
          <dgm:bulletEnabled val="1"/>
        </dgm:presLayoutVars>
      </dgm:prSet>
      <dgm:spPr/>
      <dgm:t>
        <a:bodyPr/>
        <a:lstStyle/>
        <a:p>
          <a:endParaRPr lang="en-US"/>
        </a:p>
      </dgm:t>
    </dgm:pt>
    <dgm:pt modelId="{65660A9C-8E7C-41A4-A609-ED5927147CFB}" type="pres">
      <dgm:prSet presAssocID="{18E261F8-ED11-4E1A-BFD9-1FFDBCBB193E}" presName="sibTrans" presStyleLbl="node1" presStyleIdx="3" presStyleCnt="5"/>
      <dgm:spPr/>
      <dgm:t>
        <a:bodyPr/>
        <a:lstStyle/>
        <a:p>
          <a:endParaRPr lang="en-US"/>
        </a:p>
      </dgm:t>
    </dgm:pt>
    <dgm:pt modelId="{C48CC948-A792-49EE-B783-B02E451B6BA2}" type="pres">
      <dgm:prSet presAssocID="{9D798807-FF29-4628-AEBD-592B010A801E}" presName="dummy" presStyleCnt="0"/>
      <dgm:spPr/>
    </dgm:pt>
    <dgm:pt modelId="{DCF3C37B-9705-40FF-B767-BB219A3D3B84}" type="pres">
      <dgm:prSet presAssocID="{9D798807-FF29-4628-AEBD-592B010A801E}" presName="node" presStyleLbl="revTx" presStyleIdx="4" presStyleCnt="5" custScaleX="124138">
        <dgm:presLayoutVars>
          <dgm:bulletEnabled val="1"/>
        </dgm:presLayoutVars>
      </dgm:prSet>
      <dgm:spPr/>
      <dgm:t>
        <a:bodyPr/>
        <a:lstStyle/>
        <a:p>
          <a:endParaRPr lang="en-US"/>
        </a:p>
      </dgm:t>
    </dgm:pt>
    <dgm:pt modelId="{C14652E4-40F4-4347-84DD-1D42BE9A2458}" type="pres">
      <dgm:prSet presAssocID="{1E78FDF6-9843-4B22-865D-C0ADC84D1C36}" presName="sibTrans" presStyleLbl="node1" presStyleIdx="4" presStyleCnt="5"/>
      <dgm:spPr/>
      <dgm:t>
        <a:bodyPr/>
        <a:lstStyle/>
        <a:p>
          <a:endParaRPr lang="en-US"/>
        </a:p>
      </dgm:t>
    </dgm:pt>
  </dgm:ptLst>
  <dgm:cxnLst>
    <dgm:cxn modelId="{5C539BF4-31E9-44D4-BD85-141B612F0B57}" type="presOf" srcId="{7CB3DA5F-8C4C-4D62-8093-7512A472D695}" destId="{B198F14C-54C5-4A2B-BC4B-1653CCA92EEF}" srcOrd="0" destOrd="0" presId="urn:microsoft.com/office/officeart/2005/8/layout/cycle1"/>
    <dgm:cxn modelId="{550D6D79-E410-446F-82BB-48AC82AD1AF5}" srcId="{7CB3DA5F-8C4C-4D62-8093-7512A472D695}" destId="{3BF22E30-3420-4A76-AC7E-CB2FC5EB6DA9}" srcOrd="0" destOrd="0" parTransId="{A673C820-302F-494E-952F-DDBA878068FF}" sibTransId="{EFE037C6-7CDD-46C9-9337-BCF37B8CAE89}"/>
    <dgm:cxn modelId="{7EC8BDD1-4323-4158-A626-1E851A76E6B9}" type="presOf" srcId="{3BF22E30-3420-4A76-AC7E-CB2FC5EB6DA9}" destId="{3E006CFE-BC11-4BF3-AF2A-6DEFE02F37B0}" srcOrd="0" destOrd="0" presId="urn:microsoft.com/office/officeart/2005/8/layout/cycle1"/>
    <dgm:cxn modelId="{81ABF827-AFFA-483D-9730-CFA1A0B61BE5}" type="presOf" srcId="{497A0A75-C401-4985-A607-58DFA4BB28F6}" destId="{BF9CAF55-369F-4450-83B2-0A1DB66CD658}" srcOrd="0" destOrd="0" presId="urn:microsoft.com/office/officeart/2005/8/layout/cycle1"/>
    <dgm:cxn modelId="{A6C56212-2DAD-470C-B469-33207384E880}" type="presOf" srcId="{1E78FDF6-9843-4B22-865D-C0ADC84D1C36}" destId="{C14652E4-40F4-4347-84DD-1D42BE9A2458}" srcOrd="0" destOrd="0" presId="urn:microsoft.com/office/officeart/2005/8/layout/cycle1"/>
    <dgm:cxn modelId="{FE5E452F-B01A-4FCF-8F49-9327A2A421D1}" type="presOf" srcId="{E64B2950-1ABF-4EE0-BFB8-AF7489135DA2}" destId="{523D770B-458B-4749-83F1-B2562D36CC70}" srcOrd="0" destOrd="0" presId="urn:microsoft.com/office/officeart/2005/8/layout/cycle1"/>
    <dgm:cxn modelId="{42732620-773C-4445-B391-5E029AEF6CFB}" type="presOf" srcId="{18E261F8-ED11-4E1A-BFD9-1FFDBCBB193E}" destId="{65660A9C-8E7C-41A4-A609-ED5927147CFB}" srcOrd="0" destOrd="0" presId="urn:microsoft.com/office/officeart/2005/8/layout/cycle1"/>
    <dgm:cxn modelId="{43867176-31B7-49E1-B8CF-0FBA4C1C560F}" type="presOf" srcId="{9D798807-FF29-4628-AEBD-592B010A801E}" destId="{DCF3C37B-9705-40FF-B767-BB219A3D3B84}" srcOrd="0" destOrd="0" presId="urn:microsoft.com/office/officeart/2005/8/layout/cycle1"/>
    <dgm:cxn modelId="{403E6BCA-BB63-4651-BBBA-9CFCA95D1F7C}" srcId="{7CB3DA5F-8C4C-4D62-8093-7512A472D695}" destId="{47EEA0C5-153D-4A6E-A9C9-3AB1E99DAAA8}" srcOrd="2" destOrd="0" parTransId="{AD3105E2-6056-424F-A37B-820008ECB417}" sibTransId="{497A0A75-C401-4985-A607-58DFA4BB28F6}"/>
    <dgm:cxn modelId="{66A4A4A9-C412-4BDE-B9AC-194454FDA7A4}" type="presOf" srcId="{47EEA0C5-153D-4A6E-A9C9-3AB1E99DAAA8}" destId="{41696641-8C2A-4503-9E74-67A612136592}" srcOrd="0" destOrd="0" presId="urn:microsoft.com/office/officeart/2005/8/layout/cycle1"/>
    <dgm:cxn modelId="{32EF7BBF-DA0A-460A-982B-C807E76BDF38}" srcId="{7CB3DA5F-8C4C-4D62-8093-7512A472D695}" destId="{9D798807-FF29-4628-AEBD-592B010A801E}" srcOrd="4" destOrd="0" parTransId="{1FE510D3-F16D-435D-8AAB-4074BB9DD191}" sibTransId="{1E78FDF6-9843-4B22-865D-C0ADC84D1C36}"/>
    <dgm:cxn modelId="{26F6A848-798C-4186-B40E-85E2C223107C}" type="presOf" srcId="{EFE037C6-7CDD-46C9-9337-BCF37B8CAE89}" destId="{A74D9339-95A7-46FF-A571-DAB18671DE4A}" srcOrd="0" destOrd="0" presId="urn:microsoft.com/office/officeart/2005/8/layout/cycle1"/>
    <dgm:cxn modelId="{21E29B01-B8C2-4684-A276-1826605F8972}" type="presOf" srcId="{6ABBD342-B5C5-4AD1-9640-E13732D6908C}" destId="{941A64E8-81E2-4F64-9C7D-F592D1D1D877}" srcOrd="0" destOrd="0" presId="urn:microsoft.com/office/officeart/2005/8/layout/cycle1"/>
    <dgm:cxn modelId="{1E70880E-7963-4BB2-BD1D-70867DF8A072}" type="presOf" srcId="{8519D245-C6A2-4361-815A-34E22A7FAD50}" destId="{66092E1C-DDCF-4A00-A156-A22B04C37354}" srcOrd="0" destOrd="0" presId="urn:microsoft.com/office/officeart/2005/8/layout/cycle1"/>
    <dgm:cxn modelId="{8268DD9C-0BFA-4EE2-BD5A-4BC6B8A5BE56}" srcId="{7CB3DA5F-8C4C-4D62-8093-7512A472D695}" destId="{8519D245-C6A2-4361-815A-34E22A7FAD50}" srcOrd="3" destOrd="0" parTransId="{292FD309-9BF3-4290-8AFD-7FD488ECF00B}" sibTransId="{18E261F8-ED11-4E1A-BFD9-1FFDBCBB193E}"/>
    <dgm:cxn modelId="{9D73D234-E7C0-4208-B80F-841CF24106B1}" srcId="{7CB3DA5F-8C4C-4D62-8093-7512A472D695}" destId="{E64B2950-1ABF-4EE0-BFB8-AF7489135DA2}" srcOrd="1" destOrd="0" parTransId="{82D9EC8B-4277-46E7-8C10-3960E32E97B1}" sibTransId="{6ABBD342-B5C5-4AD1-9640-E13732D6908C}"/>
    <dgm:cxn modelId="{28C9F9CD-2178-46FC-AFA4-091FB49ED8F0}" type="presParOf" srcId="{B198F14C-54C5-4A2B-BC4B-1653CCA92EEF}" destId="{A03B4E09-4D59-4EE7-B360-0071B24D977D}" srcOrd="0" destOrd="0" presId="urn:microsoft.com/office/officeart/2005/8/layout/cycle1"/>
    <dgm:cxn modelId="{8BA403E1-0049-4B31-AA48-0C9C9DC01F35}" type="presParOf" srcId="{B198F14C-54C5-4A2B-BC4B-1653CCA92EEF}" destId="{3E006CFE-BC11-4BF3-AF2A-6DEFE02F37B0}" srcOrd="1" destOrd="0" presId="urn:microsoft.com/office/officeart/2005/8/layout/cycle1"/>
    <dgm:cxn modelId="{34FF09DA-2CCF-47E1-8529-DDE22D272CAB}" type="presParOf" srcId="{B198F14C-54C5-4A2B-BC4B-1653CCA92EEF}" destId="{A74D9339-95A7-46FF-A571-DAB18671DE4A}" srcOrd="2" destOrd="0" presId="urn:microsoft.com/office/officeart/2005/8/layout/cycle1"/>
    <dgm:cxn modelId="{750D9908-A165-4208-86F6-DB32D4E86B61}" type="presParOf" srcId="{B198F14C-54C5-4A2B-BC4B-1653CCA92EEF}" destId="{FD2F1E87-B513-4F6F-A9D5-B32BEF4411E1}" srcOrd="3" destOrd="0" presId="urn:microsoft.com/office/officeart/2005/8/layout/cycle1"/>
    <dgm:cxn modelId="{195C34BB-040A-4C86-8724-51E395AF5192}" type="presParOf" srcId="{B198F14C-54C5-4A2B-BC4B-1653CCA92EEF}" destId="{523D770B-458B-4749-83F1-B2562D36CC70}" srcOrd="4" destOrd="0" presId="urn:microsoft.com/office/officeart/2005/8/layout/cycle1"/>
    <dgm:cxn modelId="{C0E9A168-B951-4435-B6A0-B1F75DB06DBF}" type="presParOf" srcId="{B198F14C-54C5-4A2B-BC4B-1653CCA92EEF}" destId="{941A64E8-81E2-4F64-9C7D-F592D1D1D877}" srcOrd="5" destOrd="0" presId="urn:microsoft.com/office/officeart/2005/8/layout/cycle1"/>
    <dgm:cxn modelId="{89B272D5-CB12-4BEF-B9B5-3CBB6CC772FF}" type="presParOf" srcId="{B198F14C-54C5-4A2B-BC4B-1653CCA92EEF}" destId="{2610C5DC-96CB-4BEC-B78A-D5313F6C2116}" srcOrd="6" destOrd="0" presId="urn:microsoft.com/office/officeart/2005/8/layout/cycle1"/>
    <dgm:cxn modelId="{B3BE3821-5707-4B55-A489-9FF89AA9792B}" type="presParOf" srcId="{B198F14C-54C5-4A2B-BC4B-1653CCA92EEF}" destId="{41696641-8C2A-4503-9E74-67A612136592}" srcOrd="7" destOrd="0" presId="urn:microsoft.com/office/officeart/2005/8/layout/cycle1"/>
    <dgm:cxn modelId="{143E8C38-9DCA-4033-A2ED-92BE34F14AB9}" type="presParOf" srcId="{B198F14C-54C5-4A2B-BC4B-1653CCA92EEF}" destId="{BF9CAF55-369F-4450-83B2-0A1DB66CD658}" srcOrd="8" destOrd="0" presId="urn:microsoft.com/office/officeart/2005/8/layout/cycle1"/>
    <dgm:cxn modelId="{6BC8F20D-8F03-4987-ACE0-DD5F9C6ACE0E}" type="presParOf" srcId="{B198F14C-54C5-4A2B-BC4B-1653CCA92EEF}" destId="{937583D7-B05A-4339-B52D-74DB1A99B77F}" srcOrd="9" destOrd="0" presId="urn:microsoft.com/office/officeart/2005/8/layout/cycle1"/>
    <dgm:cxn modelId="{41AB0EA9-242F-4829-9E67-240905FA9F54}" type="presParOf" srcId="{B198F14C-54C5-4A2B-BC4B-1653CCA92EEF}" destId="{66092E1C-DDCF-4A00-A156-A22B04C37354}" srcOrd="10" destOrd="0" presId="urn:microsoft.com/office/officeart/2005/8/layout/cycle1"/>
    <dgm:cxn modelId="{F593946E-BAF1-4A3A-9D2A-178959AB3314}" type="presParOf" srcId="{B198F14C-54C5-4A2B-BC4B-1653CCA92EEF}" destId="{65660A9C-8E7C-41A4-A609-ED5927147CFB}" srcOrd="11" destOrd="0" presId="urn:microsoft.com/office/officeart/2005/8/layout/cycle1"/>
    <dgm:cxn modelId="{98D702F5-FEE2-4BB3-AC5C-BBDDFC664B40}" type="presParOf" srcId="{B198F14C-54C5-4A2B-BC4B-1653CCA92EEF}" destId="{C48CC948-A792-49EE-B783-B02E451B6BA2}" srcOrd="12" destOrd="0" presId="urn:microsoft.com/office/officeart/2005/8/layout/cycle1"/>
    <dgm:cxn modelId="{109D0FF3-F742-4354-A5FB-CD9A78DA9711}" type="presParOf" srcId="{B198F14C-54C5-4A2B-BC4B-1653CCA92EEF}" destId="{DCF3C37B-9705-40FF-B767-BB219A3D3B84}" srcOrd="13" destOrd="0" presId="urn:microsoft.com/office/officeart/2005/8/layout/cycle1"/>
    <dgm:cxn modelId="{389AF93A-82C3-4564-91CC-6BFAF9D8C53E}" type="presParOf" srcId="{B198F14C-54C5-4A2B-BC4B-1653CCA92EEF}" destId="{C14652E4-40F4-4347-84DD-1D42BE9A2458}"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7C6ACB66-EAB9-4D45-9F9C-28EA120D791D}" type="datetimeFigureOut">
              <a:rPr lang="en-US"/>
              <a:t>6/28/2018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F879D970-AC71-40CF-8717-2E4EAB5207AF}" type="datetimeFigureOut">
              <a:rPr lang="en-US"/>
              <a:t>6/28/2018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9" tIns="46590" rIns="93179" bIns="46590" rtlCol="0" anchor="ctr"/>
          <a:lstStyle/>
          <a:p>
            <a:endParaRPr/>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Means to increase efficiency of multi center studies?</a:t>
            </a:r>
            <a:endParaRPr lang="en-US" dirty="0"/>
          </a:p>
        </p:txBody>
      </p:sp>
      <p:sp>
        <p:nvSpPr>
          <p:cNvPr id="4" name="Slide Number Placeholder 3"/>
          <p:cNvSpPr>
            <a:spLocks noGrp="1"/>
          </p:cNvSpPr>
          <p:nvPr>
            <p:ph type="sldNum" sz="quarter" idx="10"/>
          </p:nvPr>
        </p:nvSpPr>
        <p:spPr/>
        <p:txBody>
          <a:bodyPr/>
          <a:lstStyle/>
          <a:p>
            <a:fld id="{6CA4832D-9CC4-4F47-B0FA-23923B3ED129}" type="slidenum">
              <a:rPr lang="en-US" smtClean="0"/>
              <a:t>11</a:t>
            </a:fld>
            <a:endParaRPr lang="en-US"/>
          </a:p>
        </p:txBody>
      </p:sp>
    </p:spTree>
    <p:extLst>
      <p:ext uri="{BB962C8B-B14F-4D97-AF65-F5344CB8AC3E}">
        <p14:creationId xmlns:p14="http://schemas.microsoft.com/office/powerpoint/2010/main" val="393012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84791-CDC7-A346-BDC5-2AD16D9234B6}" type="slidenum">
              <a:rPr lang="en-US" smtClean="0"/>
              <a:t>27</a:t>
            </a:fld>
            <a:endParaRPr lang="en-US"/>
          </a:p>
        </p:txBody>
      </p:sp>
    </p:spTree>
    <p:extLst>
      <p:ext uri="{BB962C8B-B14F-4D97-AF65-F5344CB8AC3E}">
        <p14:creationId xmlns:p14="http://schemas.microsoft.com/office/powerpoint/2010/main" val="359738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29</a:t>
            </a:fld>
            <a:endParaRPr lang="en-US"/>
          </a:p>
        </p:txBody>
      </p:sp>
    </p:spTree>
    <p:extLst>
      <p:ext uri="{BB962C8B-B14F-4D97-AF65-F5344CB8AC3E}">
        <p14:creationId xmlns:p14="http://schemas.microsoft.com/office/powerpoint/2010/main" val="341752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719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4888" eaLnBrk="0" hangingPunct="0">
              <a:defRPr sz="2400">
                <a:solidFill>
                  <a:schemeClr val="tx1"/>
                </a:solidFill>
                <a:latin typeface="Tahoma" charset="0"/>
                <a:ea typeface="ＭＳ Ｐゴシック" charset="0"/>
                <a:cs typeface="ＭＳ Ｐゴシック" charset="0"/>
              </a:defRPr>
            </a:lvl1pPr>
            <a:lvl2pPr marL="726578" indent="-279453" defTabSz="454888" eaLnBrk="0" hangingPunct="0">
              <a:defRPr sz="2400">
                <a:solidFill>
                  <a:schemeClr val="tx1"/>
                </a:solidFill>
                <a:latin typeface="Tahoma" charset="0"/>
                <a:ea typeface="ＭＳ Ｐゴシック" charset="0"/>
              </a:defRPr>
            </a:lvl2pPr>
            <a:lvl3pPr marL="1117812" indent="-223562" defTabSz="454888" eaLnBrk="0" hangingPunct="0">
              <a:defRPr sz="2400">
                <a:solidFill>
                  <a:schemeClr val="tx1"/>
                </a:solidFill>
                <a:latin typeface="Tahoma" charset="0"/>
                <a:ea typeface="ＭＳ Ｐゴシック" charset="0"/>
              </a:defRPr>
            </a:lvl3pPr>
            <a:lvl4pPr marL="1564937" indent="-223562" defTabSz="454888" eaLnBrk="0" hangingPunct="0">
              <a:defRPr sz="2400">
                <a:solidFill>
                  <a:schemeClr val="tx1"/>
                </a:solidFill>
                <a:latin typeface="Tahoma" charset="0"/>
                <a:ea typeface="ＭＳ Ｐゴシック" charset="0"/>
              </a:defRPr>
            </a:lvl4pPr>
            <a:lvl5pPr marL="2012063" indent="-223562" defTabSz="454888" eaLnBrk="0" hangingPunct="0">
              <a:defRPr sz="2400">
                <a:solidFill>
                  <a:schemeClr val="tx1"/>
                </a:solidFill>
                <a:latin typeface="Tahoma" charset="0"/>
                <a:ea typeface="ＭＳ Ｐゴシック" charset="0"/>
              </a:defRPr>
            </a:lvl5pPr>
            <a:lvl6pPr marL="2459187" indent="-223562" defTabSz="454888" eaLnBrk="0" fontAlgn="base" hangingPunct="0">
              <a:spcBef>
                <a:spcPct val="0"/>
              </a:spcBef>
              <a:spcAft>
                <a:spcPct val="0"/>
              </a:spcAft>
              <a:defRPr sz="2400">
                <a:solidFill>
                  <a:schemeClr val="tx1"/>
                </a:solidFill>
                <a:latin typeface="Tahoma" charset="0"/>
                <a:ea typeface="ＭＳ Ｐゴシック" charset="0"/>
              </a:defRPr>
            </a:lvl6pPr>
            <a:lvl7pPr marL="2906312" indent="-223562" defTabSz="454888" eaLnBrk="0" fontAlgn="base" hangingPunct="0">
              <a:spcBef>
                <a:spcPct val="0"/>
              </a:spcBef>
              <a:spcAft>
                <a:spcPct val="0"/>
              </a:spcAft>
              <a:defRPr sz="2400">
                <a:solidFill>
                  <a:schemeClr val="tx1"/>
                </a:solidFill>
                <a:latin typeface="Tahoma" charset="0"/>
                <a:ea typeface="ＭＳ Ｐゴシック" charset="0"/>
              </a:defRPr>
            </a:lvl7pPr>
            <a:lvl8pPr marL="3353437" indent="-223562" defTabSz="454888" eaLnBrk="0" fontAlgn="base" hangingPunct="0">
              <a:spcBef>
                <a:spcPct val="0"/>
              </a:spcBef>
              <a:spcAft>
                <a:spcPct val="0"/>
              </a:spcAft>
              <a:defRPr sz="2400">
                <a:solidFill>
                  <a:schemeClr val="tx1"/>
                </a:solidFill>
                <a:latin typeface="Tahoma" charset="0"/>
                <a:ea typeface="ＭＳ Ｐゴシック" charset="0"/>
              </a:defRPr>
            </a:lvl8pPr>
            <a:lvl9pPr marL="3800562" indent="-223562" defTabSz="4548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latin typeface="Calibri" charset="0"/>
              </a:rPr>
              <a:pPr eaLnBrk="1" hangingPunct="1"/>
              <a:t>31</a:t>
            </a:fld>
            <a:endParaRPr lang="en-US" sz="1300">
              <a:latin typeface="Calibri" charset="0"/>
            </a:endParaRPr>
          </a:p>
        </p:txBody>
      </p:sp>
    </p:spTree>
    <p:extLst>
      <p:ext uri="{BB962C8B-B14F-4D97-AF65-F5344CB8AC3E}">
        <p14:creationId xmlns:p14="http://schemas.microsoft.com/office/powerpoint/2010/main" val="45978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4888" eaLnBrk="0" hangingPunct="0">
              <a:defRPr sz="2400">
                <a:solidFill>
                  <a:schemeClr val="tx1"/>
                </a:solidFill>
                <a:latin typeface="Tahoma" charset="0"/>
                <a:ea typeface="ＭＳ Ｐゴシック" charset="0"/>
                <a:cs typeface="ＭＳ Ｐゴシック" charset="0"/>
              </a:defRPr>
            </a:lvl1pPr>
            <a:lvl2pPr marL="726578" indent="-279453" defTabSz="454888" eaLnBrk="0" hangingPunct="0">
              <a:defRPr sz="2400">
                <a:solidFill>
                  <a:schemeClr val="tx1"/>
                </a:solidFill>
                <a:latin typeface="Tahoma" charset="0"/>
                <a:ea typeface="ＭＳ Ｐゴシック" charset="0"/>
              </a:defRPr>
            </a:lvl2pPr>
            <a:lvl3pPr marL="1117812" indent="-223562" defTabSz="454888" eaLnBrk="0" hangingPunct="0">
              <a:defRPr sz="2400">
                <a:solidFill>
                  <a:schemeClr val="tx1"/>
                </a:solidFill>
                <a:latin typeface="Tahoma" charset="0"/>
                <a:ea typeface="ＭＳ Ｐゴシック" charset="0"/>
              </a:defRPr>
            </a:lvl3pPr>
            <a:lvl4pPr marL="1564937" indent="-223562" defTabSz="454888" eaLnBrk="0" hangingPunct="0">
              <a:defRPr sz="2400">
                <a:solidFill>
                  <a:schemeClr val="tx1"/>
                </a:solidFill>
                <a:latin typeface="Tahoma" charset="0"/>
                <a:ea typeface="ＭＳ Ｐゴシック" charset="0"/>
              </a:defRPr>
            </a:lvl4pPr>
            <a:lvl5pPr marL="2012063" indent="-223562" defTabSz="454888" eaLnBrk="0" hangingPunct="0">
              <a:defRPr sz="2400">
                <a:solidFill>
                  <a:schemeClr val="tx1"/>
                </a:solidFill>
                <a:latin typeface="Tahoma" charset="0"/>
                <a:ea typeface="ＭＳ Ｐゴシック" charset="0"/>
              </a:defRPr>
            </a:lvl5pPr>
            <a:lvl6pPr marL="2459187" indent="-223562" defTabSz="454888" eaLnBrk="0" fontAlgn="base" hangingPunct="0">
              <a:spcBef>
                <a:spcPct val="0"/>
              </a:spcBef>
              <a:spcAft>
                <a:spcPct val="0"/>
              </a:spcAft>
              <a:defRPr sz="2400">
                <a:solidFill>
                  <a:schemeClr val="tx1"/>
                </a:solidFill>
                <a:latin typeface="Tahoma" charset="0"/>
                <a:ea typeface="ＭＳ Ｐゴシック" charset="0"/>
              </a:defRPr>
            </a:lvl6pPr>
            <a:lvl7pPr marL="2906312" indent="-223562" defTabSz="454888" eaLnBrk="0" fontAlgn="base" hangingPunct="0">
              <a:spcBef>
                <a:spcPct val="0"/>
              </a:spcBef>
              <a:spcAft>
                <a:spcPct val="0"/>
              </a:spcAft>
              <a:defRPr sz="2400">
                <a:solidFill>
                  <a:schemeClr val="tx1"/>
                </a:solidFill>
                <a:latin typeface="Tahoma" charset="0"/>
                <a:ea typeface="ＭＳ Ｐゴシック" charset="0"/>
              </a:defRPr>
            </a:lvl7pPr>
            <a:lvl8pPr marL="3353437" indent="-223562" defTabSz="454888" eaLnBrk="0" fontAlgn="base" hangingPunct="0">
              <a:spcBef>
                <a:spcPct val="0"/>
              </a:spcBef>
              <a:spcAft>
                <a:spcPct val="0"/>
              </a:spcAft>
              <a:defRPr sz="2400">
                <a:solidFill>
                  <a:schemeClr val="tx1"/>
                </a:solidFill>
                <a:latin typeface="Tahoma" charset="0"/>
                <a:ea typeface="ＭＳ Ｐゴシック" charset="0"/>
              </a:defRPr>
            </a:lvl8pPr>
            <a:lvl9pPr marL="3800562" indent="-223562" defTabSz="4548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latin typeface="Calibri" charset="0"/>
              </a:rPr>
              <a:pPr eaLnBrk="1" hangingPunct="1"/>
              <a:t>34</a:t>
            </a:fld>
            <a:endParaRPr lang="en-US" sz="1300">
              <a:latin typeface="Calibri" charset="0"/>
            </a:endParaRPr>
          </a:p>
        </p:txBody>
      </p:sp>
    </p:spTree>
    <p:extLst>
      <p:ext uri="{BB962C8B-B14F-4D97-AF65-F5344CB8AC3E}">
        <p14:creationId xmlns:p14="http://schemas.microsoft.com/office/powerpoint/2010/main" val="271195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35</a:t>
            </a:fld>
            <a:endParaRPr lang="en-US"/>
          </a:p>
        </p:txBody>
      </p:sp>
    </p:spTree>
    <p:extLst>
      <p:ext uri="{BB962C8B-B14F-4D97-AF65-F5344CB8AC3E}">
        <p14:creationId xmlns:p14="http://schemas.microsoft.com/office/powerpoint/2010/main" val="373719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3531" eaLnBrk="0" hangingPunct="0">
              <a:defRPr sz="2400">
                <a:solidFill>
                  <a:schemeClr val="tx1"/>
                </a:solidFill>
                <a:latin typeface="Tahoma" charset="0"/>
                <a:ea typeface="ＭＳ Ｐゴシック" charset="0"/>
                <a:cs typeface="ＭＳ Ｐゴシック" charset="0"/>
              </a:defRPr>
            </a:lvl1pPr>
            <a:lvl2pPr marL="740383" indent="-284763" defTabSz="463531" eaLnBrk="0" hangingPunct="0">
              <a:defRPr sz="2400">
                <a:solidFill>
                  <a:schemeClr val="tx1"/>
                </a:solidFill>
                <a:latin typeface="Tahoma" charset="0"/>
                <a:ea typeface="ＭＳ Ｐゴシック" charset="0"/>
              </a:defRPr>
            </a:lvl2pPr>
            <a:lvl3pPr marL="1139051" indent="-227810" defTabSz="463531" eaLnBrk="0" hangingPunct="0">
              <a:defRPr sz="2400">
                <a:solidFill>
                  <a:schemeClr val="tx1"/>
                </a:solidFill>
                <a:latin typeface="Tahoma" charset="0"/>
                <a:ea typeface="ＭＳ Ｐゴシック" charset="0"/>
              </a:defRPr>
            </a:lvl3pPr>
            <a:lvl4pPr marL="1594671" indent="-227810" defTabSz="463531" eaLnBrk="0" hangingPunct="0">
              <a:defRPr sz="2400">
                <a:solidFill>
                  <a:schemeClr val="tx1"/>
                </a:solidFill>
                <a:latin typeface="Tahoma" charset="0"/>
                <a:ea typeface="ＭＳ Ｐゴシック" charset="0"/>
              </a:defRPr>
            </a:lvl4pPr>
            <a:lvl5pPr marL="2050292" indent="-227810" defTabSz="463531" eaLnBrk="0" hangingPunct="0">
              <a:defRPr sz="2400">
                <a:solidFill>
                  <a:schemeClr val="tx1"/>
                </a:solidFill>
                <a:latin typeface="Tahoma" charset="0"/>
                <a:ea typeface="ＭＳ Ｐゴシック" charset="0"/>
              </a:defRPr>
            </a:lvl5pPr>
            <a:lvl6pPr marL="2505912" indent="-227810" defTabSz="463531" eaLnBrk="0" fontAlgn="base" hangingPunct="0">
              <a:spcBef>
                <a:spcPct val="0"/>
              </a:spcBef>
              <a:spcAft>
                <a:spcPct val="0"/>
              </a:spcAft>
              <a:defRPr sz="2400">
                <a:solidFill>
                  <a:schemeClr val="tx1"/>
                </a:solidFill>
                <a:latin typeface="Tahoma" charset="0"/>
                <a:ea typeface="ＭＳ Ｐゴシック" charset="0"/>
              </a:defRPr>
            </a:lvl6pPr>
            <a:lvl7pPr marL="2961531" indent="-227810" defTabSz="463531" eaLnBrk="0" fontAlgn="base" hangingPunct="0">
              <a:spcBef>
                <a:spcPct val="0"/>
              </a:spcBef>
              <a:spcAft>
                <a:spcPct val="0"/>
              </a:spcAft>
              <a:defRPr sz="2400">
                <a:solidFill>
                  <a:schemeClr val="tx1"/>
                </a:solidFill>
                <a:latin typeface="Tahoma" charset="0"/>
                <a:ea typeface="ＭＳ Ｐゴシック" charset="0"/>
              </a:defRPr>
            </a:lvl7pPr>
            <a:lvl8pPr marL="3417153" indent="-227810" defTabSz="463531" eaLnBrk="0" fontAlgn="base" hangingPunct="0">
              <a:spcBef>
                <a:spcPct val="0"/>
              </a:spcBef>
              <a:spcAft>
                <a:spcPct val="0"/>
              </a:spcAft>
              <a:defRPr sz="2400">
                <a:solidFill>
                  <a:schemeClr val="tx1"/>
                </a:solidFill>
                <a:latin typeface="Tahoma" charset="0"/>
                <a:ea typeface="ＭＳ Ｐゴシック" charset="0"/>
              </a:defRPr>
            </a:lvl8pPr>
            <a:lvl9pPr marL="3872773" indent="-227810" defTabSz="463531"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latin typeface="Calibri" charset="0"/>
              </a:rPr>
              <a:pPr eaLnBrk="1" hangingPunct="1"/>
              <a:t>37</a:t>
            </a:fld>
            <a:endParaRPr lang="en-US" sz="1300">
              <a:latin typeface="Calibri" charset="0"/>
            </a:endParaRPr>
          </a:p>
        </p:txBody>
      </p:sp>
    </p:spTree>
    <p:extLst>
      <p:ext uri="{BB962C8B-B14F-4D97-AF65-F5344CB8AC3E}">
        <p14:creationId xmlns:p14="http://schemas.microsoft.com/office/powerpoint/2010/main" val="1320904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38</a:t>
            </a:fld>
            <a:endParaRPr lang="en-US"/>
          </a:p>
        </p:txBody>
      </p:sp>
    </p:spTree>
    <p:extLst>
      <p:ext uri="{BB962C8B-B14F-4D97-AF65-F5344CB8AC3E}">
        <p14:creationId xmlns:p14="http://schemas.microsoft.com/office/powerpoint/2010/main" val="2955842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4888" eaLnBrk="0" hangingPunct="0">
              <a:defRPr sz="2400">
                <a:solidFill>
                  <a:schemeClr val="tx1"/>
                </a:solidFill>
                <a:latin typeface="Tahoma" charset="0"/>
                <a:ea typeface="ＭＳ Ｐゴシック" charset="0"/>
                <a:cs typeface="ＭＳ Ｐゴシック" charset="0"/>
              </a:defRPr>
            </a:lvl1pPr>
            <a:lvl2pPr marL="726578" indent="-279453" defTabSz="454888" eaLnBrk="0" hangingPunct="0">
              <a:defRPr sz="2400">
                <a:solidFill>
                  <a:schemeClr val="tx1"/>
                </a:solidFill>
                <a:latin typeface="Tahoma" charset="0"/>
                <a:ea typeface="ＭＳ Ｐゴシック" charset="0"/>
              </a:defRPr>
            </a:lvl2pPr>
            <a:lvl3pPr marL="1117812" indent="-223562" defTabSz="454888" eaLnBrk="0" hangingPunct="0">
              <a:defRPr sz="2400">
                <a:solidFill>
                  <a:schemeClr val="tx1"/>
                </a:solidFill>
                <a:latin typeface="Tahoma" charset="0"/>
                <a:ea typeface="ＭＳ Ｐゴシック" charset="0"/>
              </a:defRPr>
            </a:lvl3pPr>
            <a:lvl4pPr marL="1564937" indent="-223562" defTabSz="454888" eaLnBrk="0" hangingPunct="0">
              <a:defRPr sz="2400">
                <a:solidFill>
                  <a:schemeClr val="tx1"/>
                </a:solidFill>
                <a:latin typeface="Tahoma" charset="0"/>
                <a:ea typeface="ＭＳ Ｐゴシック" charset="0"/>
              </a:defRPr>
            </a:lvl4pPr>
            <a:lvl5pPr marL="2012063" indent="-223562" defTabSz="454888" eaLnBrk="0" hangingPunct="0">
              <a:defRPr sz="2400">
                <a:solidFill>
                  <a:schemeClr val="tx1"/>
                </a:solidFill>
                <a:latin typeface="Tahoma" charset="0"/>
                <a:ea typeface="ＭＳ Ｐゴシック" charset="0"/>
              </a:defRPr>
            </a:lvl5pPr>
            <a:lvl6pPr marL="2459187" indent="-223562" defTabSz="454888" eaLnBrk="0" fontAlgn="base" hangingPunct="0">
              <a:spcBef>
                <a:spcPct val="0"/>
              </a:spcBef>
              <a:spcAft>
                <a:spcPct val="0"/>
              </a:spcAft>
              <a:defRPr sz="2400">
                <a:solidFill>
                  <a:schemeClr val="tx1"/>
                </a:solidFill>
                <a:latin typeface="Tahoma" charset="0"/>
                <a:ea typeface="ＭＳ Ｐゴシック" charset="0"/>
              </a:defRPr>
            </a:lvl6pPr>
            <a:lvl7pPr marL="2906312" indent="-223562" defTabSz="454888" eaLnBrk="0" fontAlgn="base" hangingPunct="0">
              <a:spcBef>
                <a:spcPct val="0"/>
              </a:spcBef>
              <a:spcAft>
                <a:spcPct val="0"/>
              </a:spcAft>
              <a:defRPr sz="2400">
                <a:solidFill>
                  <a:schemeClr val="tx1"/>
                </a:solidFill>
                <a:latin typeface="Tahoma" charset="0"/>
                <a:ea typeface="ＭＳ Ｐゴシック" charset="0"/>
              </a:defRPr>
            </a:lvl7pPr>
            <a:lvl8pPr marL="3353437" indent="-223562" defTabSz="454888" eaLnBrk="0" fontAlgn="base" hangingPunct="0">
              <a:spcBef>
                <a:spcPct val="0"/>
              </a:spcBef>
              <a:spcAft>
                <a:spcPct val="0"/>
              </a:spcAft>
              <a:defRPr sz="2400">
                <a:solidFill>
                  <a:schemeClr val="tx1"/>
                </a:solidFill>
                <a:latin typeface="Tahoma" charset="0"/>
                <a:ea typeface="ＭＳ Ｐゴシック" charset="0"/>
              </a:defRPr>
            </a:lvl8pPr>
            <a:lvl9pPr marL="3800562" indent="-223562" defTabSz="4548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latin typeface="Calibri" charset="0"/>
              </a:rPr>
              <a:pPr eaLnBrk="1" hangingPunct="1"/>
              <a:t>39</a:t>
            </a:fld>
            <a:endParaRPr lang="en-US" sz="1300">
              <a:latin typeface="Calibri" charset="0"/>
            </a:endParaRPr>
          </a:p>
        </p:txBody>
      </p:sp>
    </p:spTree>
    <p:extLst>
      <p:ext uri="{BB962C8B-B14F-4D97-AF65-F5344CB8AC3E}">
        <p14:creationId xmlns:p14="http://schemas.microsoft.com/office/powerpoint/2010/main" val="362096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4888" eaLnBrk="0" hangingPunct="0">
              <a:defRPr sz="2400">
                <a:solidFill>
                  <a:schemeClr val="tx1"/>
                </a:solidFill>
                <a:latin typeface="Tahoma" charset="0"/>
                <a:ea typeface="ＭＳ Ｐゴシック" charset="0"/>
                <a:cs typeface="ＭＳ Ｐゴシック" charset="0"/>
              </a:defRPr>
            </a:lvl1pPr>
            <a:lvl2pPr marL="726578" indent="-279453" defTabSz="454888" eaLnBrk="0" hangingPunct="0">
              <a:defRPr sz="2400">
                <a:solidFill>
                  <a:schemeClr val="tx1"/>
                </a:solidFill>
                <a:latin typeface="Tahoma" charset="0"/>
                <a:ea typeface="ＭＳ Ｐゴシック" charset="0"/>
              </a:defRPr>
            </a:lvl2pPr>
            <a:lvl3pPr marL="1117812" indent="-223562" defTabSz="454888" eaLnBrk="0" hangingPunct="0">
              <a:defRPr sz="2400">
                <a:solidFill>
                  <a:schemeClr val="tx1"/>
                </a:solidFill>
                <a:latin typeface="Tahoma" charset="0"/>
                <a:ea typeface="ＭＳ Ｐゴシック" charset="0"/>
              </a:defRPr>
            </a:lvl3pPr>
            <a:lvl4pPr marL="1564937" indent="-223562" defTabSz="454888" eaLnBrk="0" hangingPunct="0">
              <a:defRPr sz="2400">
                <a:solidFill>
                  <a:schemeClr val="tx1"/>
                </a:solidFill>
                <a:latin typeface="Tahoma" charset="0"/>
                <a:ea typeface="ＭＳ Ｐゴシック" charset="0"/>
              </a:defRPr>
            </a:lvl4pPr>
            <a:lvl5pPr marL="2012063" indent="-223562" defTabSz="454888" eaLnBrk="0" hangingPunct="0">
              <a:defRPr sz="2400">
                <a:solidFill>
                  <a:schemeClr val="tx1"/>
                </a:solidFill>
                <a:latin typeface="Tahoma" charset="0"/>
                <a:ea typeface="ＭＳ Ｐゴシック" charset="0"/>
              </a:defRPr>
            </a:lvl5pPr>
            <a:lvl6pPr marL="2459187" indent="-223562" defTabSz="454888" eaLnBrk="0" fontAlgn="base" hangingPunct="0">
              <a:spcBef>
                <a:spcPct val="0"/>
              </a:spcBef>
              <a:spcAft>
                <a:spcPct val="0"/>
              </a:spcAft>
              <a:defRPr sz="2400">
                <a:solidFill>
                  <a:schemeClr val="tx1"/>
                </a:solidFill>
                <a:latin typeface="Tahoma" charset="0"/>
                <a:ea typeface="ＭＳ Ｐゴシック" charset="0"/>
              </a:defRPr>
            </a:lvl6pPr>
            <a:lvl7pPr marL="2906312" indent="-223562" defTabSz="454888" eaLnBrk="0" fontAlgn="base" hangingPunct="0">
              <a:spcBef>
                <a:spcPct val="0"/>
              </a:spcBef>
              <a:spcAft>
                <a:spcPct val="0"/>
              </a:spcAft>
              <a:defRPr sz="2400">
                <a:solidFill>
                  <a:schemeClr val="tx1"/>
                </a:solidFill>
                <a:latin typeface="Tahoma" charset="0"/>
                <a:ea typeface="ＭＳ Ｐゴシック" charset="0"/>
              </a:defRPr>
            </a:lvl7pPr>
            <a:lvl8pPr marL="3353437" indent="-223562" defTabSz="454888" eaLnBrk="0" fontAlgn="base" hangingPunct="0">
              <a:spcBef>
                <a:spcPct val="0"/>
              </a:spcBef>
              <a:spcAft>
                <a:spcPct val="0"/>
              </a:spcAft>
              <a:defRPr sz="2400">
                <a:solidFill>
                  <a:schemeClr val="tx1"/>
                </a:solidFill>
                <a:latin typeface="Tahoma" charset="0"/>
                <a:ea typeface="ＭＳ Ｐゴシック" charset="0"/>
              </a:defRPr>
            </a:lvl8pPr>
            <a:lvl9pPr marL="3800562" indent="-223562" defTabSz="45488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latin typeface="Calibri" charset="0"/>
              </a:rPr>
              <a:pPr eaLnBrk="1" hangingPunct="1"/>
              <a:t>40</a:t>
            </a:fld>
            <a:endParaRPr lang="en-US" sz="1300">
              <a:latin typeface="Calibri" charset="0"/>
            </a:endParaRPr>
          </a:p>
        </p:txBody>
      </p:sp>
    </p:spTree>
    <p:extLst>
      <p:ext uri="{BB962C8B-B14F-4D97-AF65-F5344CB8AC3E}">
        <p14:creationId xmlns:p14="http://schemas.microsoft.com/office/powerpoint/2010/main" val="154936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IRB review Costly, and redundant (and sometime costs</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fld id="{6CA4832D-9CC4-4F47-B0FA-23923B3ED129}" type="slidenum">
              <a:rPr lang="en-US" smtClean="0"/>
              <a:t>12</a:t>
            </a:fld>
            <a:endParaRPr lang="en-US"/>
          </a:p>
        </p:txBody>
      </p:sp>
    </p:spTree>
    <p:extLst>
      <p:ext uri="{BB962C8B-B14F-4D97-AF65-F5344CB8AC3E}">
        <p14:creationId xmlns:p14="http://schemas.microsoft.com/office/powerpoint/2010/main" val="407912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41</a:t>
            </a:fld>
            <a:endParaRPr lang="en-US"/>
          </a:p>
        </p:txBody>
      </p:sp>
    </p:spTree>
    <p:extLst>
      <p:ext uri="{BB962C8B-B14F-4D97-AF65-F5344CB8AC3E}">
        <p14:creationId xmlns:p14="http://schemas.microsoft.com/office/powerpoint/2010/main" val="35670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42</a:t>
            </a:fld>
            <a:endParaRPr lang="en-US"/>
          </a:p>
        </p:txBody>
      </p:sp>
    </p:spTree>
    <p:extLst>
      <p:ext uri="{BB962C8B-B14F-4D97-AF65-F5344CB8AC3E}">
        <p14:creationId xmlns:p14="http://schemas.microsoft.com/office/powerpoint/2010/main" val="373762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IRB 416 institutions</a:t>
            </a:r>
            <a:endParaRPr lang="en-US" dirty="0"/>
          </a:p>
        </p:txBody>
      </p:sp>
      <p:sp>
        <p:nvSpPr>
          <p:cNvPr id="4" name="Slide Number Placeholder 3"/>
          <p:cNvSpPr>
            <a:spLocks noGrp="1"/>
          </p:cNvSpPr>
          <p:nvPr>
            <p:ph type="sldNum" sz="quarter" idx="10"/>
          </p:nvPr>
        </p:nvSpPr>
        <p:spPr/>
        <p:txBody>
          <a:bodyPr/>
          <a:lstStyle/>
          <a:p>
            <a:fld id="{6CA4832D-9CC4-4F47-B0FA-23923B3ED129}" type="slidenum">
              <a:rPr lang="en-US" smtClean="0"/>
              <a:t>16</a:t>
            </a:fld>
            <a:endParaRPr lang="en-US"/>
          </a:p>
        </p:txBody>
      </p:sp>
    </p:spTree>
    <p:extLst>
      <p:ext uri="{BB962C8B-B14F-4D97-AF65-F5344CB8AC3E}">
        <p14:creationId xmlns:p14="http://schemas.microsoft.com/office/powerpoint/2010/main" val="9380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b="1" dirty="0">
                <a:solidFill>
                  <a:schemeClr val="tx1"/>
                </a:solidFill>
              </a:rPr>
              <a:t>Delayed Onset Human Subject Study:</a:t>
            </a:r>
            <a:r>
              <a:rPr lang="en-US" dirty="0">
                <a:solidFill>
                  <a:schemeClr val="tx1"/>
                </a:solidFill>
              </a:rPr>
              <a:t> Human subjects research is anticipated within the period of award but definite plans for this involvement cannot be described in the application. All delayed onset studies must provide a justification explaining why human subjects study information is not available at the time of application.)</a:t>
            </a:r>
          </a:p>
          <a:p>
            <a:endParaRPr lang="en-US" dirty="0" smtClean="0"/>
          </a:p>
          <a:p>
            <a:pPr defTabSz="911291">
              <a:defRPr/>
            </a:pPr>
            <a:r>
              <a:rPr lang="en-US" b="1" dirty="0">
                <a:solidFill>
                  <a:schemeClr val="tx1"/>
                </a:solidFill>
              </a:rPr>
              <a:t>Note:</a:t>
            </a:r>
            <a:r>
              <a:rPr lang="en-US" dirty="0">
                <a:solidFill>
                  <a:schemeClr val="tx1"/>
                </a:solidFill>
              </a:rPr>
              <a:t> If your human subjects study meets the agency definition of "Delayed Onset," include information regarding how the study will comply with the NIH single Institutional Review Board (</a:t>
            </a:r>
            <a:r>
              <a:rPr lang="en-US" dirty="0" err="1">
                <a:solidFill>
                  <a:schemeClr val="tx1"/>
                </a:solidFill>
              </a:rPr>
              <a:t>sIRB</a:t>
            </a:r>
            <a:r>
              <a:rPr lang="en-US" dirty="0">
                <a:solidFill>
                  <a:schemeClr val="tx1"/>
                </a:solidFill>
              </a:rPr>
              <a:t>) policy prior to initiating any multi-site study in the delayed onset study justification.</a:t>
            </a:r>
          </a:p>
          <a:p>
            <a:endParaRPr lang="en-US" dirty="0" smtClean="0"/>
          </a:p>
          <a:p>
            <a:endParaRPr lang="en-US" dirty="0" smtClean="0"/>
          </a:p>
          <a:p>
            <a:r>
              <a:rPr lang="en-US" b="1" dirty="0">
                <a:solidFill>
                  <a:schemeClr val="tx1"/>
                </a:solidFill>
              </a:rPr>
              <a:t>For Studies with Legal-, Regulatory-, or Policy-based Claims for Exception as described by the </a:t>
            </a:r>
            <a:r>
              <a:rPr lang="en-US" b="1" dirty="0" err="1">
                <a:solidFill>
                  <a:schemeClr val="tx1"/>
                </a:solidFill>
              </a:rPr>
              <a:t>sIRB</a:t>
            </a:r>
            <a:r>
              <a:rPr lang="en-US" b="1" dirty="0">
                <a:solidFill>
                  <a:schemeClr val="tx1"/>
                </a:solidFill>
              </a:rPr>
              <a:t> Policy: </a:t>
            </a:r>
            <a:r>
              <a:rPr lang="en-US" dirty="0">
                <a:solidFill>
                  <a:schemeClr val="tx1"/>
                </a:solidFill>
              </a:rPr>
              <a:t>Indicate that review by an </a:t>
            </a:r>
            <a:r>
              <a:rPr lang="en-US" dirty="0" err="1">
                <a:solidFill>
                  <a:schemeClr val="tx1"/>
                </a:solidFill>
              </a:rPr>
              <a:t>sIRB</a:t>
            </a:r>
            <a:r>
              <a:rPr lang="en-US" dirty="0">
                <a:solidFill>
                  <a:schemeClr val="tx1"/>
                </a:solidFill>
              </a:rPr>
              <a:t> will not be possible for all or some sites (specify which sites) because local IRB review is required by an existing federal/state/tribal law or policy. Include a specific citation to the relevant law, policy, or regulation.</a:t>
            </a:r>
          </a:p>
          <a:p>
            <a:r>
              <a:rPr lang="en-US" b="1" dirty="0">
                <a:solidFill>
                  <a:schemeClr val="tx1"/>
                </a:solidFill>
              </a:rPr>
              <a:t>For sites requesting an exception based on compelling justification:</a:t>
            </a:r>
            <a:r>
              <a:rPr lang="en-US" dirty="0">
                <a:solidFill>
                  <a:schemeClr val="tx1"/>
                </a:solidFill>
              </a:rPr>
              <a:t> Indicate which site(s) is requesting an exception to the use of the </a:t>
            </a:r>
            <a:r>
              <a:rPr lang="en-US" dirty="0" err="1">
                <a:solidFill>
                  <a:schemeClr val="tx1"/>
                </a:solidFill>
              </a:rPr>
              <a:t>sIRB</a:t>
            </a:r>
            <a:r>
              <a:rPr lang="en-US" dirty="0">
                <a:solidFill>
                  <a:schemeClr val="tx1"/>
                </a:solidFill>
              </a:rPr>
              <a:t> and provide compelling justification based on ethical or human subjects protection issues or other well-justified reasons. NIH will determine whether to grant an exception following an assessment of the need. </a:t>
            </a:r>
            <a:r>
              <a:rPr lang="en-US" b="1" dirty="0">
                <a:solidFill>
                  <a:schemeClr val="tx1"/>
                </a:solidFill>
              </a:rPr>
              <a:t>Note:</a:t>
            </a:r>
            <a:r>
              <a:rPr lang="en-US" dirty="0">
                <a:solidFill>
                  <a:schemeClr val="tx1"/>
                </a:solidFill>
              </a:rPr>
              <a:t> If you intend to request an exception to the </a:t>
            </a:r>
            <a:r>
              <a:rPr lang="en-US" dirty="0" err="1">
                <a:solidFill>
                  <a:schemeClr val="tx1"/>
                </a:solidFill>
              </a:rPr>
              <a:t>sIRB</a:t>
            </a:r>
            <a:r>
              <a:rPr lang="en-US" dirty="0">
                <a:solidFill>
                  <a:schemeClr val="tx1"/>
                </a:solidFill>
              </a:rPr>
              <a:t> policy based on compelling justification, do not account for this exception in your proposed budget. The proposed budget must reflect any necessary </a:t>
            </a:r>
            <a:r>
              <a:rPr lang="en-US" dirty="0" err="1">
                <a:solidFill>
                  <a:schemeClr val="tx1"/>
                </a:solidFill>
              </a:rPr>
              <a:t>sIRB</a:t>
            </a:r>
            <a:r>
              <a:rPr lang="en-US" dirty="0">
                <a:solidFill>
                  <a:schemeClr val="tx1"/>
                </a:solidFill>
              </a:rPr>
              <a:t> costs without an exception (i.e., applicants should not assume that an exception will be granted when considering what </a:t>
            </a:r>
            <a:r>
              <a:rPr lang="en-US" dirty="0" err="1">
                <a:solidFill>
                  <a:schemeClr val="tx1"/>
                </a:solidFill>
              </a:rPr>
              <a:t>sIRB</a:t>
            </a:r>
            <a:r>
              <a:rPr lang="en-US" dirty="0">
                <a:solidFill>
                  <a:schemeClr val="tx1"/>
                </a:solidFill>
              </a:rPr>
              <a:t> costs to include in the budget).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CA4832D-9CC4-4F47-B0FA-23923B3ED129}" type="slidenum">
              <a:rPr lang="en-US" smtClean="0"/>
              <a:t>19</a:t>
            </a:fld>
            <a:endParaRPr lang="en-US"/>
          </a:p>
        </p:txBody>
      </p:sp>
    </p:spTree>
    <p:extLst>
      <p:ext uri="{BB962C8B-B14F-4D97-AF65-F5344CB8AC3E}">
        <p14:creationId xmlns:p14="http://schemas.microsoft.com/office/powerpoint/2010/main" val="227131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21</a:t>
            </a:fld>
            <a:endParaRPr lang="en-US"/>
          </a:p>
        </p:txBody>
      </p:sp>
    </p:spTree>
    <p:extLst>
      <p:ext uri="{BB962C8B-B14F-4D97-AF65-F5344CB8AC3E}">
        <p14:creationId xmlns:p14="http://schemas.microsoft.com/office/powerpoint/2010/main" val="115231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23</a:t>
            </a:fld>
            <a:endParaRPr lang="en-US"/>
          </a:p>
        </p:txBody>
      </p:sp>
    </p:spTree>
    <p:extLst>
      <p:ext uri="{BB962C8B-B14F-4D97-AF65-F5344CB8AC3E}">
        <p14:creationId xmlns:p14="http://schemas.microsoft.com/office/powerpoint/2010/main" val="95794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9DC15-D140-284E-A20F-CF5359EE38C8}" type="slidenum">
              <a:rPr lang="en-US" smtClean="0"/>
              <a:t>24</a:t>
            </a:fld>
            <a:endParaRPr lang="en-US"/>
          </a:p>
        </p:txBody>
      </p:sp>
    </p:spTree>
    <p:extLst>
      <p:ext uri="{BB962C8B-B14F-4D97-AF65-F5344CB8AC3E}">
        <p14:creationId xmlns:p14="http://schemas.microsoft.com/office/powerpoint/2010/main" val="173953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785D1-8033-4ADC-B9E8-32DA47535FA4}" type="slidenum">
              <a:rPr lang="en-US" smtClean="0"/>
              <a:t>25</a:t>
            </a:fld>
            <a:endParaRPr lang="en-US"/>
          </a:p>
        </p:txBody>
      </p:sp>
    </p:spTree>
    <p:extLst>
      <p:ext uri="{BB962C8B-B14F-4D97-AF65-F5344CB8AC3E}">
        <p14:creationId xmlns:p14="http://schemas.microsoft.com/office/powerpoint/2010/main" val="56153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9DC15-D140-284E-A20F-CF5359EE38C8}" type="slidenum">
              <a:rPr lang="en-US" smtClean="0"/>
              <a:t>26</a:t>
            </a:fld>
            <a:endParaRPr lang="en-US"/>
          </a:p>
        </p:txBody>
      </p:sp>
    </p:spTree>
    <p:extLst>
      <p:ext uri="{BB962C8B-B14F-4D97-AF65-F5344CB8AC3E}">
        <p14:creationId xmlns:p14="http://schemas.microsoft.com/office/powerpoint/2010/main" val="161236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dirty="0" smtClean="0"/>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8183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0973156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34247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189693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598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8936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0635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6841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00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254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88698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17522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466975-C014-42E5-BFA6-B8D5FDD3B81F}"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7643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466975-C014-42E5-BFA6-B8D5FDD3B81F}"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8363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1974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smtClean="0"/>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8472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584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466975-C014-42E5-BFA6-B8D5FDD3B81F}" type="datetimeFigureOut">
              <a:rPr lang="en-US" smtClean="0"/>
              <a:t>6/28/2018</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693B167E-EA96-4147-81DE-549160052C22}" type="slidenum">
              <a:rPr lang="en-US" smtClean="0"/>
              <a:t>‹#›</a:t>
            </a:fld>
            <a:endParaRPr lang="en-US"/>
          </a:p>
        </p:txBody>
      </p:sp>
    </p:spTree>
    <p:extLst>
      <p:ext uri="{BB962C8B-B14F-4D97-AF65-F5344CB8AC3E}">
        <p14:creationId xmlns:p14="http://schemas.microsoft.com/office/powerpoint/2010/main" val="4810259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sabelh@Caltec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rb@Caltech.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rb.caltech.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g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6.png"/><Relationship Id="rId7" Type="http://schemas.openxmlformats.org/officeDocument/2006/relationships/diagramColors" Target="../diagrams/colors5.xml"/><Relationship Id="rId12"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34.png"/><Relationship Id="rId5" Type="http://schemas.openxmlformats.org/officeDocument/2006/relationships/diagramLayout" Target="../diagrams/layout5.xml"/><Relationship Id="rId10" Type="http://schemas.openxmlformats.org/officeDocument/2006/relationships/image" Target="../media/image43.png"/><Relationship Id="rId4" Type="http://schemas.openxmlformats.org/officeDocument/2006/relationships/diagramData" Target="../diagrams/data5.xml"/><Relationship Id="rId9"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8.png"/><Relationship Id="rId7"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54.png"/><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5.png"/><Relationship Id="rId7"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67.jpg"/><Relationship Id="rId4" Type="http://schemas.openxmlformats.org/officeDocument/2006/relationships/image" Target="../media/image66.png"/><Relationship Id="rId9"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hyperlink" Target="http://procurement.sites.caltech.edu/p2p" TargetMode="External"/><Relationship Id="rId2" Type="http://schemas.openxmlformats.org/officeDocument/2006/relationships/hyperlink" Target="http://procurement.caltech.edu/p2p"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hyperlink" Target="https://grants.nih.gov/grants/forms/biosketch.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researchadministration.caltech.edu/trai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12" y="914400"/>
            <a:ext cx="8913077" cy="2262781"/>
          </a:xfrm>
        </p:spPr>
        <p:txBody>
          <a:bodyPr>
            <a:normAutofit/>
          </a:bodyPr>
          <a:lstStyle/>
          <a:p>
            <a:r>
              <a:rPr lang="en-US" sz="4400" u="sng" dirty="0" smtClean="0"/>
              <a:t>Research Administration Forum</a:t>
            </a:r>
            <a:endParaRPr lang="en-US" sz="4400" u="sng" dirty="0"/>
          </a:p>
        </p:txBody>
      </p:sp>
      <p:sp>
        <p:nvSpPr>
          <p:cNvPr id="3" name="Subtitle 2"/>
          <p:cNvSpPr>
            <a:spLocks noGrp="1"/>
          </p:cNvSpPr>
          <p:nvPr>
            <p:ph type="subTitle" idx="1"/>
          </p:nvPr>
        </p:nvSpPr>
        <p:spPr>
          <a:xfrm>
            <a:off x="2436812" y="3657600"/>
            <a:ext cx="8913077" cy="1126283"/>
          </a:xfrm>
        </p:spPr>
        <p:txBody>
          <a:bodyPr/>
          <a:lstStyle/>
          <a:p>
            <a:r>
              <a:rPr lang="en-US" sz="4000" dirty="0" smtClean="0"/>
              <a:t>June 28, 2018</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panose="020F0502020204030204" pitchFamily="34" charset="0"/>
                <a:cs typeface="Calibri" panose="020F0502020204030204" pitchFamily="34" charset="0"/>
              </a:rPr>
              <a:t>Institutional Animal Care and Use Committee</a:t>
            </a:r>
            <a:endParaRPr lang="en-US" sz="32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2762128" y="1039020"/>
            <a:ext cx="6655777" cy="1171500"/>
          </a:xfrm>
          <a:prstGeom prst="rect">
            <a:avLst/>
          </a:prstGeom>
        </p:spPr>
      </p:pic>
      <p:sp>
        <p:nvSpPr>
          <p:cNvPr id="5" name="TextBox 4"/>
          <p:cNvSpPr txBox="1"/>
          <p:nvPr/>
        </p:nvSpPr>
        <p:spPr>
          <a:xfrm>
            <a:off x="2142270" y="2436378"/>
            <a:ext cx="7904284" cy="421653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900" dirty="0"/>
              <a:t>All research or teaching activities involving use of live vertebrate animals or tissues collected from such animals must hold an approved IACUC protocol.</a:t>
            </a:r>
          </a:p>
          <a:p>
            <a:pPr marL="285750" indent="-285750">
              <a:spcAft>
                <a:spcPts val="1200"/>
              </a:spcAft>
              <a:buFont typeface="Arial" panose="020B0604020202020204" pitchFamily="34" charset="0"/>
              <a:buChar char="•"/>
            </a:pPr>
            <a:r>
              <a:rPr lang="en-US" sz="1900" dirty="0"/>
              <a:t>The </a:t>
            </a:r>
            <a:r>
              <a:rPr lang="en-US" sz="1900" i="1" dirty="0"/>
              <a:t>Approval Date </a:t>
            </a:r>
            <a:r>
              <a:rPr lang="en-US" sz="1900" dirty="0"/>
              <a:t>should reflect the protocol’s 3 Year approval date, not the annual protocol </a:t>
            </a:r>
            <a:r>
              <a:rPr lang="en-US" sz="1900" i="1" dirty="0"/>
              <a:t>review</a:t>
            </a:r>
            <a:r>
              <a:rPr lang="en-US" sz="1900" dirty="0"/>
              <a:t> date. Only protocols with USDA covered species require annual approval. </a:t>
            </a:r>
          </a:p>
          <a:p>
            <a:pPr marL="285750" indent="-285750">
              <a:spcAft>
                <a:spcPts val="1200"/>
              </a:spcAft>
              <a:buFont typeface="Arial" panose="020B0604020202020204" pitchFamily="34" charset="0"/>
              <a:buChar char="•"/>
            </a:pPr>
            <a:r>
              <a:rPr lang="en-US" sz="1900" dirty="0"/>
              <a:t>If the YES box is checked, but no protocol number is listed, please send the full proposal to the IACUC office as soon as possible. </a:t>
            </a:r>
          </a:p>
          <a:p>
            <a:pPr marL="285750" indent="-285750">
              <a:spcAft>
                <a:spcPts val="1200"/>
              </a:spcAft>
              <a:buFont typeface="Arial" panose="020B0604020202020204" pitchFamily="34" charset="0"/>
              <a:buChar char="•"/>
            </a:pPr>
            <a:r>
              <a:rPr lang="en-US" sz="1900" dirty="0"/>
              <a:t>Even if animal work does not start until year 2 or 3 of a project, a fair amount of time may be required for an IACUC protocol to be approved.</a:t>
            </a:r>
          </a:p>
          <a:p>
            <a:pPr marL="285750" indent="-285750">
              <a:spcAft>
                <a:spcPts val="1200"/>
              </a:spcAft>
              <a:buFont typeface="Arial" panose="020B0604020202020204" pitchFamily="34" charset="0"/>
              <a:buChar char="•"/>
            </a:pPr>
            <a:r>
              <a:rPr lang="en-US" sz="1900" dirty="0"/>
              <a:t>Sending full proposals to the IACUC office once funding is awarded will help prevent congruency issues.</a:t>
            </a:r>
            <a:endParaRPr lang="en-US" dirty="0"/>
          </a:p>
        </p:txBody>
      </p:sp>
    </p:spTree>
    <p:extLst>
      <p:ext uri="{BB962C8B-B14F-4D97-AF65-F5344CB8AC3E}">
        <p14:creationId xmlns:p14="http://schemas.microsoft.com/office/powerpoint/2010/main" val="25003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Single IRB Policy</a:t>
            </a:r>
            <a:br>
              <a:rPr lang="en-US" dirty="0" smtClean="0"/>
            </a:br>
            <a:endParaRPr lang="en-US" dirty="0"/>
          </a:p>
        </p:txBody>
      </p:sp>
      <p:sp>
        <p:nvSpPr>
          <p:cNvPr id="3" name="Subtitle 2"/>
          <p:cNvSpPr>
            <a:spLocks noGrp="1"/>
          </p:cNvSpPr>
          <p:nvPr>
            <p:ph type="subTitle" idx="1"/>
          </p:nvPr>
        </p:nvSpPr>
        <p:spPr/>
        <p:txBody>
          <a:bodyPr>
            <a:noAutofit/>
          </a:bodyPr>
          <a:lstStyle/>
          <a:p>
            <a:r>
              <a:rPr lang="en-US" sz="1300" dirty="0" smtClean="0"/>
              <a:t>Junie Hildebrandt</a:t>
            </a:r>
          </a:p>
          <a:p>
            <a:r>
              <a:rPr lang="en-US" sz="1300" dirty="0"/>
              <a:t>Research Compliance Administrator - IRB</a:t>
            </a:r>
          </a:p>
          <a:p>
            <a:r>
              <a:rPr lang="en-US" sz="1300" dirty="0"/>
              <a:t>Office of Research Compliance</a:t>
            </a:r>
          </a:p>
          <a:p>
            <a:r>
              <a:rPr lang="en-US" sz="1300" dirty="0">
                <a:hlinkClick r:id="rId3"/>
              </a:rPr>
              <a:t>isabelh@Caltech.edu</a:t>
            </a:r>
            <a:r>
              <a:rPr lang="en-US" sz="1300" dirty="0"/>
              <a:t>  OR </a:t>
            </a:r>
            <a:r>
              <a:rPr lang="en-US" sz="1300" dirty="0">
                <a:hlinkClick r:id="rId4"/>
              </a:rPr>
              <a:t>irb@Caltech.edu</a:t>
            </a:r>
            <a:r>
              <a:rPr lang="en-US" sz="1300" dirty="0"/>
              <a:t>  x4699</a:t>
            </a:r>
          </a:p>
        </p:txBody>
      </p:sp>
    </p:spTree>
    <p:extLst>
      <p:ext uri="{BB962C8B-B14F-4D97-AF65-F5344CB8AC3E}">
        <p14:creationId xmlns:p14="http://schemas.microsoft.com/office/powerpoint/2010/main" val="26542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IRB, an IRB Protocol and </a:t>
            </a:r>
            <a:r>
              <a:rPr lang="en-US" dirty="0" err="1" smtClean="0"/>
              <a:t>sIRB</a:t>
            </a:r>
            <a:r>
              <a:rPr lang="en-US" dirty="0" smtClean="0"/>
              <a:t>?</a:t>
            </a:r>
            <a:endParaRPr lang="en-US" dirty="0"/>
          </a:p>
        </p:txBody>
      </p:sp>
      <p:sp>
        <p:nvSpPr>
          <p:cNvPr id="3" name="Content Placeholder 2"/>
          <p:cNvSpPr>
            <a:spLocks noGrp="1"/>
          </p:cNvSpPr>
          <p:nvPr>
            <p:ph idx="1"/>
          </p:nvPr>
        </p:nvSpPr>
        <p:spPr/>
        <p:txBody>
          <a:bodyPr/>
          <a:lstStyle/>
          <a:p>
            <a:r>
              <a:rPr lang="en-US" dirty="0"/>
              <a:t>The IRB approves, monitors, and provides advice on research involving human subjects to ensure the research is guided by ethical principles that protect the rights and safety of human subjects</a:t>
            </a:r>
            <a:r>
              <a:rPr lang="en-US" dirty="0" smtClean="0"/>
              <a:t>.</a:t>
            </a:r>
          </a:p>
          <a:p>
            <a:r>
              <a:rPr lang="en-US" dirty="0" smtClean="0"/>
              <a:t>Caltech studies which involve human subjects are required to have an approved Caltech IRB protocol.   This is also a requirement of all Federal sponsors, most private sponsors, and scientific journals for publication.</a:t>
            </a:r>
          </a:p>
          <a:p>
            <a:r>
              <a:rPr lang="en-US" dirty="0" smtClean="0"/>
              <a:t>Before January 25, 2018  each participating institution in a multi-site NIH funded study could elect to have its own IRB review the study. </a:t>
            </a:r>
          </a:p>
        </p:txBody>
      </p:sp>
    </p:spTree>
    <p:extLst>
      <p:ext uri="{BB962C8B-B14F-4D97-AF65-F5344CB8AC3E}">
        <p14:creationId xmlns:p14="http://schemas.microsoft.com/office/powerpoint/2010/main" val="38119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of January 25, 2018</a:t>
            </a:r>
            <a:endParaRPr lang="en-US" dirty="0"/>
          </a:p>
        </p:txBody>
      </p:sp>
      <p:sp>
        <p:nvSpPr>
          <p:cNvPr id="3" name="Content Placeholder 2"/>
          <p:cNvSpPr>
            <a:spLocks noGrp="1"/>
          </p:cNvSpPr>
          <p:nvPr>
            <p:ph idx="1"/>
          </p:nvPr>
        </p:nvSpPr>
        <p:spPr/>
        <p:txBody>
          <a:bodyPr>
            <a:normAutofit/>
          </a:bodyPr>
          <a:lstStyle/>
          <a:p>
            <a:r>
              <a:rPr lang="en-US" b="1" dirty="0"/>
              <a:t>Single IRB Policy for Multi-site Research </a:t>
            </a:r>
            <a:endParaRPr lang="en-US" b="1" dirty="0" smtClean="0"/>
          </a:p>
          <a:p>
            <a:pPr marL="0" indent="0">
              <a:buNone/>
            </a:pPr>
            <a:r>
              <a:rPr lang="en-US" i="1" dirty="0" smtClean="0"/>
              <a:t>For NIH proposals or grants</a:t>
            </a:r>
            <a:r>
              <a:rPr lang="en-US" i="1" dirty="0"/>
              <a:t> with due dates on or after January 25, 2018, and </a:t>
            </a:r>
            <a:r>
              <a:rPr lang="en-US" i="1" dirty="0" smtClean="0"/>
              <a:t>NIH contract </a:t>
            </a:r>
            <a:r>
              <a:rPr lang="en-US" i="1" dirty="0"/>
              <a:t>solicitations published on or after January 25, 2018, NIH expects that all sites participating in multi-site studies, which involve non-exempt human subjects research funded by the NIH, will use a single Institutional Review Board (</a:t>
            </a:r>
            <a:r>
              <a:rPr lang="en-US" i="1" dirty="0" err="1"/>
              <a:t>sIRB</a:t>
            </a:r>
            <a:r>
              <a:rPr lang="en-US" i="1" dirty="0"/>
              <a:t>) to conduct the ethical review required for the protection of human subjects.  </a:t>
            </a:r>
            <a:endParaRPr lang="en-US" i="1" dirty="0" smtClean="0"/>
          </a:p>
          <a:p>
            <a:pPr marL="0" indent="0">
              <a:buNone/>
            </a:pPr>
            <a:r>
              <a:rPr lang="en-US" i="1" dirty="0" smtClean="0"/>
              <a:t>This policy is </a:t>
            </a:r>
            <a:r>
              <a:rPr lang="en-US" i="1" dirty="0"/>
              <a:t>intended to enhance and streamline the process of IRB review and reduce inefficiencies so that research can proceed as expeditiously as possible without compromising ethical principles and protections for human research participants.</a:t>
            </a:r>
            <a:endParaRPr lang="en-US" dirty="0"/>
          </a:p>
          <a:p>
            <a:pPr marL="0" indent="0">
              <a:buNone/>
            </a:pPr>
            <a:endParaRPr lang="en-US" dirty="0"/>
          </a:p>
        </p:txBody>
      </p:sp>
    </p:spTree>
    <p:extLst>
      <p:ext uri="{BB962C8B-B14F-4D97-AF65-F5344CB8AC3E}">
        <p14:creationId xmlns:p14="http://schemas.microsoft.com/office/powerpoint/2010/main" val="17184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04800"/>
            <a:ext cx="2969514" cy="2650101"/>
          </a:xfrm>
        </p:spPr>
        <p:txBody>
          <a:bodyPr>
            <a:normAutofit/>
          </a:bodyPr>
          <a:lstStyle/>
          <a:p>
            <a:r>
              <a:rPr lang="en-US" dirty="0" err="1" smtClean="0"/>
              <a:t>sIRB</a:t>
            </a:r>
            <a:r>
              <a:rPr lang="en-US" dirty="0" smtClean="0"/>
              <a:t> question in Cayuse</a:t>
            </a:r>
            <a:br>
              <a:rPr lang="en-US" dirty="0" smtClean="0"/>
            </a:br>
            <a:r>
              <a:rPr lang="en-US" dirty="0" smtClean="0"/>
              <a:t>for NIH Proposals</a:t>
            </a:r>
            <a:br>
              <a:rPr lang="en-US" dirty="0" smtClean="0"/>
            </a:br>
            <a:r>
              <a:rPr lang="en-US" sz="1999" dirty="0"/>
              <a:t>(example R01)</a:t>
            </a:r>
          </a:p>
        </p:txBody>
      </p:sp>
      <p:pic>
        <p:nvPicPr>
          <p:cNvPr id="1027" name="Picture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3" y="91423"/>
            <a:ext cx="7726908" cy="6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9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r="618" b="49043"/>
          <a:stretch/>
        </p:blipFill>
        <p:spPr bwMode="auto">
          <a:xfrm>
            <a:off x="1516497" y="304800"/>
            <a:ext cx="10347560" cy="587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11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Comply?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Cooperative Research Agreements</a:t>
            </a:r>
          </a:p>
          <a:p>
            <a:pPr lvl="1"/>
            <a:r>
              <a:rPr lang="en-US" dirty="0" smtClean="0"/>
              <a:t>Reliance Agreements aka Institutional/IRB Authorization Agreements (IAA)</a:t>
            </a:r>
          </a:p>
          <a:p>
            <a:pPr lvl="2"/>
            <a:r>
              <a:rPr lang="en-US" dirty="0" smtClean="0"/>
              <a:t>Paper based agreements, negotiated and signed</a:t>
            </a:r>
          </a:p>
          <a:p>
            <a:pPr lvl="1"/>
            <a:r>
              <a:rPr lang="en-US" dirty="0" smtClean="0"/>
              <a:t>SMART IRB </a:t>
            </a:r>
          </a:p>
          <a:p>
            <a:pPr lvl="2"/>
            <a:r>
              <a:rPr lang="en-US" dirty="0" smtClean="0"/>
              <a:t>Online Platform - Master Reliance Agreement/Reciprocal IRB reliance model</a:t>
            </a:r>
          </a:p>
          <a:p>
            <a:pPr marL="914126" lvl="2" indent="0">
              <a:buNone/>
            </a:pPr>
            <a:endParaRPr lang="en-US" dirty="0" smtClean="0"/>
          </a:p>
          <a:p>
            <a:r>
              <a:rPr lang="en-US" dirty="0" smtClean="0"/>
              <a:t>How to determine the best plan for a PI to put in their protocol?</a:t>
            </a:r>
          </a:p>
          <a:p>
            <a:pPr lvl="1"/>
            <a:endParaRPr lang="en-US" b="1" i="1" dirty="0" smtClean="0"/>
          </a:p>
          <a:p>
            <a:pPr lvl="1"/>
            <a:r>
              <a:rPr lang="en-US" b="1" i="1" dirty="0" smtClean="0"/>
              <a:t>Contact Junie!</a:t>
            </a:r>
          </a:p>
          <a:p>
            <a:pPr marL="457063" lvl="1" indent="0">
              <a:buNone/>
            </a:pPr>
            <a:endParaRPr lang="en-US" b="1" i="1" dirty="0" smtClean="0"/>
          </a:p>
          <a:p>
            <a:pPr lvl="1"/>
            <a:r>
              <a:rPr lang="en-US" dirty="0" err="1" smtClean="0">
                <a:hlinkClick r:id="rId3"/>
              </a:rPr>
              <a:t>sIRB</a:t>
            </a:r>
            <a:r>
              <a:rPr lang="en-US" dirty="0" smtClean="0">
                <a:hlinkClick r:id="rId3"/>
              </a:rPr>
              <a:t> Plan Template!</a:t>
            </a:r>
            <a:endParaRPr lang="en-US" dirty="0" smtClean="0"/>
          </a:p>
        </p:txBody>
      </p:sp>
    </p:spTree>
    <p:extLst>
      <p:ext uri="{BB962C8B-B14F-4D97-AF65-F5344CB8AC3E}">
        <p14:creationId xmlns:p14="http://schemas.microsoft.com/office/powerpoint/2010/main" val="6423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sIRB</a:t>
            </a:r>
            <a:r>
              <a:rPr lang="en-US" dirty="0" smtClean="0"/>
              <a:t> Plan Template!</a:t>
            </a:r>
            <a:endParaRPr lang="en-US" dirty="0"/>
          </a:p>
        </p:txBody>
      </p:sp>
      <p:sp>
        <p:nvSpPr>
          <p:cNvPr id="3" name="Content Placeholder 2"/>
          <p:cNvSpPr>
            <a:spLocks noGrp="1"/>
          </p:cNvSpPr>
          <p:nvPr>
            <p:ph idx="1"/>
          </p:nvPr>
        </p:nvSpPr>
        <p:spPr/>
        <p:txBody>
          <a:bodyPr>
            <a:normAutofit/>
          </a:bodyPr>
          <a:lstStyle/>
          <a:p>
            <a:r>
              <a:rPr lang="en-US" b="1" i="1" dirty="0"/>
              <a:t>DIRECTIONS</a:t>
            </a:r>
            <a:r>
              <a:rPr lang="en-US" i="1" dirty="0"/>
              <a:t>:  This is a template </a:t>
            </a:r>
            <a:r>
              <a:rPr lang="en-US" i="1" dirty="0" err="1"/>
              <a:t>sIRB</a:t>
            </a:r>
            <a:r>
              <a:rPr lang="en-US" i="1" dirty="0"/>
              <a:t> plan for NIH </a:t>
            </a:r>
            <a:r>
              <a:rPr lang="en-US" i="1" dirty="0" smtClean="0"/>
              <a:t>Grant Applications.  </a:t>
            </a:r>
            <a:r>
              <a:rPr lang="en-US" i="1" dirty="0"/>
              <a:t>Before completing the “</a:t>
            </a:r>
            <a:r>
              <a:rPr lang="en-US" i="1" dirty="0" err="1"/>
              <a:t>sIRB</a:t>
            </a:r>
            <a:r>
              <a:rPr lang="en-US" i="1" dirty="0"/>
              <a:t> Plan” for submission with your NIH Grant, please consult with the IRB administrator in the Office of Research Compliance to determine if Caltech should be the Single IRB of record and which reliance option (IAA or SMART IRB) can be used for your study.  </a:t>
            </a:r>
            <a:endParaRPr lang="en-US" i="1" dirty="0" smtClean="0"/>
          </a:p>
          <a:p>
            <a:r>
              <a:rPr lang="en-US" i="1" dirty="0" smtClean="0"/>
              <a:t>The </a:t>
            </a:r>
            <a:r>
              <a:rPr lang="en-US" i="1" dirty="0"/>
              <a:t>IRB administrator will need to know the </a:t>
            </a:r>
            <a:endParaRPr lang="en-US" i="1" dirty="0" smtClean="0"/>
          </a:p>
          <a:p>
            <a:pPr lvl="1"/>
            <a:r>
              <a:rPr lang="en-US" i="1" dirty="0" smtClean="0"/>
              <a:t>Who is the prime and who are the </a:t>
            </a:r>
            <a:r>
              <a:rPr lang="en-US" i="1" dirty="0" err="1" smtClean="0"/>
              <a:t>subawardee</a:t>
            </a:r>
            <a:r>
              <a:rPr lang="en-US" i="1" dirty="0" smtClean="0"/>
              <a:t> </a:t>
            </a:r>
            <a:r>
              <a:rPr lang="en-US" i="1" dirty="0"/>
              <a:t>institution(s) </a:t>
            </a:r>
            <a:endParaRPr lang="en-US" i="1" dirty="0" smtClean="0"/>
          </a:p>
          <a:p>
            <a:pPr lvl="1"/>
            <a:r>
              <a:rPr lang="en-US" i="1" dirty="0" smtClean="0"/>
              <a:t>The roles the different parties will play in the human subjects research</a:t>
            </a:r>
          </a:p>
          <a:p>
            <a:pPr lvl="1"/>
            <a:r>
              <a:rPr lang="en-US" i="1" dirty="0" smtClean="0"/>
              <a:t>The </a:t>
            </a:r>
            <a:r>
              <a:rPr lang="en-US" i="1" dirty="0"/>
              <a:t>nature and risk of the human subjects </a:t>
            </a:r>
            <a:r>
              <a:rPr lang="en-US" i="1" dirty="0" smtClean="0"/>
              <a:t>research </a:t>
            </a:r>
          </a:p>
          <a:p>
            <a:pPr lvl="1"/>
            <a:r>
              <a:rPr lang="en-US" i="1" dirty="0" smtClean="0"/>
              <a:t>When the </a:t>
            </a:r>
            <a:r>
              <a:rPr lang="en-US" i="1" dirty="0"/>
              <a:t>human subjects research will </a:t>
            </a:r>
            <a:r>
              <a:rPr lang="en-US" i="1" dirty="0" smtClean="0"/>
              <a:t>begin</a:t>
            </a:r>
            <a:endParaRPr lang="en-US" dirty="0"/>
          </a:p>
        </p:txBody>
      </p:sp>
    </p:spTree>
    <p:extLst>
      <p:ext uri="{BB962C8B-B14F-4D97-AF65-F5344CB8AC3E}">
        <p14:creationId xmlns:p14="http://schemas.microsoft.com/office/powerpoint/2010/main" val="34271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Text</a:t>
            </a:r>
            <a:endParaRPr lang="en-US" dirty="0"/>
          </a:p>
        </p:txBody>
      </p:sp>
      <p:sp>
        <p:nvSpPr>
          <p:cNvPr id="3" name="Content Placeholder 2"/>
          <p:cNvSpPr>
            <a:spLocks noGrp="1"/>
          </p:cNvSpPr>
          <p:nvPr>
            <p:ph idx="1"/>
          </p:nvPr>
        </p:nvSpPr>
        <p:spPr/>
        <p:txBody>
          <a:bodyPr>
            <a:normAutofit/>
          </a:bodyPr>
          <a:lstStyle/>
          <a:p>
            <a:r>
              <a:rPr lang="en-US" u="sng" dirty="0"/>
              <a:t>Overview (</a:t>
            </a:r>
            <a:r>
              <a:rPr lang="en-US" u="sng" dirty="0" smtClean="0"/>
              <a:t>Include this text </a:t>
            </a:r>
            <a:r>
              <a:rPr lang="en-US" u="sng" dirty="0"/>
              <a:t>in </a:t>
            </a:r>
            <a:r>
              <a:rPr lang="en-US" u="sng" dirty="0" smtClean="0"/>
              <a:t>all </a:t>
            </a:r>
            <a:r>
              <a:rPr lang="en-US" u="sng" dirty="0"/>
              <a:t>g</a:t>
            </a:r>
            <a:r>
              <a:rPr lang="en-US" u="sng" dirty="0" smtClean="0"/>
              <a:t>rant proposals):</a:t>
            </a:r>
          </a:p>
          <a:p>
            <a:endParaRPr lang="en-US" u="sng" dirty="0"/>
          </a:p>
          <a:p>
            <a:pPr marL="457063" lvl="1" indent="0">
              <a:lnSpc>
                <a:spcPct val="150000"/>
              </a:lnSpc>
              <a:buNone/>
            </a:pPr>
            <a:r>
              <a:rPr lang="en-US" dirty="0" smtClean="0"/>
              <a:t>We </a:t>
            </a:r>
            <a:r>
              <a:rPr lang="en-US" dirty="0"/>
              <a:t>will comply with the NIH policy on the Use of </a:t>
            </a:r>
            <a:r>
              <a:rPr lang="en-US" dirty="0" err="1"/>
              <a:t>sIRB</a:t>
            </a:r>
            <a:r>
              <a:rPr lang="en-US" dirty="0"/>
              <a:t> for Multi-Site Research (NOT-OD-16-094) by designating a single IRB of record for all participating sites in this study. </a:t>
            </a:r>
            <a:r>
              <a:rPr lang="en-US" dirty="0" smtClean="0"/>
              <a:t>The </a:t>
            </a:r>
            <a:r>
              <a:rPr lang="en-US" dirty="0"/>
              <a:t>participating sites involved will enter into </a:t>
            </a:r>
            <a:r>
              <a:rPr lang="en-US" i="1" u="sng" dirty="0">
                <a:solidFill>
                  <a:srgbClr val="FF0000"/>
                </a:solidFill>
              </a:rPr>
              <a:t>CHOOSE</a:t>
            </a:r>
            <a:r>
              <a:rPr lang="en-US" i="1" dirty="0">
                <a:solidFill>
                  <a:schemeClr val="accent5">
                    <a:lumMod val="75000"/>
                  </a:schemeClr>
                </a:solidFill>
              </a:rPr>
              <a:t>: </a:t>
            </a:r>
            <a:r>
              <a:rPr lang="en-US" dirty="0">
                <a:solidFill>
                  <a:schemeClr val="accent5">
                    <a:lumMod val="75000"/>
                  </a:schemeClr>
                </a:solidFill>
              </a:rPr>
              <a:t>an </a:t>
            </a:r>
            <a:r>
              <a:rPr lang="en-US" b="1" dirty="0">
                <a:solidFill>
                  <a:schemeClr val="accent5">
                    <a:lumMod val="75000"/>
                  </a:schemeClr>
                </a:solidFill>
              </a:rPr>
              <a:t>individual authorization agreement (IAA)</a:t>
            </a:r>
            <a:r>
              <a:rPr lang="en-US" dirty="0">
                <a:solidFill>
                  <a:schemeClr val="accent5">
                    <a:lumMod val="75000"/>
                  </a:schemeClr>
                </a:solidFill>
              </a:rPr>
              <a:t> with (OTHER INSITUTION NAME(s))</a:t>
            </a:r>
            <a:r>
              <a:rPr lang="en-US" dirty="0">
                <a:solidFill>
                  <a:srgbClr val="FF0000"/>
                </a:solidFill>
              </a:rPr>
              <a:t> </a:t>
            </a:r>
            <a:r>
              <a:rPr lang="en-US" i="1" dirty="0">
                <a:solidFill>
                  <a:srgbClr val="FF0000"/>
                </a:solidFill>
              </a:rPr>
              <a:t>OR</a:t>
            </a:r>
            <a:r>
              <a:rPr lang="en-US" dirty="0">
                <a:solidFill>
                  <a:srgbClr val="FF0000"/>
                </a:solidFill>
              </a:rPr>
              <a:t>  </a:t>
            </a:r>
            <a:r>
              <a:rPr lang="en-US" b="1" dirty="0">
                <a:solidFill>
                  <a:schemeClr val="accent5">
                    <a:lumMod val="75000"/>
                  </a:schemeClr>
                </a:solidFill>
              </a:rPr>
              <a:t>will use the SMART IRB platform</a:t>
            </a:r>
            <a:r>
              <a:rPr lang="en-US" dirty="0">
                <a:solidFill>
                  <a:schemeClr val="accent5">
                    <a:lumMod val="75000"/>
                  </a:schemeClr>
                </a:solidFill>
              </a:rPr>
              <a:t> as (OTHER INSITUTION NAME(s)) </a:t>
            </a:r>
            <a:r>
              <a:rPr lang="en-US" dirty="0"/>
              <a:t>and all other participating sites are members. </a:t>
            </a:r>
          </a:p>
          <a:p>
            <a:endParaRPr lang="en-US" dirty="0"/>
          </a:p>
        </p:txBody>
      </p:sp>
    </p:spTree>
    <p:extLst>
      <p:ext uri="{BB962C8B-B14F-4D97-AF65-F5344CB8AC3E}">
        <p14:creationId xmlns:p14="http://schemas.microsoft.com/office/powerpoint/2010/main" val="87401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in the </a:t>
            </a:r>
            <a:r>
              <a:rPr lang="en-US" dirty="0" err="1" smtClean="0"/>
              <a:t>sIRB</a:t>
            </a:r>
            <a:r>
              <a:rPr lang="en-US" dirty="0" smtClean="0"/>
              <a:t> Plan</a:t>
            </a:r>
            <a:endParaRPr lang="en-US" dirty="0"/>
          </a:p>
        </p:txBody>
      </p:sp>
      <p:sp>
        <p:nvSpPr>
          <p:cNvPr id="3" name="Content Placeholder 2"/>
          <p:cNvSpPr>
            <a:spLocks noGrp="1"/>
          </p:cNvSpPr>
          <p:nvPr>
            <p:ph idx="1"/>
          </p:nvPr>
        </p:nvSpPr>
        <p:spPr/>
        <p:txBody>
          <a:bodyPr>
            <a:normAutofit/>
          </a:bodyPr>
          <a:lstStyle/>
          <a:p>
            <a:r>
              <a:rPr lang="en-US" dirty="0" smtClean="0"/>
              <a:t>IRB of Record, Agreement Type, Roles</a:t>
            </a:r>
          </a:p>
          <a:p>
            <a:pPr lvl="1"/>
            <a:r>
              <a:rPr lang="en-US" dirty="0" smtClean="0"/>
              <a:t>Caltech is IRB of Record</a:t>
            </a:r>
          </a:p>
          <a:p>
            <a:pPr lvl="1"/>
            <a:r>
              <a:rPr lang="en-US" dirty="0" smtClean="0"/>
              <a:t>Other Institution is IRB of Record</a:t>
            </a:r>
          </a:p>
          <a:p>
            <a:pPr lvl="1"/>
            <a:r>
              <a:rPr lang="en-US" dirty="0" smtClean="0"/>
              <a:t>Meets the requirements for Delayed Onset </a:t>
            </a:r>
          </a:p>
          <a:p>
            <a:pPr lvl="1"/>
            <a:r>
              <a:rPr lang="en-US" dirty="0" smtClean="0"/>
              <a:t>Exemption for </a:t>
            </a:r>
            <a:r>
              <a:rPr lang="en-US" dirty="0" err="1" smtClean="0"/>
              <a:t>sIRB</a:t>
            </a:r>
            <a:r>
              <a:rPr lang="en-US" dirty="0" smtClean="0"/>
              <a:t> based on compelling justification</a:t>
            </a:r>
          </a:p>
          <a:p>
            <a:r>
              <a:rPr lang="en-US" dirty="0" smtClean="0"/>
              <a:t>Record Keeping and Communication Plans</a:t>
            </a:r>
          </a:p>
          <a:p>
            <a:pPr lvl="1"/>
            <a:r>
              <a:rPr lang="en-US" dirty="0" smtClean="0"/>
              <a:t>Caltech </a:t>
            </a:r>
            <a:r>
              <a:rPr lang="en-US" dirty="0" err="1" smtClean="0"/>
              <a:t>sIRB</a:t>
            </a:r>
            <a:r>
              <a:rPr lang="en-US" dirty="0" smtClean="0"/>
              <a:t> of record and IAA used</a:t>
            </a:r>
          </a:p>
          <a:p>
            <a:pPr lvl="1"/>
            <a:r>
              <a:rPr lang="en-US" dirty="0" smtClean="0"/>
              <a:t>SMART IRB Used  (regardless of </a:t>
            </a:r>
            <a:r>
              <a:rPr lang="en-US" dirty="0" err="1" smtClean="0"/>
              <a:t>sIRB</a:t>
            </a:r>
            <a:r>
              <a:rPr lang="en-US" dirty="0" smtClean="0"/>
              <a:t> of record)</a:t>
            </a:r>
          </a:p>
          <a:p>
            <a:pPr lvl="1"/>
            <a:r>
              <a:rPr lang="en-US" dirty="0" smtClean="0"/>
              <a:t>Other institution is </a:t>
            </a:r>
            <a:r>
              <a:rPr lang="en-US" dirty="0" err="1" smtClean="0"/>
              <a:t>sIRB</a:t>
            </a:r>
            <a:r>
              <a:rPr lang="en-US" dirty="0" smtClean="0"/>
              <a:t> of record</a:t>
            </a:r>
          </a:p>
          <a:p>
            <a:pPr marL="0" indent="0">
              <a:buNone/>
            </a:pPr>
            <a:endParaRPr lang="en-US" dirty="0" smtClean="0"/>
          </a:p>
        </p:txBody>
      </p:sp>
    </p:spTree>
    <p:extLst>
      <p:ext uri="{BB962C8B-B14F-4D97-AF65-F5344CB8AC3E}">
        <p14:creationId xmlns:p14="http://schemas.microsoft.com/office/powerpoint/2010/main" val="30102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250" y="609600"/>
            <a:ext cx="8909366" cy="1280890"/>
          </a:xfrm>
        </p:spPr>
        <p:txBody>
          <a:bodyPr/>
          <a:lstStyle/>
          <a:p>
            <a:r>
              <a:rPr lang="en-US" u="sng" dirty="0" smtClean="0"/>
              <a:t>Agenda</a:t>
            </a:r>
            <a:endParaRPr lang="en-US" u="sng" dirty="0"/>
          </a:p>
        </p:txBody>
      </p:sp>
      <p:sp>
        <p:nvSpPr>
          <p:cNvPr id="3" name="Content Placeholder 2"/>
          <p:cNvSpPr>
            <a:spLocks noGrp="1"/>
          </p:cNvSpPr>
          <p:nvPr>
            <p:ph idx="1"/>
          </p:nvPr>
        </p:nvSpPr>
        <p:spPr>
          <a:xfrm>
            <a:off x="2578712" y="1676400"/>
            <a:ext cx="8913078" cy="4572000"/>
          </a:xfrm>
        </p:spPr>
        <p:txBody>
          <a:bodyPr>
            <a:noAutofit/>
          </a:bodyPr>
          <a:lstStyle/>
          <a:p>
            <a:r>
              <a:rPr lang="en-US" sz="2000" dirty="0" smtClean="0"/>
              <a:t>Results of the 2017 Single Audit – Estella Venegas</a:t>
            </a:r>
          </a:p>
          <a:p>
            <a:r>
              <a:rPr lang="en-US" sz="2000" dirty="0" smtClean="0"/>
              <a:t>Compliance Update – Grace Fisher-Adams, Kristen Abraham, Megan Ellison, and Junie Hildebrandt</a:t>
            </a:r>
          </a:p>
          <a:p>
            <a:r>
              <a:rPr lang="en-US" sz="2000" dirty="0" smtClean="0"/>
              <a:t>Industry Research Partnerships – Mary Beth Campbell</a:t>
            </a:r>
          </a:p>
          <a:p>
            <a:r>
              <a:rPr lang="en-US" sz="2000" dirty="0" smtClean="0"/>
              <a:t>Procure to Pay (P2P) – Monica Marquez &amp; Kelly Lam</a:t>
            </a:r>
          </a:p>
          <a:p>
            <a:r>
              <a:rPr lang="en-US" sz="2000" dirty="0" smtClean="0"/>
              <a:t>Emeritus </a:t>
            </a:r>
            <a:r>
              <a:rPr lang="en-US" sz="2000" dirty="0"/>
              <a:t>Faculty – Mary Gibson</a:t>
            </a:r>
          </a:p>
          <a:p>
            <a:r>
              <a:rPr lang="en-US" sz="2000" dirty="0" smtClean="0"/>
              <a:t>New NIH Proposal Forms– Mary Gibson</a:t>
            </a:r>
          </a:p>
          <a:p>
            <a:r>
              <a:rPr lang="en-US" sz="2000" dirty="0" smtClean="0"/>
              <a:t>Reminder Concerning Effort Commitments – David Mayo</a:t>
            </a:r>
          </a:p>
          <a:p>
            <a:r>
              <a:rPr lang="en-US" sz="2000" dirty="0" smtClean="0"/>
              <a:t>A Series of Unfortunate Events – David Mayo</a:t>
            </a:r>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97132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Contact Junie at irb@caltech.edu</a:t>
            </a:r>
          </a:p>
          <a:p>
            <a:endParaRPr lang="en-US" dirty="0" smtClean="0"/>
          </a:p>
          <a:p>
            <a:r>
              <a:rPr lang="en-US" dirty="0" smtClean="0"/>
              <a:t>Thanks to </a:t>
            </a:r>
          </a:p>
          <a:p>
            <a:pPr lvl="1"/>
            <a:r>
              <a:rPr lang="en-US" dirty="0" smtClean="0"/>
              <a:t>Tiff Kim, HSS</a:t>
            </a:r>
          </a:p>
          <a:p>
            <a:pPr lvl="1"/>
            <a:r>
              <a:rPr lang="en-US" dirty="0" smtClean="0"/>
              <a:t>Lynn Paul and Ralph Adolphs</a:t>
            </a:r>
            <a:endParaRPr lang="en-US" dirty="0"/>
          </a:p>
        </p:txBody>
      </p:sp>
    </p:spTree>
    <p:extLst>
      <p:ext uri="{BB962C8B-B14F-4D97-AF65-F5344CB8AC3E}">
        <p14:creationId xmlns:p14="http://schemas.microsoft.com/office/powerpoint/2010/main" val="333644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2035082" y="3558548"/>
            <a:ext cx="7788276"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en-US" sz="2400" dirty="0">
              <a:latin typeface="Arial" charset="0"/>
              <a:ea typeface="Arial" charset="0"/>
              <a:cs typeface="Arial" charset="0"/>
            </a:endParaRPr>
          </a:p>
          <a:p>
            <a:pPr algn="ctr">
              <a:defRPr/>
            </a:pPr>
            <a:endParaRPr lang="en-US" sz="2400" dirty="0">
              <a:latin typeface="Arial" charset="0"/>
              <a:ea typeface="Arial" charset="0"/>
              <a:cs typeface="Arial" charset="0"/>
            </a:endParaRPr>
          </a:p>
          <a:p>
            <a:pPr algn="ctr">
              <a:defRPr/>
            </a:pPr>
            <a:r>
              <a:rPr lang="en-US" sz="2400" dirty="0">
                <a:latin typeface="Arial" charset="0"/>
                <a:ea typeface="Arial" charset="0"/>
                <a:cs typeface="Arial" charset="0"/>
              </a:rPr>
              <a:t>Mary Beth Campbell</a:t>
            </a:r>
          </a:p>
          <a:p>
            <a:pPr algn="ctr">
              <a:defRPr/>
            </a:pPr>
            <a:endParaRPr lang="en-US" sz="2400" dirty="0">
              <a:latin typeface="Arial" charset="0"/>
              <a:ea typeface="Arial" charset="0"/>
              <a:cs typeface="Arial" charset="0"/>
            </a:endParaRPr>
          </a:p>
          <a:p>
            <a:pPr algn="ctr">
              <a:defRPr/>
            </a:pPr>
            <a:r>
              <a:rPr lang="en-US" sz="2400" dirty="0">
                <a:latin typeface="Arial" charset="0"/>
                <a:ea typeface="Arial" charset="0"/>
                <a:cs typeface="Arial" charset="0"/>
              </a:rPr>
              <a:t>Research Administration Forum</a:t>
            </a:r>
          </a:p>
          <a:p>
            <a:pPr algn="ctr">
              <a:defRPr/>
            </a:pPr>
            <a:r>
              <a:rPr lang="en-US" sz="2400" dirty="0">
                <a:latin typeface="Arial" charset="0"/>
                <a:ea typeface="Arial" charset="0"/>
                <a:cs typeface="Arial" charset="0"/>
              </a:rPr>
              <a:t>June 28, 2018</a:t>
            </a:r>
          </a:p>
          <a:p>
            <a:pPr algn="ctr">
              <a:defRPr/>
            </a:pPr>
            <a:endParaRPr lang="en-US" sz="2400" dirty="0">
              <a:latin typeface="Calibri" charset="0"/>
              <a:cs typeface="Times New Roman" charset="0"/>
            </a:endParaRPr>
          </a:p>
          <a:p>
            <a:pPr algn="ctr">
              <a:defRPr/>
            </a:pPr>
            <a:endParaRPr lang="en-US" sz="2400" dirty="0">
              <a:latin typeface="Calibri" charset="0"/>
              <a:cs typeface="Times New Roman" charset="0"/>
            </a:endParaRPr>
          </a:p>
          <a:p>
            <a:pPr algn="ctr">
              <a:defRPr/>
            </a:pPr>
            <a:endParaRPr lang="en-US" sz="2400" dirty="0">
              <a:latin typeface="Calibri" charset="0"/>
              <a:cs typeface="Times New Roman" charset="0"/>
            </a:endParaRPr>
          </a:p>
          <a:p>
            <a:pPr algn="ctr">
              <a:defRPr/>
            </a:pPr>
            <a:endParaRPr lang="en-US" sz="2000" dirty="0">
              <a:latin typeface="Calibri" charset="0"/>
              <a:cs typeface="Times New Roman" charset="0"/>
            </a:endParaRPr>
          </a:p>
          <a:p>
            <a:pPr algn="ctr">
              <a:defRPr/>
            </a:pPr>
            <a:endParaRPr lang="en-US" dirty="0">
              <a:latin typeface="Calibri" charset="0"/>
              <a:cs typeface="Times New Roman" charset="0"/>
            </a:endParaRPr>
          </a:p>
          <a:p>
            <a:pPr algn="ctr">
              <a:defRPr/>
            </a:pPr>
            <a:endParaRPr lang="en-US" sz="2800" dirty="0">
              <a:latin typeface="Times New Roman" charset="0"/>
              <a:cs typeface="Times New Roman" charset="0"/>
            </a:endParaRPr>
          </a:p>
          <a:p>
            <a:pPr algn="ctr">
              <a:defRPr/>
            </a:pPr>
            <a:endParaRPr lang="en-US" dirty="0">
              <a:latin typeface="Times New Roman" charset="0"/>
              <a:cs typeface="Times New Roman" charset="0"/>
            </a:endParaRPr>
          </a:p>
        </p:txBody>
      </p:sp>
      <p:sp>
        <p:nvSpPr>
          <p:cNvPr id="5" name="TextBox 4"/>
          <p:cNvSpPr txBox="1"/>
          <p:nvPr/>
        </p:nvSpPr>
        <p:spPr>
          <a:xfrm>
            <a:off x="2542487" y="2272306"/>
            <a:ext cx="6773466" cy="1569660"/>
          </a:xfrm>
          <a:prstGeom prst="rect">
            <a:avLst/>
          </a:prstGeom>
          <a:noFill/>
        </p:spPr>
        <p:txBody>
          <a:bodyPr wrap="square" rtlCol="0">
            <a:spAutoFit/>
          </a:bodyPr>
          <a:lstStyle/>
          <a:p>
            <a:pPr algn="ctr"/>
            <a:r>
              <a:rPr lang="en-US" sz="3200" b="1" dirty="0">
                <a:latin typeface="Arial" charset="0"/>
                <a:ea typeface="Arial" charset="0"/>
                <a:cs typeface="Arial" charset="0"/>
              </a:rPr>
              <a:t>Office of Technology Transfer &amp; Corporate Partnerships</a:t>
            </a:r>
          </a:p>
          <a:p>
            <a:pPr algn="ctr"/>
            <a:r>
              <a:rPr lang="en-US" sz="3200" b="1" dirty="0">
                <a:latin typeface="Arial" charset="0"/>
                <a:ea typeface="Arial" charset="0"/>
                <a:cs typeface="Arial" charset="0"/>
              </a:rPr>
              <a:t>(OTTCP)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501" y="143764"/>
            <a:ext cx="3504960" cy="1734842"/>
          </a:xfrm>
          <a:prstGeom prst="rect">
            <a:avLst/>
          </a:prstGeom>
        </p:spPr>
      </p:pic>
    </p:spTree>
    <p:extLst>
      <p:ext uri="{BB962C8B-B14F-4D97-AF65-F5344CB8AC3E}">
        <p14:creationId xmlns:p14="http://schemas.microsoft.com/office/powerpoint/2010/main" val="23512161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8CC375-85A6-5348-B1BF-98E2C5611295}"/>
              </a:ext>
            </a:extLst>
          </p:cNvPr>
          <p:cNvSpPr>
            <a:spLocks noGrp="1"/>
          </p:cNvSpPr>
          <p:nvPr>
            <p:ph idx="1"/>
          </p:nvPr>
        </p:nvSpPr>
        <p:spPr/>
        <p:txBody>
          <a:bodyPr/>
          <a:lstStyle/>
          <a:p>
            <a:r>
              <a:rPr lang="en-US" dirty="0"/>
              <a:t>Who Are We?</a:t>
            </a:r>
          </a:p>
          <a:p>
            <a:pPr lvl="1"/>
            <a:r>
              <a:rPr lang="en-US" dirty="0"/>
              <a:t>History, Mission, Organization, Responsibilities</a:t>
            </a:r>
          </a:p>
          <a:p>
            <a:r>
              <a:rPr lang="en-US" dirty="0"/>
              <a:t>You May Remember Us From…</a:t>
            </a:r>
          </a:p>
          <a:p>
            <a:pPr lvl="1"/>
            <a:r>
              <a:rPr lang="en-US" dirty="0"/>
              <a:t>Invention Disclosures &amp; Bayh-Dole Compliance</a:t>
            </a:r>
          </a:p>
          <a:p>
            <a:pPr lvl="1"/>
            <a:r>
              <a:rPr lang="en-US" dirty="0"/>
              <a:t>Funding Opportunities (Corporate &amp; Internal)</a:t>
            </a:r>
          </a:p>
          <a:p>
            <a:pPr lvl="1"/>
            <a:r>
              <a:rPr lang="en-US" dirty="0"/>
              <a:t>Corporate Gifts</a:t>
            </a:r>
          </a:p>
          <a:p>
            <a:r>
              <a:rPr lang="en-US" dirty="0"/>
              <a:t>Q&amp;A</a:t>
            </a:r>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xmlns="" id="{C791D3EE-6C13-C54C-B139-9B65DCFE42FC}"/>
              </a:ext>
            </a:extLst>
          </p:cNvPr>
          <p:cNvSpPr txBox="1"/>
          <p:nvPr/>
        </p:nvSpPr>
        <p:spPr>
          <a:xfrm>
            <a:off x="2083323" y="325026"/>
            <a:ext cx="2348720" cy="677108"/>
          </a:xfrm>
          <a:prstGeom prst="rect">
            <a:avLst/>
          </a:prstGeom>
          <a:noFill/>
        </p:spPr>
        <p:txBody>
          <a:bodyPr wrap="none" rtlCol="0">
            <a:spAutoFit/>
          </a:bodyPr>
          <a:lstStyle/>
          <a:p>
            <a:r>
              <a:rPr lang="en-US" sz="3800" b="1" dirty="0">
                <a:solidFill>
                  <a:srgbClr val="7A303F"/>
                </a:solidFill>
                <a:latin typeface="Arial" charset="0"/>
                <a:ea typeface="Arial" charset="0"/>
                <a:cs typeface="Arial" charset="0"/>
              </a:rPr>
              <a:t>Overview</a:t>
            </a:r>
          </a:p>
        </p:txBody>
      </p:sp>
    </p:spTree>
    <p:extLst>
      <p:ext uri="{BB962C8B-B14F-4D97-AF65-F5344CB8AC3E}">
        <p14:creationId xmlns:p14="http://schemas.microsoft.com/office/powerpoint/2010/main" val="331781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450" y="2131495"/>
            <a:ext cx="7247063" cy="1176251"/>
          </a:xfrm>
        </p:spPr>
        <p:txBody>
          <a:bodyPr/>
          <a:lstStyle/>
          <a:p>
            <a:r>
              <a:rPr lang="en-US" sz="4000" b="1" dirty="0">
                <a:solidFill>
                  <a:srgbClr val="7A303F"/>
                </a:solidFill>
              </a:rPr>
              <a:t>Who Are We?</a:t>
            </a:r>
          </a:p>
        </p:txBody>
      </p:sp>
    </p:spTree>
    <p:extLst>
      <p:ext uri="{BB962C8B-B14F-4D97-AF65-F5344CB8AC3E}">
        <p14:creationId xmlns:p14="http://schemas.microsoft.com/office/powerpoint/2010/main" val="67892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1522412" y="853003"/>
          <a:ext cx="9144000" cy="6004997"/>
        </p:xfrm>
        <a:graphic>
          <a:graphicData uri="http://schemas.openxmlformats.org/drawingml/2006/chart">
            <c:chart xmlns:c="http://schemas.openxmlformats.org/drawingml/2006/chart" xmlns:r="http://schemas.openxmlformats.org/officeDocument/2006/relationships" r:id="rId3"/>
          </a:graphicData>
        </a:graphic>
      </p:graphicFrame>
      <p:sp>
        <p:nvSpPr>
          <p:cNvPr id="299014" name="Rectangle 6"/>
          <p:cNvSpPr>
            <a:spLocks noChangeArrowheads="1"/>
          </p:cNvSpPr>
          <p:nvPr/>
        </p:nvSpPr>
        <p:spPr bwMode="auto">
          <a:xfrm>
            <a:off x="1522413" y="2253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Times New Roman" charset="0"/>
            </a:endParaRPr>
          </a:p>
        </p:txBody>
      </p:sp>
      <p:pic>
        <p:nvPicPr>
          <p:cNvPr id="6" name="Picture 5"/>
          <p:cNvPicPr>
            <a:picLocks noChangeAspect="1"/>
          </p:cNvPicPr>
          <p:nvPr/>
        </p:nvPicPr>
        <p:blipFill rotWithShape="1">
          <a:blip r:embed="rId4">
            <a:alphaModFix/>
          </a:blip>
          <a:srcRect l="13266" t="10683" r="8572" b="11158"/>
          <a:stretch/>
        </p:blipFill>
        <p:spPr>
          <a:xfrm>
            <a:off x="5195643" y="2523759"/>
            <a:ext cx="1328615" cy="1328615"/>
          </a:xfrm>
          <a:prstGeom prst="ellipse">
            <a:avLst/>
          </a:prstGeom>
          <a:ln>
            <a:noFill/>
          </a:ln>
          <a:effectLst/>
        </p:spPr>
      </p:pic>
      <p:grpSp>
        <p:nvGrpSpPr>
          <p:cNvPr id="5" name="Group 4"/>
          <p:cNvGrpSpPr/>
          <p:nvPr/>
        </p:nvGrpSpPr>
        <p:grpSpPr>
          <a:xfrm>
            <a:off x="2068542" y="1648939"/>
            <a:ext cx="7712968" cy="740483"/>
            <a:chOff x="438671" y="5994405"/>
            <a:chExt cx="7712968" cy="740483"/>
          </a:xfrm>
        </p:grpSpPr>
        <p:sp>
          <p:nvSpPr>
            <p:cNvPr id="10" name="Left-Right Arrow 9"/>
            <p:cNvSpPr/>
            <p:nvPr/>
          </p:nvSpPr>
          <p:spPr>
            <a:xfrm>
              <a:off x="4311159" y="5994405"/>
              <a:ext cx="3840480" cy="166077"/>
            </a:xfrm>
            <a:prstGeom prst="lef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0"/>
            <p:cNvSpPr/>
            <p:nvPr/>
          </p:nvSpPr>
          <p:spPr>
            <a:xfrm>
              <a:off x="438671" y="5994405"/>
              <a:ext cx="3840480" cy="166077"/>
            </a:xfrm>
            <a:prstGeom prst="lef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6130" y="6211668"/>
              <a:ext cx="3732793" cy="523220"/>
            </a:xfrm>
            <a:prstGeom prst="rect">
              <a:avLst/>
            </a:prstGeom>
            <a:noFill/>
          </p:spPr>
          <p:txBody>
            <a:bodyPr wrap="square" rtlCol="0">
              <a:spAutoFit/>
            </a:bodyPr>
            <a:lstStyle/>
            <a:p>
              <a:pPr algn="ctr"/>
              <a:r>
                <a:rPr lang="en-US" sz="1400" dirty="0">
                  <a:solidFill>
                    <a:schemeClr val="accent6"/>
                  </a:solidFill>
                  <a:latin typeface="Arial"/>
                  <a:cs typeface="Arial"/>
                </a:rPr>
                <a:t>Government Owns Inventions Made with Federal Funding</a:t>
              </a:r>
            </a:p>
          </p:txBody>
        </p:sp>
        <p:sp>
          <p:nvSpPr>
            <p:cNvPr id="13" name="TextBox 12"/>
            <p:cNvSpPr txBox="1"/>
            <p:nvPr/>
          </p:nvSpPr>
          <p:spPr>
            <a:xfrm>
              <a:off x="4418846" y="6211668"/>
              <a:ext cx="3732793" cy="523220"/>
            </a:xfrm>
            <a:prstGeom prst="rect">
              <a:avLst/>
            </a:prstGeom>
            <a:noFill/>
          </p:spPr>
          <p:txBody>
            <a:bodyPr wrap="square" rtlCol="0">
              <a:spAutoFit/>
            </a:bodyPr>
            <a:lstStyle/>
            <a:p>
              <a:pPr algn="ctr"/>
              <a:r>
                <a:rPr lang="en-US" sz="1400" dirty="0">
                  <a:solidFill>
                    <a:schemeClr val="accent6"/>
                  </a:solidFill>
                  <a:latin typeface="Arial"/>
                  <a:cs typeface="Arial"/>
                </a:rPr>
                <a:t>Universities Can Elect Ownership and Commercialize Inventions</a:t>
              </a:r>
            </a:p>
          </p:txBody>
        </p:sp>
      </p:grpSp>
      <p:sp>
        <p:nvSpPr>
          <p:cNvPr id="2" name="Rectangle 1"/>
          <p:cNvSpPr/>
          <p:nvPr/>
        </p:nvSpPr>
        <p:spPr>
          <a:xfrm>
            <a:off x="9197816" y="5079744"/>
            <a:ext cx="773886" cy="78377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316874" y="5084596"/>
            <a:ext cx="615140" cy="307777"/>
          </a:xfrm>
          <a:prstGeom prst="rect">
            <a:avLst/>
          </a:prstGeom>
          <a:noFill/>
        </p:spPr>
        <p:txBody>
          <a:bodyPr wrap="square" rtlCol="0">
            <a:spAutoFit/>
          </a:bodyPr>
          <a:lstStyle/>
          <a:p>
            <a:pPr algn="ctr"/>
            <a:r>
              <a:rPr lang="en-US" sz="1400" b="1" dirty="0">
                <a:solidFill>
                  <a:schemeClr val="bg1"/>
                </a:solidFill>
                <a:latin typeface="Arial"/>
                <a:cs typeface="Arial"/>
              </a:rPr>
              <a:t>2010</a:t>
            </a:r>
          </a:p>
        </p:txBody>
      </p:sp>
      <p:sp>
        <p:nvSpPr>
          <p:cNvPr id="14" name="TextBox 13"/>
          <p:cNvSpPr txBox="1"/>
          <p:nvPr/>
        </p:nvSpPr>
        <p:spPr>
          <a:xfrm>
            <a:off x="7825813" y="5158783"/>
            <a:ext cx="615140" cy="307777"/>
          </a:xfrm>
          <a:prstGeom prst="rect">
            <a:avLst/>
          </a:prstGeom>
          <a:solidFill>
            <a:srgbClr val="000000"/>
          </a:solidFill>
        </p:spPr>
        <p:txBody>
          <a:bodyPr wrap="square" rtlCol="0">
            <a:spAutoFit/>
          </a:bodyPr>
          <a:lstStyle/>
          <a:p>
            <a:pPr algn="ctr"/>
            <a:endParaRPr lang="en-US" sz="1400" b="1" dirty="0">
              <a:solidFill>
                <a:schemeClr val="bg1"/>
              </a:solidFill>
              <a:latin typeface="Arial"/>
              <a:cs typeface="Arial"/>
            </a:endParaRPr>
          </a:p>
        </p:txBody>
      </p:sp>
      <p:sp>
        <p:nvSpPr>
          <p:cNvPr id="12" name="TextBox 11"/>
          <p:cNvSpPr txBox="1"/>
          <p:nvPr/>
        </p:nvSpPr>
        <p:spPr>
          <a:xfrm>
            <a:off x="8033768" y="5079745"/>
            <a:ext cx="615140" cy="307777"/>
          </a:xfrm>
          <a:prstGeom prst="rect">
            <a:avLst/>
          </a:prstGeom>
          <a:noFill/>
        </p:spPr>
        <p:txBody>
          <a:bodyPr wrap="square" rtlCol="0">
            <a:spAutoFit/>
          </a:bodyPr>
          <a:lstStyle/>
          <a:p>
            <a:pPr algn="ctr"/>
            <a:r>
              <a:rPr lang="en-US" sz="1400" b="1" dirty="0">
                <a:solidFill>
                  <a:schemeClr val="bg1"/>
                </a:solidFill>
                <a:latin typeface="Arial"/>
                <a:cs typeface="Arial"/>
              </a:rPr>
              <a:t>2000</a:t>
            </a:r>
          </a:p>
        </p:txBody>
      </p:sp>
      <p:sp>
        <p:nvSpPr>
          <p:cNvPr id="15" name="TextBox 14"/>
          <p:cNvSpPr txBox="1"/>
          <p:nvPr/>
        </p:nvSpPr>
        <p:spPr>
          <a:xfrm>
            <a:off x="1889524" y="2826590"/>
            <a:ext cx="2965205" cy="830997"/>
          </a:xfrm>
          <a:prstGeom prst="rect">
            <a:avLst/>
          </a:prstGeom>
          <a:noFill/>
          <a:ln>
            <a:solidFill>
              <a:schemeClr val="accent6">
                <a:lumMod val="40000"/>
                <a:lumOff val="60000"/>
              </a:schemeClr>
            </a:solidFill>
          </a:ln>
        </p:spPr>
        <p:txBody>
          <a:bodyPr wrap="square" rtlCol="0">
            <a:spAutoFit/>
          </a:bodyPr>
          <a:lstStyle/>
          <a:p>
            <a:pPr algn="ctr"/>
            <a:r>
              <a:rPr lang="en-US" sz="1600" dirty="0">
                <a:solidFill>
                  <a:schemeClr val="accent6">
                    <a:lumMod val="40000"/>
                    <a:lumOff val="60000"/>
                  </a:schemeClr>
                </a:solidFill>
              </a:rPr>
              <a:t>In 1979, Government owned 28,000 patents, of which </a:t>
            </a:r>
            <a:r>
              <a:rPr lang="en-US" sz="1600" i="1" dirty="0">
                <a:solidFill>
                  <a:schemeClr val="accent6">
                    <a:lumMod val="40000"/>
                    <a:lumOff val="60000"/>
                  </a:schemeClr>
                </a:solidFill>
              </a:rPr>
              <a:t>less than 10%  </a:t>
            </a:r>
            <a:r>
              <a:rPr lang="en-US" sz="1600" dirty="0">
                <a:solidFill>
                  <a:schemeClr val="accent6">
                    <a:lumMod val="40000"/>
                    <a:lumOff val="60000"/>
                  </a:schemeClr>
                </a:solidFill>
              </a:rPr>
              <a:t>were licensed</a:t>
            </a:r>
          </a:p>
        </p:txBody>
      </p:sp>
      <p:sp>
        <p:nvSpPr>
          <p:cNvPr id="16" name="Title 1">
            <a:extLst>
              <a:ext uri="{FF2B5EF4-FFF2-40B4-BE49-F238E27FC236}">
                <a16:creationId xmlns:a16="http://schemas.microsoft.com/office/drawing/2014/main" xmlns="" id="{7FA2A61D-0573-6845-BFD9-E21DD9EB810D}"/>
              </a:ext>
            </a:extLst>
          </p:cNvPr>
          <p:cNvSpPr txBox="1">
            <a:spLocks/>
          </p:cNvSpPr>
          <p:nvPr/>
        </p:nvSpPr>
        <p:spPr>
          <a:xfrm>
            <a:off x="1878543" y="216051"/>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200" b="1" dirty="0">
                <a:solidFill>
                  <a:srgbClr val="7A303F"/>
                </a:solidFill>
                <a:latin typeface="Arial" charset="0"/>
                <a:ea typeface="Arial" charset="0"/>
                <a:cs typeface="Arial" charset="0"/>
              </a:rPr>
              <a:t>A long time ago in a galaxy far far away…</a:t>
            </a:r>
          </a:p>
        </p:txBody>
      </p:sp>
    </p:spTree>
    <p:extLst>
      <p:ext uri="{BB962C8B-B14F-4D97-AF65-F5344CB8AC3E}">
        <p14:creationId xmlns:p14="http://schemas.microsoft.com/office/powerpoint/2010/main" val="26685649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1316" y="1588642"/>
            <a:ext cx="7509164" cy="3046988"/>
          </a:xfrm>
          <a:prstGeom prst="rect">
            <a:avLst/>
          </a:prstGeom>
          <a:noFill/>
        </p:spPr>
        <p:txBody>
          <a:bodyPr wrap="square" rtlCol="0">
            <a:spAutoFit/>
          </a:bodyPr>
          <a:lstStyle/>
          <a:p>
            <a:r>
              <a:rPr lang="en-US" sz="2400">
                <a:latin typeface="Arial" charset="0"/>
                <a:ea typeface="Arial" charset="0"/>
                <a:cs typeface="Arial" charset="0"/>
              </a:rPr>
              <a:t>The primary mission of OTTCP is the </a:t>
            </a:r>
            <a:r>
              <a:rPr lang="en-US" sz="2400" b="1">
                <a:latin typeface="Arial" charset="0"/>
                <a:ea typeface="Arial" charset="0"/>
                <a:cs typeface="Arial" charset="0"/>
              </a:rPr>
              <a:t>transfer of Caltech's scientific and technical discoveries and inventions to the outside world, to maximize their benefit to society</a:t>
            </a:r>
            <a:r>
              <a:rPr lang="en-US" sz="2400">
                <a:latin typeface="Arial" charset="0"/>
                <a:ea typeface="Arial" charset="0"/>
                <a:cs typeface="Arial" charset="0"/>
              </a:rPr>
              <a:t>. We do this by developing partnerships with the commercial sector through the creation of new ventures, collaborations with corporations, and the transfer of intellectual property, while nurturing an entrepreneurial environment.</a:t>
            </a:r>
          </a:p>
        </p:txBody>
      </p:sp>
      <p:sp>
        <p:nvSpPr>
          <p:cNvPr id="4" name="Title 1"/>
          <p:cNvSpPr txBox="1">
            <a:spLocks/>
          </p:cNvSpPr>
          <p:nvPr/>
        </p:nvSpPr>
        <p:spPr>
          <a:xfrm>
            <a:off x="1878543" y="216051"/>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OTTCP’s Mission Statement</a:t>
            </a:r>
          </a:p>
        </p:txBody>
      </p:sp>
      <p:cxnSp>
        <p:nvCxnSpPr>
          <p:cNvPr id="6" name="Straight Connector 5"/>
          <p:cNvCxnSpPr/>
          <p:nvPr/>
        </p:nvCxnSpPr>
        <p:spPr>
          <a:xfrm>
            <a:off x="2367365" y="3842795"/>
            <a:ext cx="32987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853273" y="3842795"/>
            <a:ext cx="2486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367364" y="4201611"/>
            <a:ext cx="1666754" cy="19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343987" y="4201610"/>
            <a:ext cx="4049210" cy="19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76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3-us-west-1.amazonaws.com/ottcp-prod-storage.cloud.caltech.edu/styles/180_square/s3/people_personal_assets/People-Fred-Farina.jpg?itok=QmPOnu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54" y="892943"/>
            <a:ext cx="1062822" cy="10628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51209" y="1991595"/>
            <a:ext cx="5231246" cy="646331"/>
          </a:xfrm>
          <a:prstGeom prst="rect">
            <a:avLst/>
          </a:prstGeom>
          <a:noFill/>
        </p:spPr>
        <p:txBody>
          <a:bodyPr wrap="square" rtlCol="0">
            <a:spAutoFit/>
          </a:bodyPr>
          <a:lstStyle/>
          <a:p>
            <a:pPr algn="ctr"/>
            <a:r>
              <a:rPr lang="en-US" b="1" dirty="0"/>
              <a:t>Fred Farina</a:t>
            </a:r>
          </a:p>
          <a:p>
            <a:pPr algn="ctr"/>
            <a:r>
              <a:rPr lang="en-US" dirty="0"/>
              <a:t>Chief Innovation and Corporate Partnerships Officer</a:t>
            </a:r>
          </a:p>
        </p:txBody>
      </p:sp>
      <p:grpSp>
        <p:nvGrpSpPr>
          <p:cNvPr id="6" name="Group 5"/>
          <p:cNvGrpSpPr/>
          <p:nvPr/>
        </p:nvGrpSpPr>
        <p:grpSpPr>
          <a:xfrm>
            <a:off x="1599118" y="3183578"/>
            <a:ext cx="1694324" cy="2426370"/>
            <a:chOff x="76706" y="3183578"/>
            <a:chExt cx="1694324" cy="2426370"/>
          </a:xfrm>
        </p:grpSpPr>
        <p:pic>
          <p:nvPicPr>
            <p:cNvPr id="4102" name="Picture 6" descr="http://s3-us-west-1.amazonaws.com/ottcp-prod-storage.cloud.caltech.edu/styles/180_square/s3/people_personal_assets/People-Case-Cortese.jpg?itok=Ke6aVnB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57" y="3183578"/>
              <a:ext cx="1062822" cy="10628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706" y="4255731"/>
              <a:ext cx="1694324" cy="1354217"/>
            </a:xfrm>
            <a:prstGeom prst="rect">
              <a:avLst/>
            </a:prstGeom>
            <a:noFill/>
          </p:spPr>
          <p:txBody>
            <a:bodyPr wrap="square" rtlCol="0">
              <a:spAutoFit/>
            </a:bodyPr>
            <a:lstStyle/>
            <a:p>
              <a:pPr algn="ctr"/>
              <a:r>
                <a:rPr lang="en-US" b="1" dirty="0"/>
                <a:t>Case Cortese</a:t>
              </a:r>
            </a:p>
            <a:p>
              <a:pPr algn="ctr"/>
              <a:r>
                <a:rPr lang="en-US" sz="1600" dirty="0"/>
                <a:t>Director for Innovation, New Ventures &amp; Entrepreneurship</a:t>
              </a:r>
            </a:p>
          </p:txBody>
        </p:sp>
      </p:grpSp>
      <p:sp>
        <p:nvSpPr>
          <p:cNvPr id="11" name="TextBox 10"/>
          <p:cNvSpPr txBox="1"/>
          <p:nvPr/>
        </p:nvSpPr>
        <p:spPr>
          <a:xfrm>
            <a:off x="3479057" y="4255732"/>
            <a:ext cx="1606652" cy="1384995"/>
          </a:xfrm>
          <a:prstGeom prst="rect">
            <a:avLst/>
          </a:prstGeom>
          <a:noFill/>
        </p:spPr>
        <p:txBody>
          <a:bodyPr wrap="square" rtlCol="0">
            <a:spAutoFit/>
          </a:bodyPr>
          <a:lstStyle/>
          <a:p>
            <a:pPr algn="ctr"/>
            <a:r>
              <a:rPr lang="en-US" b="1" dirty="0"/>
              <a:t>Mary Beth Campbell</a:t>
            </a:r>
          </a:p>
          <a:p>
            <a:pPr algn="ctr"/>
            <a:r>
              <a:rPr lang="en-US" sz="1600" dirty="0"/>
              <a:t>Director for Corporate Partnerships</a:t>
            </a:r>
          </a:p>
        </p:txBody>
      </p:sp>
      <p:grpSp>
        <p:nvGrpSpPr>
          <p:cNvPr id="14" name="Group 13"/>
          <p:cNvGrpSpPr/>
          <p:nvPr/>
        </p:nvGrpSpPr>
        <p:grpSpPr>
          <a:xfrm>
            <a:off x="5271324" y="3175734"/>
            <a:ext cx="1594652" cy="2988212"/>
            <a:chOff x="3649152" y="3175734"/>
            <a:chExt cx="1594652" cy="2988212"/>
          </a:xfrm>
        </p:grpSpPr>
        <p:pic>
          <p:nvPicPr>
            <p:cNvPr id="4100" name="Picture 4" descr="http://s3-us-west-1.amazonaws.com/ottcp-prod-storage.cloud.caltech.edu/styles/180_square/s3/people_personal_assets/People-Hannah-Dvorak-Carbone.jpg?itok=bwJh9z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067" y="3175734"/>
              <a:ext cx="1062822" cy="1062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49152" y="4255731"/>
              <a:ext cx="1594652" cy="1908215"/>
            </a:xfrm>
            <a:prstGeom prst="rect">
              <a:avLst/>
            </a:prstGeom>
            <a:noFill/>
          </p:spPr>
          <p:txBody>
            <a:bodyPr wrap="square" rtlCol="0">
              <a:spAutoFit/>
            </a:bodyPr>
            <a:lstStyle/>
            <a:p>
              <a:pPr algn="ctr"/>
              <a:r>
                <a:rPr lang="en-US" b="1" dirty="0"/>
                <a:t>Hannah Dvorak Carbone</a:t>
              </a:r>
            </a:p>
            <a:p>
              <a:pPr algn="ctr"/>
              <a:r>
                <a:rPr lang="en-US" sz="1600" dirty="0"/>
                <a:t>Director for Innovation, Patents &amp; Licensing</a:t>
              </a:r>
            </a:p>
          </p:txBody>
        </p:sp>
      </p:grpSp>
      <p:grpSp>
        <p:nvGrpSpPr>
          <p:cNvPr id="15" name="Group 14"/>
          <p:cNvGrpSpPr/>
          <p:nvPr/>
        </p:nvGrpSpPr>
        <p:grpSpPr>
          <a:xfrm>
            <a:off x="7051592" y="3183579"/>
            <a:ext cx="1426701" cy="2703369"/>
            <a:chOff x="5552597" y="3183578"/>
            <a:chExt cx="1426701" cy="2703369"/>
          </a:xfrm>
        </p:grpSpPr>
        <p:pic>
          <p:nvPicPr>
            <p:cNvPr id="2050" name="Picture 2" descr="http://s3-us-west-1.amazonaws.com/ottcp-prod-storage.cloud.caltech.edu/styles/180_square/s3/people_personal_assets/People-Melinda-Bakarbessy.jpg?itok=WWfE2nl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582" y="3183578"/>
              <a:ext cx="1060730" cy="10607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552597" y="4255731"/>
              <a:ext cx="1426701" cy="1631216"/>
            </a:xfrm>
            <a:prstGeom prst="rect">
              <a:avLst/>
            </a:prstGeom>
            <a:noFill/>
          </p:spPr>
          <p:txBody>
            <a:bodyPr wrap="square" rtlCol="0">
              <a:spAutoFit/>
            </a:bodyPr>
            <a:lstStyle/>
            <a:p>
              <a:pPr algn="ctr"/>
              <a:r>
                <a:rPr lang="en-US" b="1" dirty="0"/>
                <a:t>Melinda Bakarbessy</a:t>
              </a:r>
            </a:p>
            <a:p>
              <a:pPr algn="ctr"/>
              <a:r>
                <a:rPr lang="en-US" sz="1600" dirty="0"/>
                <a:t>Manager, Patents &amp; Licensing Administration</a:t>
              </a:r>
            </a:p>
          </p:txBody>
        </p:sp>
      </p:grpSp>
      <p:grpSp>
        <p:nvGrpSpPr>
          <p:cNvPr id="16" name="Group 15"/>
          <p:cNvGrpSpPr/>
          <p:nvPr/>
        </p:nvGrpSpPr>
        <p:grpSpPr>
          <a:xfrm>
            <a:off x="8663907" y="3175733"/>
            <a:ext cx="1426701" cy="2711214"/>
            <a:chOff x="7141494" y="3175733"/>
            <a:chExt cx="1426701" cy="2711214"/>
          </a:xfrm>
        </p:grpSpPr>
        <p:pic>
          <p:nvPicPr>
            <p:cNvPr id="2052" name="Picture 4" descr="http://s3-us-west-1.amazonaws.com/ottcp-prod-storage.cloud.caltech.edu/styles/180_square/s3/people_personal_assets/People-Becky-Hernandez.jpg?itok=Q00XYL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1471" y="3175733"/>
              <a:ext cx="1066747" cy="106674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141494" y="4255731"/>
              <a:ext cx="1426701" cy="1631216"/>
            </a:xfrm>
            <a:prstGeom prst="rect">
              <a:avLst/>
            </a:prstGeom>
            <a:noFill/>
          </p:spPr>
          <p:txBody>
            <a:bodyPr wrap="square" rtlCol="0">
              <a:spAutoFit/>
            </a:bodyPr>
            <a:lstStyle/>
            <a:p>
              <a:pPr algn="ctr"/>
              <a:r>
                <a:rPr lang="en-US" b="1" dirty="0"/>
                <a:t>Becky Hernandez</a:t>
              </a:r>
            </a:p>
            <a:p>
              <a:pPr algn="ctr"/>
              <a:r>
                <a:rPr lang="en-US" sz="1600" dirty="0"/>
                <a:t>Manager, Patents &amp; Compliance Administration</a:t>
              </a:r>
            </a:p>
          </p:txBody>
        </p:sp>
      </p:grpSp>
      <p:cxnSp>
        <p:nvCxnSpPr>
          <p:cNvPr id="20" name="Elbow Connector 19"/>
          <p:cNvCxnSpPr>
            <a:stCxn id="9" idx="2"/>
            <a:endCxn id="4102" idx="0"/>
          </p:cNvCxnSpPr>
          <p:nvPr/>
        </p:nvCxnSpPr>
        <p:spPr>
          <a:xfrm rot="5400000">
            <a:off x="3933731" y="1150475"/>
            <a:ext cx="545653" cy="352055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cxnSpLocks/>
            <a:stCxn id="9" idx="2"/>
          </p:cNvCxnSpPr>
          <p:nvPr/>
        </p:nvCxnSpPr>
        <p:spPr>
          <a:xfrm rot="5400000">
            <a:off x="4851783" y="2068528"/>
            <a:ext cx="545653" cy="168444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9" idx="2"/>
            <a:endCxn id="4100" idx="0"/>
          </p:cNvCxnSpPr>
          <p:nvPr/>
        </p:nvCxnSpPr>
        <p:spPr>
          <a:xfrm rot="16200000" flipH="1">
            <a:off x="5748838" y="2855920"/>
            <a:ext cx="537809" cy="10181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9" idx="2"/>
            <a:endCxn id="2050" idx="0"/>
          </p:cNvCxnSpPr>
          <p:nvPr/>
        </p:nvCxnSpPr>
        <p:spPr>
          <a:xfrm rot="16200000" flipH="1">
            <a:off x="6593061" y="2011697"/>
            <a:ext cx="545653" cy="179810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9" idx="2"/>
            <a:endCxn id="2052" idx="0"/>
          </p:cNvCxnSpPr>
          <p:nvPr/>
        </p:nvCxnSpPr>
        <p:spPr>
          <a:xfrm rot="16200000" flipH="1">
            <a:off x="7403140" y="1201617"/>
            <a:ext cx="537808" cy="341042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xmlns="" id="{BD9B6553-F429-B640-A453-CA8625B25CC9}"/>
              </a:ext>
            </a:extLst>
          </p:cNvPr>
          <p:cNvPicPr>
            <a:picLocks noChangeAspect="1"/>
          </p:cNvPicPr>
          <p:nvPr/>
        </p:nvPicPr>
        <p:blipFill>
          <a:blip r:embed="rId8"/>
          <a:stretch>
            <a:fillRect/>
          </a:stretch>
        </p:blipFill>
        <p:spPr>
          <a:xfrm>
            <a:off x="3740041" y="3170934"/>
            <a:ext cx="1086018" cy="1086018"/>
          </a:xfrm>
          <a:prstGeom prst="rect">
            <a:avLst/>
          </a:prstGeom>
        </p:spPr>
      </p:pic>
      <p:sp>
        <p:nvSpPr>
          <p:cNvPr id="27" name="Title 1">
            <a:extLst>
              <a:ext uri="{FF2B5EF4-FFF2-40B4-BE49-F238E27FC236}">
                <a16:creationId xmlns:a16="http://schemas.microsoft.com/office/drawing/2014/main" xmlns="" id="{841DC0EF-C3D5-5A43-95DB-44160D8146D7}"/>
              </a:ext>
            </a:extLst>
          </p:cNvPr>
          <p:cNvSpPr txBox="1">
            <a:spLocks/>
          </p:cNvSpPr>
          <p:nvPr/>
        </p:nvSpPr>
        <p:spPr>
          <a:xfrm>
            <a:off x="1878543" y="216051"/>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OTTCP Organization</a:t>
            </a:r>
          </a:p>
        </p:txBody>
      </p:sp>
    </p:spTree>
    <p:extLst>
      <p:ext uri="{BB962C8B-B14F-4D97-AF65-F5344CB8AC3E}">
        <p14:creationId xmlns:p14="http://schemas.microsoft.com/office/powerpoint/2010/main" val="377180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2558370" y="1103379"/>
          <a:ext cx="6584042" cy="454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878543" y="216051"/>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Three Focus Areas</a:t>
            </a:r>
          </a:p>
        </p:txBody>
      </p:sp>
      <p:sp>
        <p:nvSpPr>
          <p:cNvPr id="5" name="TextBox 4"/>
          <p:cNvSpPr txBox="1"/>
          <p:nvPr/>
        </p:nvSpPr>
        <p:spPr>
          <a:xfrm>
            <a:off x="5724022" y="3970116"/>
            <a:ext cx="2395960" cy="707886"/>
          </a:xfrm>
          <a:prstGeom prst="rect">
            <a:avLst/>
          </a:prstGeom>
          <a:noFill/>
        </p:spPr>
        <p:txBody>
          <a:bodyPr wrap="square" rtlCol="0">
            <a:spAutoFit/>
          </a:bodyPr>
          <a:lstStyle/>
          <a:p>
            <a:pPr algn="ctr"/>
            <a:r>
              <a:rPr lang="en-US" sz="2000" b="1">
                <a:latin typeface="Arial" charset="0"/>
                <a:ea typeface="Arial" charset="0"/>
                <a:cs typeface="Arial" charset="0"/>
              </a:rPr>
              <a:t>Entrepreneurship Support</a:t>
            </a:r>
          </a:p>
        </p:txBody>
      </p:sp>
      <p:sp>
        <p:nvSpPr>
          <p:cNvPr id="8" name="TextBox 7"/>
          <p:cNvSpPr txBox="1"/>
          <p:nvPr/>
        </p:nvSpPr>
        <p:spPr>
          <a:xfrm>
            <a:off x="3503612" y="3970116"/>
            <a:ext cx="2395960" cy="707886"/>
          </a:xfrm>
          <a:prstGeom prst="rect">
            <a:avLst/>
          </a:prstGeom>
          <a:noFill/>
        </p:spPr>
        <p:txBody>
          <a:bodyPr wrap="square" rtlCol="0">
            <a:spAutoFit/>
          </a:bodyPr>
          <a:lstStyle/>
          <a:p>
            <a:pPr algn="ctr"/>
            <a:r>
              <a:rPr lang="en-US" sz="2000" b="1">
                <a:latin typeface="Arial" charset="0"/>
                <a:ea typeface="Arial" charset="0"/>
                <a:cs typeface="Arial" charset="0"/>
              </a:rPr>
              <a:t>Corporate Partnerships</a:t>
            </a:r>
          </a:p>
        </p:txBody>
      </p:sp>
      <p:sp>
        <p:nvSpPr>
          <p:cNvPr id="2" name="TextBox 1">
            <a:extLst>
              <a:ext uri="{FF2B5EF4-FFF2-40B4-BE49-F238E27FC236}">
                <a16:creationId xmlns:a16="http://schemas.microsoft.com/office/drawing/2014/main" xmlns="" id="{322EACDA-18D1-414D-AE2A-9E439A93D044}"/>
              </a:ext>
            </a:extLst>
          </p:cNvPr>
          <p:cNvSpPr txBox="1"/>
          <p:nvPr/>
        </p:nvSpPr>
        <p:spPr>
          <a:xfrm>
            <a:off x="6607368" y="1527717"/>
            <a:ext cx="356374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Including Invention Disclosures &amp; Bayh-Dole Compliance!</a:t>
            </a:r>
          </a:p>
        </p:txBody>
      </p:sp>
      <p:sp>
        <p:nvSpPr>
          <p:cNvPr id="9" name="TextBox 8">
            <a:extLst>
              <a:ext uri="{FF2B5EF4-FFF2-40B4-BE49-F238E27FC236}">
                <a16:creationId xmlns:a16="http://schemas.microsoft.com/office/drawing/2014/main" xmlns="" id="{068ECF3A-562F-D846-86E4-AE3E4549FB7E}"/>
              </a:ext>
            </a:extLst>
          </p:cNvPr>
          <p:cNvSpPr txBox="1"/>
          <p:nvPr/>
        </p:nvSpPr>
        <p:spPr>
          <a:xfrm>
            <a:off x="6940588" y="4980931"/>
            <a:ext cx="2989225"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Including Supporting Innovation-Related Calls for Proposals!</a:t>
            </a:r>
          </a:p>
        </p:txBody>
      </p:sp>
      <p:sp>
        <p:nvSpPr>
          <p:cNvPr id="10" name="TextBox 9">
            <a:extLst>
              <a:ext uri="{FF2B5EF4-FFF2-40B4-BE49-F238E27FC236}">
                <a16:creationId xmlns:a16="http://schemas.microsoft.com/office/drawing/2014/main" xmlns="" id="{E406527D-24F4-8540-8AC7-CFA153C80D89}"/>
              </a:ext>
            </a:extLst>
          </p:cNvPr>
          <p:cNvSpPr txBox="1"/>
          <p:nvPr/>
        </p:nvSpPr>
        <p:spPr>
          <a:xfrm>
            <a:off x="1770971" y="4980931"/>
            <a:ext cx="2989225"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Including Industry Calls for Proposals &amp; Corporate Gifts!</a:t>
            </a:r>
          </a:p>
        </p:txBody>
      </p:sp>
    </p:spTree>
    <p:extLst>
      <p:ext uri="{BB962C8B-B14F-4D97-AF65-F5344CB8AC3E}">
        <p14:creationId xmlns:p14="http://schemas.microsoft.com/office/powerpoint/2010/main" val="15004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759676" y="3567906"/>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atin typeface="Calibri" panose="020F0502020204030204" pitchFamily="34" charset="0"/>
            </a:endParaRPr>
          </a:p>
        </p:txBody>
      </p:sp>
      <p:graphicFrame>
        <p:nvGraphicFramePr>
          <p:cNvPr id="2" name="Table 1"/>
          <p:cNvGraphicFramePr>
            <a:graphicFrameLocks noGrp="1"/>
          </p:cNvGraphicFramePr>
          <p:nvPr>
            <p:extLst/>
          </p:nvPr>
        </p:nvGraphicFramePr>
        <p:xfrm>
          <a:off x="1703063" y="1026625"/>
          <a:ext cx="8481527" cy="4724400"/>
        </p:xfrm>
        <a:graphic>
          <a:graphicData uri="http://schemas.openxmlformats.org/drawingml/2006/table">
            <a:tbl>
              <a:tblPr firstRow="1" bandRow="1">
                <a:tableStyleId>{5C22544A-7EE6-4342-B048-85BDC9FD1C3A}</a:tableStyleId>
              </a:tblPr>
              <a:tblGrid>
                <a:gridCol w="5803642">
                  <a:extLst>
                    <a:ext uri="{9D8B030D-6E8A-4147-A177-3AD203B41FA5}">
                      <a16:colId xmlns:a16="http://schemas.microsoft.com/office/drawing/2014/main" xmlns="" val="20000"/>
                    </a:ext>
                  </a:extLst>
                </a:gridCol>
                <a:gridCol w="2677885">
                  <a:extLst>
                    <a:ext uri="{9D8B030D-6E8A-4147-A177-3AD203B41FA5}">
                      <a16:colId xmlns:a16="http://schemas.microsoft.com/office/drawing/2014/main" xmlns="" val="20001"/>
                    </a:ext>
                  </a:extLst>
                </a:gridCol>
              </a:tblGrid>
              <a:tr h="0">
                <a:tc>
                  <a:txBody>
                    <a:bodyPr/>
                    <a:lstStyle/>
                    <a:p>
                      <a:r>
                        <a:rPr lang="en-US" sz="1200" b="1" dirty="0"/>
                        <a:t>Topic</a:t>
                      </a:r>
                    </a:p>
                  </a:txBody>
                  <a:tcPr/>
                </a:tc>
                <a:tc>
                  <a:txBody>
                    <a:bodyPr/>
                    <a:lstStyle/>
                    <a:p>
                      <a:r>
                        <a:rPr lang="en-US" sz="1200" b="1" dirty="0"/>
                        <a:t>Other offices involved</a:t>
                      </a:r>
                    </a:p>
                  </a:txBody>
                  <a:tcPr/>
                </a:tc>
                <a:extLst>
                  <a:ext uri="{0D108BD9-81ED-4DB2-BD59-A6C34878D82A}">
                    <a16:rowId xmlns:a16="http://schemas.microsoft.com/office/drawing/2014/main" xmlns="" val="10000"/>
                  </a:ext>
                </a:extLst>
              </a:tr>
              <a:tr h="370840">
                <a:tc>
                  <a:txBody>
                    <a:bodyPr/>
                    <a:lstStyle/>
                    <a:p>
                      <a:r>
                        <a:rPr lang="en-US" sz="1200" dirty="0"/>
                        <a:t>Non-disclosure agreements (NDAs)</a:t>
                      </a:r>
                    </a:p>
                  </a:txBody>
                  <a:tcPr/>
                </a:tc>
                <a:tc>
                  <a:txBody>
                    <a:bodyPr/>
                    <a:lstStyle/>
                    <a:p>
                      <a:r>
                        <a:rPr lang="en-US" sz="1200" dirty="0"/>
                        <a:t>OGC, Export Compliance</a:t>
                      </a:r>
                    </a:p>
                  </a:txBody>
                  <a:tcPr/>
                </a:tc>
                <a:extLst>
                  <a:ext uri="{0D108BD9-81ED-4DB2-BD59-A6C34878D82A}">
                    <a16:rowId xmlns:a16="http://schemas.microsoft.com/office/drawing/2014/main" xmlns="" val="10001"/>
                  </a:ext>
                </a:extLst>
              </a:tr>
              <a:tr h="370840">
                <a:tc>
                  <a:txBody>
                    <a:bodyPr/>
                    <a:lstStyle/>
                    <a:p>
                      <a:r>
                        <a:rPr lang="en-US" sz="1200" dirty="0"/>
                        <a:t>Industry-sponsored</a:t>
                      </a:r>
                      <a:r>
                        <a:rPr lang="en-US" sz="1200" baseline="0" dirty="0"/>
                        <a:t> research agreements, including SBIRs/STTRs, master agreements</a:t>
                      </a:r>
                      <a:endParaRPr lang="en-US" sz="1200" dirty="0"/>
                    </a:p>
                  </a:txBody>
                  <a:tcPr/>
                </a:tc>
                <a:tc>
                  <a:txBody>
                    <a:bodyPr/>
                    <a:lstStyle/>
                    <a:p>
                      <a:r>
                        <a:rPr lang="en-US" sz="1200" dirty="0"/>
                        <a:t>OSR</a:t>
                      </a:r>
                    </a:p>
                  </a:txBody>
                  <a:tcPr/>
                </a:tc>
                <a:extLst>
                  <a:ext uri="{0D108BD9-81ED-4DB2-BD59-A6C34878D82A}">
                    <a16:rowId xmlns:a16="http://schemas.microsoft.com/office/drawing/2014/main" xmlns="" val="10002"/>
                  </a:ext>
                </a:extLst>
              </a:tr>
              <a:tr h="370840">
                <a:tc>
                  <a:txBody>
                    <a:bodyPr/>
                    <a:lstStyle/>
                    <a:p>
                      <a:r>
                        <a:rPr lang="en-US" sz="1200" dirty="0"/>
                        <a:t>Facilities use agreements, technical services agreements</a:t>
                      </a:r>
                    </a:p>
                  </a:txBody>
                  <a:tcPr/>
                </a:tc>
                <a:tc>
                  <a:txBody>
                    <a:bodyPr/>
                    <a:lstStyle/>
                    <a:p>
                      <a:r>
                        <a:rPr lang="en-US" sz="1200" dirty="0"/>
                        <a:t>OSR</a:t>
                      </a:r>
                    </a:p>
                  </a:txBody>
                  <a:tcPr/>
                </a:tc>
                <a:extLst>
                  <a:ext uri="{0D108BD9-81ED-4DB2-BD59-A6C34878D82A}">
                    <a16:rowId xmlns:a16="http://schemas.microsoft.com/office/drawing/2014/main" xmlns=""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Foundation awards and master (e.g., HHMI, HMRI) agreements</a:t>
                      </a:r>
                    </a:p>
                  </a:txBody>
                  <a:tcPr/>
                </a:tc>
                <a:tc>
                  <a:txBody>
                    <a:bodyPr/>
                    <a:lstStyle/>
                    <a:p>
                      <a:r>
                        <a:rPr lang="en-US" sz="1200" dirty="0"/>
                        <a:t>Development,</a:t>
                      </a:r>
                      <a:r>
                        <a:rPr lang="en-US" sz="1200" baseline="0" dirty="0"/>
                        <a:t> OSR, OGC</a:t>
                      </a:r>
                      <a:endParaRPr lang="en-US" sz="1200" dirty="0"/>
                    </a:p>
                  </a:txBody>
                  <a:tcPr/>
                </a:tc>
                <a:extLst>
                  <a:ext uri="{0D108BD9-81ED-4DB2-BD59-A6C34878D82A}">
                    <a16:rowId xmlns:a16="http://schemas.microsoft.com/office/drawing/2014/main" xmlns="" val="10005"/>
                  </a:ext>
                </a:extLst>
              </a:tr>
              <a:tr h="370840">
                <a:tc>
                  <a:txBody>
                    <a:bodyPr/>
                    <a:lstStyle/>
                    <a:p>
                      <a:r>
                        <a:rPr lang="en-US" sz="1200" dirty="0" err="1"/>
                        <a:t>Subawards</a:t>
                      </a:r>
                      <a:endParaRPr lang="en-US" sz="1200" dirty="0"/>
                    </a:p>
                  </a:txBody>
                  <a:tcPr/>
                </a:tc>
                <a:tc>
                  <a:txBody>
                    <a:bodyPr/>
                    <a:lstStyle/>
                    <a:p>
                      <a:r>
                        <a:rPr lang="en-US" sz="1200" dirty="0"/>
                        <a:t>Procurement</a:t>
                      </a:r>
                    </a:p>
                  </a:txBody>
                  <a:tcPr/>
                </a:tc>
                <a:extLst>
                  <a:ext uri="{0D108BD9-81ED-4DB2-BD59-A6C34878D82A}">
                    <a16:rowId xmlns:a16="http://schemas.microsoft.com/office/drawing/2014/main" xmlns="" val="10006"/>
                  </a:ext>
                </a:extLst>
              </a:tr>
              <a:tr h="370840">
                <a:tc>
                  <a:txBody>
                    <a:bodyPr/>
                    <a:lstStyle/>
                    <a:p>
                      <a:r>
                        <a:rPr lang="en-US" sz="1200" dirty="0"/>
                        <a:t>Patent</a:t>
                      </a:r>
                      <a:r>
                        <a:rPr lang="en-US" sz="1200" baseline="0" dirty="0"/>
                        <a:t> policy, employee patent agreements, visiting scientist agreements</a:t>
                      </a:r>
                      <a:endParaRPr lang="en-US" sz="1200" dirty="0"/>
                    </a:p>
                  </a:txBody>
                  <a:tcPr/>
                </a:tc>
                <a:tc>
                  <a:txBody>
                    <a:bodyPr/>
                    <a:lstStyle/>
                    <a:p>
                      <a:r>
                        <a:rPr lang="en-US" sz="1200" dirty="0"/>
                        <a:t>HR, OGC</a:t>
                      </a:r>
                    </a:p>
                  </a:txBody>
                  <a:tcPr/>
                </a:tc>
                <a:extLst>
                  <a:ext uri="{0D108BD9-81ED-4DB2-BD59-A6C34878D82A}">
                    <a16:rowId xmlns:a16="http://schemas.microsoft.com/office/drawing/2014/main" xmlns="" val="10007"/>
                  </a:ext>
                </a:extLst>
              </a:tr>
              <a:tr h="370840">
                <a:tc>
                  <a:txBody>
                    <a:bodyPr/>
                    <a:lstStyle/>
                    <a:p>
                      <a:r>
                        <a:rPr lang="en-US" sz="1200" dirty="0"/>
                        <a:t>Research</a:t>
                      </a:r>
                      <a:r>
                        <a:rPr lang="en-US" sz="1200" baseline="0" dirty="0"/>
                        <a:t> management plans</a:t>
                      </a:r>
                      <a:endParaRPr lang="en-US" sz="1200" dirty="0"/>
                    </a:p>
                  </a:txBody>
                  <a:tcPr/>
                </a:tc>
                <a:tc>
                  <a:txBody>
                    <a:bodyPr/>
                    <a:lstStyle/>
                    <a:p>
                      <a:r>
                        <a:rPr lang="en-US" sz="1200" dirty="0"/>
                        <a:t>Research Compliance</a:t>
                      </a:r>
                    </a:p>
                  </a:txBody>
                  <a:tcPr/>
                </a:tc>
                <a:extLst>
                  <a:ext uri="{0D108BD9-81ED-4DB2-BD59-A6C34878D82A}">
                    <a16:rowId xmlns:a16="http://schemas.microsoft.com/office/drawing/2014/main" xmlns="" val="10008"/>
                  </a:ext>
                </a:extLst>
              </a:tr>
              <a:tr h="370840">
                <a:tc>
                  <a:txBody>
                    <a:bodyPr/>
                    <a:lstStyle/>
                    <a:p>
                      <a:r>
                        <a:rPr lang="en-US" sz="1200" dirty="0"/>
                        <a:t>Patent litigation/enforcement</a:t>
                      </a:r>
                    </a:p>
                  </a:txBody>
                  <a:tcPr/>
                </a:tc>
                <a:tc>
                  <a:txBody>
                    <a:bodyPr/>
                    <a:lstStyle/>
                    <a:p>
                      <a:r>
                        <a:rPr lang="en-US" sz="1200" dirty="0"/>
                        <a:t>OGC</a:t>
                      </a:r>
                    </a:p>
                  </a:txBody>
                  <a:tcPr/>
                </a:tc>
                <a:extLst>
                  <a:ext uri="{0D108BD9-81ED-4DB2-BD59-A6C34878D82A}">
                    <a16:rowId xmlns:a16="http://schemas.microsoft.com/office/drawing/2014/main" xmlns="" val="10009"/>
                  </a:ext>
                </a:extLst>
              </a:tr>
              <a:tr h="370840">
                <a:tc>
                  <a:txBody>
                    <a:bodyPr/>
                    <a:lstStyle/>
                    <a:p>
                      <a:r>
                        <a:rPr lang="en-US" sz="1200" dirty="0"/>
                        <a:t>MoUs, consortium agreements, etc.</a:t>
                      </a:r>
                    </a:p>
                  </a:txBody>
                  <a:tcPr/>
                </a:tc>
                <a:tc>
                  <a:txBody>
                    <a:bodyPr/>
                    <a:lstStyle/>
                    <a:p>
                      <a:r>
                        <a:rPr lang="en-US" sz="1200" dirty="0"/>
                        <a:t>Divisions, Provost, President</a:t>
                      </a:r>
                    </a:p>
                  </a:txBody>
                  <a:tcPr/>
                </a:tc>
                <a:extLst>
                  <a:ext uri="{0D108BD9-81ED-4DB2-BD59-A6C34878D82A}">
                    <a16:rowId xmlns:a16="http://schemas.microsoft.com/office/drawing/2014/main" xmlns="" val="10010"/>
                  </a:ext>
                </a:extLst>
              </a:tr>
              <a:tr h="370840">
                <a:tc>
                  <a:txBody>
                    <a:bodyPr/>
                    <a:lstStyle/>
                    <a:p>
                      <a:r>
                        <a:rPr lang="en-US" sz="1200" dirty="0"/>
                        <a:t>Innovation funding programs (</a:t>
                      </a:r>
                      <a:r>
                        <a:rPr lang="en-US" sz="1200" dirty="0" err="1"/>
                        <a:t>e.g</a:t>
                      </a:r>
                      <a:r>
                        <a:rPr lang="en-US" sz="1200" dirty="0"/>
                        <a:t>, RI</a:t>
                      </a:r>
                      <a:r>
                        <a:rPr lang="en-US" sz="1200" baseline="30000" dirty="0"/>
                        <a:t>2</a:t>
                      </a:r>
                      <a:r>
                        <a:rPr lang="en-US" sz="1200" dirty="0"/>
                        <a:t>, Grubstake)</a:t>
                      </a:r>
                    </a:p>
                  </a:txBody>
                  <a:tcPr/>
                </a:tc>
                <a:tc>
                  <a:txBody>
                    <a:bodyPr/>
                    <a:lstStyle/>
                    <a:p>
                      <a:r>
                        <a:rPr lang="en-US" sz="1200" dirty="0"/>
                        <a:t>Provost</a:t>
                      </a:r>
                    </a:p>
                  </a:txBody>
                  <a:tcPr/>
                </a:tc>
                <a:extLst>
                  <a:ext uri="{0D108BD9-81ED-4DB2-BD59-A6C34878D82A}">
                    <a16:rowId xmlns:a16="http://schemas.microsoft.com/office/drawing/2014/main" xmlns="" val="10011"/>
                  </a:ext>
                </a:extLst>
              </a:tr>
              <a:tr h="370840">
                <a:tc>
                  <a:txBody>
                    <a:bodyPr/>
                    <a:lstStyle/>
                    <a:p>
                      <a:r>
                        <a:rPr lang="en-US" sz="1200" dirty="0"/>
                        <a:t>Non-software</a:t>
                      </a:r>
                      <a:r>
                        <a:rPr lang="en-US" sz="1200" baseline="0" dirty="0"/>
                        <a:t> copyright matters (e.g., images, educational materials)</a:t>
                      </a:r>
                      <a:endParaRPr lang="en-US" sz="1200" dirty="0"/>
                    </a:p>
                  </a:txBody>
                  <a:tcPr/>
                </a:tc>
                <a:tc>
                  <a:txBody>
                    <a:bodyPr/>
                    <a:lstStyle/>
                    <a:p>
                      <a:r>
                        <a:rPr lang="en-US" sz="1200" dirty="0"/>
                        <a:t>OGC</a:t>
                      </a:r>
                    </a:p>
                  </a:txBody>
                  <a:tcPr/>
                </a:tc>
                <a:extLst>
                  <a:ext uri="{0D108BD9-81ED-4DB2-BD59-A6C34878D82A}">
                    <a16:rowId xmlns:a16="http://schemas.microsoft.com/office/drawing/2014/main" xmlns="" val="10012"/>
                  </a:ext>
                </a:extLst>
              </a:tr>
              <a:tr h="37084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dirty="0"/>
                        <a:t>Contract close-outs and patent certifications</a:t>
                      </a:r>
                    </a:p>
                  </a:txBody>
                  <a:tcPr/>
                </a:tc>
                <a:tc>
                  <a:txBody>
                    <a:bodyPr/>
                    <a:lstStyle/>
                    <a:p>
                      <a:r>
                        <a:rPr lang="en-US" sz="1200" dirty="0"/>
                        <a:t>OSR, research labs</a:t>
                      </a:r>
                    </a:p>
                  </a:txBody>
                  <a:tcPr/>
                </a:tc>
                <a:extLst>
                  <a:ext uri="{0D108BD9-81ED-4DB2-BD59-A6C34878D82A}">
                    <a16:rowId xmlns:a16="http://schemas.microsoft.com/office/drawing/2014/main" xmlns="" val="10013"/>
                  </a:ext>
                </a:extLst>
              </a:tr>
            </a:tbl>
          </a:graphicData>
        </a:graphic>
      </p:graphicFrame>
      <p:sp>
        <p:nvSpPr>
          <p:cNvPr id="3" name="TextBox 2"/>
          <p:cNvSpPr txBox="1"/>
          <p:nvPr/>
        </p:nvSpPr>
        <p:spPr>
          <a:xfrm>
            <a:off x="1814149" y="657293"/>
            <a:ext cx="710500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Non-core* items handled at least in part by OTTCP</a:t>
            </a:r>
          </a:p>
        </p:txBody>
      </p:sp>
      <p:sp>
        <p:nvSpPr>
          <p:cNvPr id="4" name="TextBox 3"/>
          <p:cNvSpPr txBox="1"/>
          <p:nvPr/>
        </p:nvSpPr>
        <p:spPr>
          <a:xfrm>
            <a:off x="1703062" y="5879275"/>
            <a:ext cx="8136294"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“Core” items include options, licenses, strategic partnership agreements, corporate gifts, MTAs, IIAs, invention disclosures, patent filing/prosecution/maintenance, Bayh-Dole compliance, startup equity agreements, entrepreneurship programs</a:t>
            </a:r>
          </a:p>
        </p:txBody>
      </p:sp>
      <p:sp>
        <p:nvSpPr>
          <p:cNvPr id="7" name="Title 1">
            <a:extLst>
              <a:ext uri="{FF2B5EF4-FFF2-40B4-BE49-F238E27FC236}">
                <a16:creationId xmlns:a16="http://schemas.microsoft.com/office/drawing/2014/main" xmlns="" id="{5DACB957-3DF6-A343-992C-FB8D6261707C}"/>
              </a:ext>
            </a:extLst>
          </p:cNvPr>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The “Laundry List”</a:t>
            </a:r>
          </a:p>
        </p:txBody>
      </p:sp>
    </p:spTree>
    <p:extLst>
      <p:ext uri="{BB962C8B-B14F-4D97-AF65-F5344CB8AC3E}">
        <p14:creationId xmlns:p14="http://schemas.microsoft.com/office/powerpoint/2010/main" val="4629102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450" y="2131495"/>
            <a:ext cx="7247063" cy="1176251"/>
          </a:xfrm>
        </p:spPr>
        <p:txBody>
          <a:bodyPr>
            <a:normAutofit fontScale="90000"/>
          </a:bodyPr>
          <a:lstStyle/>
          <a:p>
            <a:r>
              <a:rPr lang="en-US" sz="4000" b="1" dirty="0">
                <a:solidFill>
                  <a:srgbClr val="7A303F"/>
                </a:solidFill>
              </a:rPr>
              <a:t>Invention Disclosures &amp; Bayh-Dole Compliance</a:t>
            </a:r>
          </a:p>
        </p:txBody>
      </p:sp>
    </p:spTree>
    <p:extLst>
      <p:ext uri="{BB962C8B-B14F-4D97-AF65-F5344CB8AC3E}">
        <p14:creationId xmlns:p14="http://schemas.microsoft.com/office/powerpoint/2010/main" val="269796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1905000"/>
            <a:ext cx="8909366" cy="1280890"/>
          </a:xfrm>
        </p:spPr>
        <p:txBody>
          <a:bodyPr>
            <a:normAutofit fontScale="90000"/>
          </a:bodyPr>
          <a:lstStyle/>
          <a:p>
            <a:pPr algn="ctr"/>
            <a:r>
              <a:rPr lang="en-US" sz="3000" u="sng" dirty="0" smtClean="0"/>
              <a:t>Results of the 2017 Single Audit</a:t>
            </a:r>
            <a:br>
              <a:rPr lang="en-US" sz="3000" u="sng" dirty="0" smtClean="0"/>
            </a:br>
            <a:r>
              <a:rPr lang="en-US" sz="3000" u="sng" dirty="0" smtClean="0"/>
              <a:t>(Formerly the A-133 Audit)</a:t>
            </a:r>
            <a:br>
              <a:rPr lang="en-US" sz="3000" u="sng" dirty="0" smtClean="0"/>
            </a:br>
            <a:r>
              <a:rPr lang="en-US" sz="3000" dirty="0"/>
              <a:t/>
            </a:r>
            <a:br>
              <a:rPr lang="en-US" sz="3000" dirty="0"/>
            </a:br>
            <a:r>
              <a:rPr lang="en-US" sz="3000" dirty="0" smtClean="0"/>
              <a:t>Estella Venegas</a:t>
            </a:r>
            <a:br>
              <a:rPr lang="en-US" sz="3000" dirty="0" smtClean="0"/>
            </a:br>
            <a:r>
              <a:rPr lang="en-US" sz="3000" dirty="0" smtClean="0"/>
              <a:t>Assistant Director, Post Award Administration</a:t>
            </a:r>
            <a:endParaRPr lang="en-US" sz="3000" dirty="0"/>
          </a:p>
        </p:txBody>
      </p:sp>
    </p:spTree>
    <p:extLst>
      <p:ext uri="{BB962C8B-B14F-4D97-AF65-F5344CB8AC3E}">
        <p14:creationId xmlns:p14="http://schemas.microsoft.com/office/powerpoint/2010/main" val="19471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ChangeArrowheads="1"/>
          </p:cNvSpPr>
          <p:nvPr/>
        </p:nvSpPr>
        <p:spPr bwMode="auto">
          <a:xfrm>
            <a:off x="3373399" y="1663227"/>
            <a:ext cx="6536531" cy="4037552"/>
          </a:xfrm>
          <a:prstGeom prst="rect">
            <a:avLst/>
          </a:prstGeom>
          <a:solidFill>
            <a:srgbClr val="FFFFCC"/>
          </a:solidFill>
          <a:ln w="12700">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1909" name="Picture 5" descr="MCj02805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741" y="1972770"/>
            <a:ext cx="1063749" cy="1051471"/>
          </a:xfrm>
          <a:prstGeom prst="rect">
            <a:avLst/>
          </a:prstGeom>
          <a:noFill/>
          <a:extLst>
            <a:ext uri="{909E8E84-426E-40DD-AFC4-6F175D3DCCD1}">
              <a14:hiddenFill xmlns:a14="http://schemas.microsoft.com/office/drawing/2010/main">
                <a:solidFill>
                  <a:srgbClr val="FFFFFF"/>
                </a:solidFill>
              </a14:hiddenFill>
            </a:ext>
          </a:extLst>
        </p:spPr>
      </p:pic>
      <p:sp>
        <p:nvSpPr>
          <p:cNvPr id="251910" name="Text Box 6"/>
          <p:cNvSpPr txBox="1">
            <a:spLocks noChangeArrowheads="1"/>
          </p:cNvSpPr>
          <p:nvPr/>
        </p:nvSpPr>
        <p:spPr bwMode="auto">
          <a:xfrm>
            <a:off x="1754585" y="3044333"/>
            <a:ext cx="1393031" cy="16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SzTx/>
              <a:buFontTx/>
              <a:buNone/>
            </a:pPr>
            <a:r>
              <a:rPr lang="en-US" sz="1687" dirty="0">
                <a:latin typeface="Arial" panose="020B0604020202020204" pitchFamily="34" charset="0"/>
                <a:cs typeface="Arial" panose="020B0604020202020204" pitchFamily="34" charset="0"/>
              </a:rPr>
              <a:t>Scientists and engineers invent in research labs</a:t>
            </a:r>
          </a:p>
        </p:txBody>
      </p:sp>
      <p:sp>
        <p:nvSpPr>
          <p:cNvPr id="251911" name="Documents"/>
          <p:cNvSpPr>
            <a:spLocks noEditPoints="1" noChangeArrowheads="1"/>
          </p:cNvSpPr>
          <p:nvPr/>
        </p:nvSpPr>
        <p:spPr bwMode="auto">
          <a:xfrm>
            <a:off x="3736975" y="2556126"/>
            <a:ext cx="582662" cy="68981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51912" name="Text Box 8"/>
          <p:cNvSpPr txBox="1">
            <a:spLocks noChangeArrowheads="1"/>
          </p:cNvSpPr>
          <p:nvPr/>
        </p:nvSpPr>
        <p:spPr bwMode="auto">
          <a:xfrm>
            <a:off x="3415507" y="3365801"/>
            <a:ext cx="1339453" cy="87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SzTx/>
              <a:buFontTx/>
              <a:buNone/>
            </a:pPr>
            <a:r>
              <a:rPr lang="en-US" sz="1687" dirty="0">
                <a:latin typeface="Arial" panose="020B0604020202020204" pitchFamily="34" charset="0"/>
                <a:cs typeface="Arial" panose="020B0604020202020204" pitchFamily="34" charset="0"/>
              </a:rPr>
              <a:t>Invention disclosures to OTTCP*</a:t>
            </a:r>
          </a:p>
        </p:txBody>
      </p:sp>
      <p:pic>
        <p:nvPicPr>
          <p:cNvPr id="251913" name="Picture 9" descr="Pat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814" y="2145628"/>
            <a:ext cx="117537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4" name="Picture 10" descr="MCj043806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2333" y="3682003"/>
            <a:ext cx="803672" cy="803672"/>
          </a:xfrm>
          <a:prstGeom prst="rect">
            <a:avLst/>
          </a:prstGeom>
          <a:noFill/>
          <a:extLst>
            <a:ext uri="{909E8E84-426E-40DD-AFC4-6F175D3DCCD1}">
              <a14:hiddenFill xmlns:a14="http://schemas.microsoft.com/office/drawing/2010/main">
                <a:solidFill>
                  <a:srgbClr val="FFFFFF"/>
                </a:solidFill>
              </a14:hiddenFill>
            </a:ext>
          </a:extLst>
        </p:spPr>
      </p:pic>
      <p:sp>
        <p:nvSpPr>
          <p:cNvPr id="251915" name="Text Box 11"/>
          <p:cNvSpPr txBox="1">
            <a:spLocks noChangeArrowheads="1"/>
          </p:cNvSpPr>
          <p:nvPr/>
        </p:nvSpPr>
        <p:spPr bwMode="auto">
          <a:xfrm>
            <a:off x="4980743" y="2500005"/>
            <a:ext cx="1232297" cy="87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spcAft>
                <a:spcPct val="0"/>
              </a:spcAft>
              <a:buClrTx/>
              <a:buSzTx/>
              <a:buFontTx/>
              <a:buNone/>
            </a:pPr>
            <a:r>
              <a:rPr lang="en-US" sz="1687" dirty="0">
                <a:latin typeface="Arial" panose="020B0604020202020204" pitchFamily="34" charset="0"/>
                <a:cs typeface="Arial" panose="020B0604020202020204" pitchFamily="34" charset="0"/>
              </a:rPr>
              <a:t>Provisional patent filing</a:t>
            </a:r>
          </a:p>
        </p:txBody>
      </p:sp>
      <p:grpSp>
        <p:nvGrpSpPr>
          <p:cNvPr id="251930" name="Group 26"/>
          <p:cNvGrpSpPr>
            <a:grpSpLocks/>
          </p:cNvGrpSpPr>
          <p:nvPr/>
        </p:nvGrpSpPr>
        <p:grpSpPr bwMode="auto">
          <a:xfrm>
            <a:off x="6517302" y="2437047"/>
            <a:ext cx="1607344" cy="910828"/>
            <a:chOff x="4096" y="1680"/>
            <a:chExt cx="1440" cy="816"/>
          </a:xfrm>
        </p:grpSpPr>
        <p:sp>
          <p:nvSpPr>
            <p:cNvPr id="251916" name="AutoShape 12"/>
            <p:cNvSpPr>
              <a:spLocks noChangeArrowheads="1"/>
            </p:cNvSpPr>
            <p:nvPr/>
          </p:nvSpPr>
          <p:spPr bwMode="auto">
            <a:xfrm>
              <a:off x="4096" y="1680"/>
              <a:ext cx="1440" cy="816"/>
            </a:xfrm>
            <a:prstGeom prst="diamond">
              <a:avLst/>
            </a:prstGeom>
            <a:solidFill>
              <a:srgbClr val="F1DB0B"/>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7" name="Text Box 13"/>
            <p:cNvSpPr txBox="1">
              <a:spLocks noChangeArrowheads="1"/>
            </p:cNvSpPr>
            <p:nvPr/>
          </p:nvSpPr>
          <p:spPr bwMode="auto">
            <a:xfrm>
              <a:off x="4288" y="1958"/>
              <a:ext cx="115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SzTx/>
                <a:buFontTx/>
                <a:buNone/>
              </a:pPr>
              <a:r>
                <a:rPr lang="en-US" sz="1406" dirty="0">
                  <a:latin typeface="Arial" panose="020B0604020202020204" pitchFamily="34" charset="0"/>
                  <a:cs typeface="Arial" panose="020B0604020202020204" pitchFamily="34" charset="0"/>
                </a:rPr>
                <a:t>Conversion?</a:t>
              </a:r>
            </a:p>
          </p:txBody>
        </p:sp>
      </p:grpSp>
      <p:sp>
        <p:nvSpPr>
          <p:cNvPr id="251919" name="Text Box 15"/>
          <p:cNvSpPr txBox="1">
            <a:spLocks noChangeArrowheads="1"/>
          </p:cNvSpPr>
          <p:nvPr/>
        </p:nvSpPr>
        <p:spPr bwMode="auto">
          <a:xfrm>
            <a:off x="8088274" y="2517872"/>
            <a:ext cx="535781"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spcAft>
                <a:spcPct val="0"/>
              </a:spcAft>
              <a:buClrTx/>
              <a:buSzTx/>
              <a:buFontTx/>
              <a:buNone/>
            </a:pPr>
            <a:r>
              <a:rPr lang="en-US" sz="1406" dirty="0">
                <a:latin typeface="Arial" panose="020B0604020202020204" pitchFamily="34" charset="0"/>
                <a:cs typeface="Arial" panose="020B0604020202020204" pitchFamily="34" charset="0"/>
              </a:rPr>
              <a:t>US</a:t>
            </a:r>
          </a:p>
        </p:txBody>
      </p:sp>
      <p:sp>
        <p:nvSpPr>
          <p:cNvPr id="251921" name="Text Box 17"/>
          <p:cNvSpPr txBox="1">
            <a:spLocks noChangeArrowheads="1"/>
          </p:cNvSpPr>
          <p:nvPr/>
        </p:nvSpPr>
        <p:spPr bwMode="auto">
          <a:xfrm>
            <a:off x="6678036" y="3326201"/>
            <a:ext cx="642938" cy="3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SzTx/>
              <a:buFontTx/>
              <a:buNone/>
            </a:pPr>
            <a:r>
              <a:rPr lang="en-US" sz="1406" dirty="0">
                <a:latin typeface="Arial" panose="020B0604020202020204" pitchFamily="34" charset="0"/>
                <a:cs typeface="Arial" panose="020B0604020202020204" pitchFamily="34" charset="0"/>
              </a:rPr>
              <a:t>PCT</a:t>
            </a:r>
          </a:p>
        </p:txBody>
      </p:sp>
      <p:sp>
        <p:nvSpPr>
          <p:cNvPr id="251922" name="Text Box 18"/>
          <p:cNvSpPr txBox="1">
            <a:spLocks noChangeArrowheads="1"/>
          </p:cNvSpPr>
          <p:nvPr/>
        </p:nvSpPr>
        <p:spPr bwMode="auto">
          <a:xfrm>
            <a:off x="6817717" y="3645817"/>
            <a:ext cx="1017984" cy="87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spcAft>
                <a:spcPct val="0"/>
              </a:spcAft>
              <a:buClrTx/>
              <a:buSzTx/>
              <a:buFontTx/>
              <a:buNone/>
            </a:pPr>
            <a:r>
              <a:rPr lang="en-US" sz="1687" dirty="0">
                <a:latin typeface="Arial" panose="020B0604020202020204" pitchFamily="34" charset="0"/>
                <a:cs typeface="Arial" panose="020B0604020202020204" pitchFamily="34" charset="0"/>
              </a:rPr>
              <a:t>National phase entry?</a:t>
            </a:r>
          </a:p>
        </p:txBody>
      </p:sp>
      <p:sp>
        <p:nvSpPr>
          <p:cNvPr id="251924" name="Line 20"/>
          <p:cNvSpPr>
            <a:spLocks noChangeShapeType="1"/>
          </p:cNvSpPr>
          <p:nvPr/>
        </p:nvSpPr>
        <p:spPr bwMode="auto">
          <a:xfrm>
            <a:off x="3147616" y="2990754"/>
            <a:ext cx="482203" cy="0"/>
          </a:xfrm>
          <a:prstGeom prst="line">
            <a:avLst/>
          </a:prstGeom>
          <a:noFill/>
          <a:ln w="28575" cap="sq">
            <a:solidFill>
              <a:schemeClr val="tx1"/>
            </a:solidFill>
            <a:miter lim="800000"/>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1927" name="AutoShape 23"/>
          <p:cNvSpPr>
            <a:spLocks/>
          </p:cNvSpPr>
          <p:nvPr/>
        </p:nvSpPr>
        <p:spPr bwMode="auto">
          <a:xfrm rot="-5400000">
            <a:off x="7032029" y="2115676"/>
            <a:ext cx="160734" cy="5143500"/>
          </a:xfrm>
          <a:prstGeom prst="leftBrace">
            <a:avLst>
              <a:gd name="adj1" fmla="val 266667"/>
              <a:gd name="adj2" fmla="val 50000"/>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28" name="Text Box 24"/>
          <p:cNvSpPr txBox="1">
            <a:spLocks noChangeArrowheads="1"/>
          </p:cNvSpPr>
          <p:nvPr/>
        </p:nvSpPr>
        <p:spPr bwMode="auto">
          <a:xfrm>
            <a:off x="5478263" y="4912073"/>
            <a:ext cx="3268266" cy="61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spcAft>
                <a:spcPct val="0"/>
              </a:spcAft>
              <a:buClrTx/>
              <a:buSzTx/>
              <a:buFontTx/>
              <a:buNone/>
            </a:pPr>
            <a:r>
              <a:rPr lang="en-US" sz="1687" dirty="0">
                <a:latin typeface="Arial" panose="020B0604020202020204" pitchFamily="34" charset="0"/>
                <a:cs typeface="Arial" panose="020B0604020202020204" pitchFamily="34" charset="0"/>
              </a:rPr>
              <a:t>Licensing to established and/or start-up companies</a:t>
            </a:r>
          </a:p>
        </p:txBody>
      </p:sp>
      <p:cxnSp>
        <p:nvCxnSpPr>
          <p:cNvPr id="251929" name="AutoShape 25"/>
          <p:cNvCxnSpPr>
            <a:cxnSpLocks noChangeShapeType="1"/>
            <a:stCxn id="251916" idx="3"/>
            <a:endCxn id="251913" idx="1"/>
          </p:cNvCxnSpPr>
          <p:nvPr/>
        </p:nvCxnSpPr>
        <p:spPr bwMode="auto">
          <a:xfrm>
            <a:off x="8124646" y="2892462"/>
            <a:ext cx="514168" cy="326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1" name="AutoShape 27"/>
          <p:cNvCxnSpPr>
            <a:cxnSpLocks noChangeShapeType="1"/>
            <a:stCxn id="251911" idx="11"/>
            <a:endCxn id="251915" idx="1"/>
          </p:cNvCxnSpPr>
          <p:nvPr/>
        </p:nvCxnSpPr>
        <p:spPr bwMode="auto">
          <a:xfrm>
            <a:off x="4319638" y="2901035"/>
            <a:ext cx="661105" cy="3457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p:cNvCxnSpPr>
            <a:cxnSpLocks noChangeShapeType="1"/>
            <a:stCxn id="251915" idx="3"/>
            <a:endCxn id="251916" idx="1"/>
          </p:cNvCxnSpPr>
          <p:nvPr/>
        </p:nvCxnSpPr>
        <p:spPr bwMode="auto">
          <a:xfrm flipV="1">
            <a:off x="6213040" y="2892461"/>
            <a:ext cx="304263" cy="43144"/>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p:cNvCxnSpPr>
            <a:cxnSpLocks noChangeShapeType="1"/>
            <a:stCxn id="251916" idx="2"/>
            <a:endCxn id="251922" idx="0"/>
          </p:cNvCxnSpPr>
          <p:nvPr/>
        </p:nvCxnSpPr>
        <p:spPr bwMode="auto">
          <a:xfrm>
            <a:off x="7320975" y="3347876"/>
            <a:ext cx="5735" cy="297941"/>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p:cNvCxnSpPr>
            <a:cxnSpLocks noChangeShapeType="1"/>
            <a:stCxn id="251922" idx="3"/>
            <a:endCxn id="251914" idx="1"/>
          </p:cNvCxnSpPr>
          <p:nvPr/>
        </p:nvCxnSpPr>
        <p:spPr bwMode="auto">
          <a:xfrm>
            <a:off x="7835701" y="4081417"/>
            <a:ext cx="786632" cy="2422"/>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3373398" y="5736966"/>
            <a:ext cx="6536531" cy="523220"/>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*At JPL, NTRs first reviewed by dedicated committee before provisional filing decisions made</a:t>
            </a:r>
          </a:p>
        </p:txBody>
      </p:sp>
      <p:sp>
        <p:nvSpPr>
          <p:cNvPr id="47" name="Title 1">
            <a:extLst>
              <a:ext uri="{FF2B5EF4-FFF2-40B4-BE49-F238E27FC236}">
                <a16:creationId xmlns:a16="http://schemas.microsoft.com/office/drawing/2014/main" xmlns="" id="{6E9817E4-FE62-134F-B249-74FBE6C7B1BB}"/>
              </a:ext>
            </a:extLst>
          </p:cNvPr>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Disclosure &amp; Patenting Process</a:t>
            </a:r>
          </a:p>
        </p:txBody>
      </p:sp>
    </p:spTree>
    <p:extLst>
      <p:ext uri="{BB962C8B-B14F-4D97-AF65-F5344CB8AC3E}">
        <p14:creationId xmlns:p14="http://schemas.microsoft.com/office/powerpoint/2010/main" val="361390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Invention Disclosure Form</a:t>
            </a:r>
          </a:p>
        </p:txBody>
      </p:sp>
      <p:sp>
        <p:nvSpPr>
          <p:cNvPr id="5" name="Rectangle 4">
            <a:extLst>
              <a:ext uri="{FF2B5EF4-FFF2-40B4-BE49-F238E27FC236}">
                <a16:creationId xmlns:a16="http://schemas.microsoft.com/office/drawing/2014/main" xmlns="" id="{133D8B06-A445-8B4D-8BA9-A116CA869064}"/>
              </a:ext>
            </a:extLst>
          </p:cNvPr>
          <p:cNvSpPr/>
          <p:nvPr/>
        </p:nvSpPr>
        <p:spPr>
          <a:xfrm>
            <a:off x="2049183" y="956149"/>
            <a:ext cx="8605666" cy="1323439"/>
          </a:xfrm>
          <a:prstGeom prst="rect">
            <a:avLst/>
          </a:prstGeom>
        </p:spPr>
        <p:txBody>
          <a:bodyPr wrap="square">
            <a:spAutoFit/>
          </a:bodyPr>
          <a:lstStyle/>
          <a:p>
            <a:pPr>
              <a:spcBef>
                <a:spcPts val="1200"/>
              </a:spcBef>
            </a:pPr>
            <a:r>
              <a:rPr lang="en-US" sz="2000" dirty="0">
                <a:latin typeface="Arial" charset="0"/>
                <a:ea typeface="Arial" charset="0"/>
                <a:cs typeface="Arial" charset="0"/>
              </a:rPr>
              <a:t>Available at </a:t>
            </a:r>
            <a:r>
              <a:rPr lang="en-US" sz="2000" dirty="0" err="1">
                <a:latin typeface="Arial" charset="0"/>
                <a:ea typeface="Arial" charset="0"/>
                <a:cs typeface="Arial" charset="0"/>
              </a:rPr>
              <a:t>www.innovation.caltech.edu</a:t>
            </a:r>
            <a:r>
              <a:rPr lang="en-US" sz="2000" dirty="0">
                <a:latin typeface="Arial" charset="0"/>
                <a:ea typeface="Arial" charset="0"/>
                <a:cs typeface="Arial" charset="0"/>
              </a:rPr>
              <a:t> </a:t>
            </a:r>
          </a:p>
          <a:p>
            <a:pPr>
              <a:spcBef>
                <a:spcPts val="1200"/>
              </a:spcBef>
            </a:pPr>
            <a:r>
              <a:rPr lang="en-US" sz="2000" dirty="0">
                <a:latin typeface="Arial" charset="0"/>
                <a:ea typeface="Arial" charset="0"/>
                <a:cs typeface="Arial" charset="0"/>
              </a:rPr>
              <a:t>	&gt;For Caltech Researchers</a:t>
            </a:r>
          </a:p>
          <a:p>
            <a:pPr>
              <a:spcBef>
                <a:spcPts val="1200"/>
              </a:spcBef>
            </a:pPr>
            <a:r>
              <a:rPr lang="en-US" sz="2000" dirty="0">
                <a:latin typeface="Arial" charset="0"/>
                <a:ea typeface="Arial" charset="0"/>
                <a:cs typeface="Arial" charset="0"/>
              </a:rPr>
              <a:t>		&gt;Report an Invention/Discovery</a:t>
            </a:r>
          </a:p>
        </p:txBody>
      </p:sp>
      <p:pic>
        <p:nvPicPr>
          <p:cNvPr id="3" name="Picture 2">
            <a:extLst>
              <a:ext uri="{FF2B5EF4-FFF2-40B4-BE49-F238E27FC236}">
                <a16:creationId xmlns:a16="http://schemas.microsoft.com/office/drawing/2014/main" xmlns="" id="{316CCE2C-A9D3-6B41-8362-D90E2C179B02}"/>
              </a:ext>
            </a:extLst>
          </p:cNvPr>
          <p:cNvPicPr>
            <a:picLocks noChangeAspect="1"/>
          </p:cNvPicPr>
          <p:nvPr/>
        </p:nvPicPr>
        <p:blipFill>
          <a:blip r:embed="rId3"/>
          <a:stretch>
            <a:fillRect/>
          </a:stretch>
        </p:blipFill>
        <p:spPr>
          <a:xfrm rot="20470089">
            <a:off x="2338256" y="2732599"/>
            <a:ext cx="4229464" cy="3417558"/>
          </a:xfrm>
          <a:prstGeom prst="rect">
            <a:avLst/>
          </a:prstGeom>
        </p:spPr>
      </p:pic>
      <p:pic>
        <p:nvPicPr>
          <p:cNvPr id="9" name="Picture 8">
            <a:extLst>
              <a:ext uri="{FF2B5EF4-FFF2-40B4-BE49-F238E27FC236}">
                <a16:creationId xmlns:a16="http://schemas.microsoft.com/office/drawing/2014/main" xmlns="" id="{37A06E00-4B3F-F14D-B341-50CB579389EB}"/>
              </a:ext>
            </a:extLst>
          </p:cNvPr>
          <p:cNvPicPr>
            <a:picLocks noChangeAspect="1"/>
          </p:cNvPicPr>
          <p:nvPr/>
        </p:nvPicPr>
        <p:blipFill>
          <a:blip r:embed="rId4"/>
          <a:stretch>
            <a:fillRect/>
          </a:stretch>
        </p:blipFill>
        <p:spPr>
          <a:xfrm>
            <a:off x="6043612" y="3565089"/>
            <a:ext cx="4078216" cy="1238250"/>
          </a:xfrm>
          <a:prstGeom prst="rect">
            <a:avLst/>
          </a:prstGeom>
        </p:spPr>
      </p:pic>
    </p:spTree>
    <p:extLst>
      <p:ext uri="{BB962C8B-B14F-4D97-AF65-F5344CB8AC3E}">
        <p14:creationId xmlns:p14="http://schemas.microsoft.com/office/powerpoint/2010/main" val="173851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789112" y="1566061"/>
            <a:ext cx="6311382"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lvl="1" indent="-230188">
              <a:spcAft>
                <a:spcPts val="600"/>
              </a:spcAft>
              <a:buFontTx/>
              <a:buChar char="•"/>
            </a:pPr>
            <a:r>
              <a:rPr lang="en-US" sz="2400" dirty="0">
                <a:latin typeface="Arial" panose="020B0604020202020204" pitchFamily="34" charset="0"/>
                <a:cs typeface="Arial" panose="020B0604020202020204" pitchFamily="34" charset="0"/>
              </a:rPr>
              <a:t> Applies to </a:t>
            </a:r>
            <a:r>
              <a:rPr lang="en-US" sz="2400" b="1" i="1" dirty="0">
                <a:latin typeface="Arial" panose="020B0604020202020204" pitchFamily="34" charset="0"/>
                <a:cs typeface="Arial" panose="020B0604020202020204" pitchFamily="34" charset="0"/>
              </a:rPr>
              <a:t>all federally-funded research</a:t>
            </a:r>
            <a:endParaRPr lang="en-US" sz="2400" dirty="0">
              <a:latin typeface="Arial" panose="020B0604020202020204" pitchFamily="34" charset="0"/>
              <a:cs typeface="Arial" panose="020B0604020202020204" pitchFamily="34" charset="0"/>
            </a:endParaRPr>
          </a:p>
          <a:p>
            <a:pPr lvl="1" indent="-230188">
              <a:spcAft>
                <a:spcPts val="600"/>
              </a:spcAft>
              <a:buFontTx/>
              <a:buChar char="•"/>
            </a:pPr>
            <a:r>
              <a:rPr lang="en-US" sz="2400" b="1" i="1" dirty="0">
                <a:latin typeface="Arial" panose="020B0604020202020204" pitchFamily="34" charset="0"/>
                <a:cs typeface="Arial" panose="020B0604020202020204" pitchFamily="34" charset="0"/>
              </a:rPr>
              <a:t>Reporting/compliance</a:t>
            </a:r>
            <a:r>
              <a:rPr lang="en-US" sz="2400" dirty="0">
                <a:latin typeface="Arial" panose="020B0604020202020204" pitchFamily="34" charset="0"/>
                <a:cs typeface="Arial" panose="020B0604020202020204" pitchFamily="34" charset="0"/>
              </a:rPr>
              <a:t> requirements</a:t>
            </a:r>
          </a:p>
          <a:p>
            <a:pPr lvl="2" indent="-230188">
              <a:spcAft>
                <a:spcPts val="600"/>
              </a:spcAft>
              <a:buFontTx/>
              <a:buChar char="•"/>
            </a:pPr>
            <a:r>
              <a:rPr lang="en-US" sz="2400" dirty="0">
                <a:latin typeface="Arial" panose="020B0604020202020204" pitchFamily="34" charset="0"/>
                <a:cs typeface="Arial" panose="020B0604020202020204" pitchFamily="34" charset="0"/>
              </a:rPr>
              <a:t>Invention disclosures</a:t>
            </a:r>
          </a:p>
          <a:p>
            <a:pPr lvl="2" indent="-230188">
              <a:spcAft>
                <a:spcPts val="600"/>
              </a:spcAft>
              <a:buFontTx/>
              <a:buChar char="•"/>
            </a:pPr>
            <a:r>
              <a:rPr lang="en-US" sz="2400" dirty="0">
                <a:latin typeface="Arial" panose="020B0604020202020204" pitchFamily="34" charset="0"/>
                <a:cs typeface="Arial" panose="020B0604020202020204" pitchFamily="34" charset="0"/>
              </a:rPr>
              <a:t>Election of title</a:t>
            </a:r>
          </a:p>
          <a:p>
            <a:pPr lvl="2" indent="-230188">
              <a:spcAft>
                <a:spcPts val="600"/>
              </a:spcAft>
              <a:buFontTx/>
              <a:buChar char="•"/>
            </a:pPr>
            <a:r>
              <a:rPr lang="en-US" sz="2400" dirty="0">
                <a:latin typeface="Arial" panose="020B0604020202020204" pitchFamily="34" charset="0"/>
                <a:cs typeface="Arial" panose="020B0604020202020204" pitchFamily="34" charset="0"/>
              </a:rPr>
              <a:t>Government license</a:t>
            </a:r>
          </a:p>
          <a:p>
            <a:pPr lvl="2" indent="-230188">
              <a:spcAft>
                <a:spcPts val="600"/>
              </a:spcAft>
              <a:buFontTx/>
              <a:buChar char="•"/>
            </a:pPr>
            <a:r>
              <a:rPr lang="en-US" sz="2400" dirty="0" err="1">
                <a:latin typeface="Arial" panose="020B0604020202020204" pitchFamily="34" charset="0"/>
                <a:cs typeface="Arial" panose="020B0604020202020204" pitchFamily="34" charset="0"/>
              </a:rPr>
              <a:t>iEdison</a:t>
            </a:r>
            <a:r>
              <a:rPr lang="en-US" sz="2400" dirty="0">
                <a:latin typeface="Arial" panose="020B0604020202020204" pitchFamily="34" charset="0"/>
                <a:cs typeface="Arial" panose="020B0604020202020204" pitchFamily="34" charset="0"/>
              </a:rPr>
              <a:t> reporting</a:t>
            </a:r>
          </a:p>
          <a:p>
            <a:pPr lvl="2" indent="-230188">
              <a:spcAft>
                <a:spcPts val="600"/>
              </a:spcAft>
              <a:buFontTx/>
              <a:buChar char="•"/>
            </a:pPr>
            <a:r>
              <a:rPr lang="en-US" sz="2400" dirty="0">
                <a:latin typeface="Arial" panose="020B0604020202020204" pitchFamily="34" charset="0"/>
                <a:cs typeface="Arial" panose="020B0604020202020204" pitchFamily="34" charset="0"/>
              </a:rPr>
              <a:t>Federal Support Statements</a:t>
            </a:r>
          </a:p>
          <a:p>
            <a:pPr lvl="2" indent="-230188">
              <a:spcAft>
                <a:spcPts val="600"/>
              </a:spcAft>
              <a:buFontTx/>
              <a:buChar char="•"/>
            </a:pPr>
            <a:r>
              <a:rPr lang="en-US" sz="2400" dirty="0">
                <a:latin typeface="Arial" panose="020B0604020202020204" pitchFamily="34" charset="0"/>
                <a:cs typeface="Arial" panose="020B0604020202020204" pitchFamily="34" charset="0"/>
              </a:rPr>
              <a:t>Offering rights back to agencies</a:t>
            </a:r>
          </a:p>
          <a:p>
            <a:pPr lvl="2" indent="-230188">
              <a:spcAft>
                <a:spcPts val="600"/>
              </a:spcAft>
              <a:buFontTx/>
              <a:buChar char="•"/>
            </a:pPr>
            <a:r>
              <a:rPr lang="en-US" sz="2400" dirty="0">
                <a:latin typeface="Arial" panose="020B0604020202020204" pitchFamily="34" charset="0"/>
                <a:cs typeface="Arial" panose="020B0604020202020204" pitchFamily="34" charset="0"/>
              </a:rPr>
              <a:t>Utilization reporting</a:t>
            </a:r>
          </a:p>
          <a:p>
            <a:pPr lvl="2" indent="-230188">
              <a:spcAft>
                <a:spcPts val="600"/>
              </a:spcAft>
              <a:buFontTx/>
              <a:buChar char="•"/>
            </a:pPr>
            <a:endParaRPr lang="en-US" sz="2400" dirty="0">
              <a:latin typeface="Arial" panose="020B0604020202020204" pitchFamily="34" charset="0"/>
              <a:cs typeface="Arial" panose="020B0604020202020204" pitchFamily="34" charset="0"/>
            </a:endParaRPr>
          </a:p>
        </p:txBody>
      </p:sp>
      <p:pic>
        <p:nvPicPr>
          <p:cNvPr id="20484" name="Picture 4" descr="https://encrypted-tbn0.gstatic.com/images?q=tbn:ANd9GcTXT_MuPf7Wxvc9MRWknNCJQTZH171yJsDKsEEN_L1Qm8V2aaz4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612" y="755189"/>
            <a:ext cx="1389062" cy="138906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encrypted-tbn0.gstatic.com/images?q=tbn:ANd9GcSp-mnv3kjjd68XYTqI6am85tbHTQatPjmJ_9T4YpmtW3cRVX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696" y="2195790"/>
            <a:ext cx="1524943" cy="123215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s://encrypted-tbn1.gstatic.com/images?q=tbn:ANd9GcRbbks0Vq1xaoSGq6O-BlTcHoByEGWwwoGBnMNC6OHZPoBpIB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706" y="3836544"/>
            <a:ext cx="1304925" cy="1299126"/>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s://encrypted-tbn3.gstatic.com/images?q=tbn:ANd9GcQuCqKuSF8WbUtS-XBM_nNw6niwAbSVuMPC41L35OPzU7XdCvt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5223922"/>
            <a:ext cx="1774825" cy="91002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National Institutes of Health (NIH) - Turning Discovery Into Health"/>
          <p:cNvPicPr>
            <a:picLocks noChangeAspect="1" noChangeArrowheads="1"/>
          </p:cNvPicPr>
          <p:nvPr/>
        </p:nvPicPr>
        <p:blipFill rotWithShape="1">
          <a:blip r:embed="rId6">
            <a:extLst>
              <a:ext uri="{28A0092B-C50C-407E-A947-70E740481C1C}">
                <a14:useLocalDpi xmlns:a14="http://schemas.microsoft.com/office/drawing/2010/main" val="0"/>
              </a:ext>
            </a:extLst>
          </a:blip>
          <a:srcRect r="74418"/>
          <a:stretch/>
        </p:blipFill>
        <p:spPr bwMode="auto">
          <a:xfrm>
            <a:off x="8011713" y="3368340"/>
            <a:ext cx="952727" cy="57150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996EAB46-73C1-D948-BB77-21B50F571112}"/>
              </a:ext>
            </a:extLst>
          </p:cNvPr>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Bayh-Dole Compliance</a:t>
            </a:r>
          </a:p>
        </p:txBody>
      </p:sp>
    </p:spTree>
    <p:extLst>
      <p:ext uri="{BB962C8B-B14F-4D97-AF65-F5344CB8AC3E}">
        <p14:creationId xmlns:p14="http://schemas.microsoft.com/office/powerpoint/2010/main" val="620419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522413" y="1257300"/>
            <a:ext cx="2412679" cy="341632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r"/>
            <a:r>
              <a:rPr lang="en-US" sz="2400" b="1" dirty="0">
                <a:latin typeface="Arial" panose="020B0604020202020204" pitchFamily="34" charset="0"/>
                <a:cs typeface="Arial" panose="020B0604020202020204" pitchFamily="34" charset="0"/>
              </a:rPr>
              <a:t>CONTRACT </a:t>
            </a:r>
          </a:p>
          <a:p>
            <a:pPr algn="r"/>
            <a:r>
              <a:rPr lang="en-US" sz="2400" b="1" dirty="0">
                <a:latin typeface="Arial" panose="020B0604020202020204" pitchFamily="34" charset="0"/>
                <a:cs typeface="Arial" panose="020B0604020202020204" pitchFamily="34" charset="0"/>
              </a:rPr>
              <a:t>($) REPORTING</a:t>
            </a:r>
          </a:p>
          <a:p>
            <a:pPr algn="r"/>
            <a:endParaRPr lang="en-US" sz="2400" dirty="0">
              <a:latin typeface="Arial" panose="020B0604020202020204" pitchFamily="34" charset="0"/>
              <a:cs typeface="Arial" panose="020B0604020202020204" pitchFamily="34" charset="0"/>
            </a:endParaRPr>
          </a:p>
          <a:p>
            <a:pPr algn="r"/>
            <a:r>
              <a:rPr lang="en-US" sz="2400" dirty="0">
                <a:latin typeface="Arial" panose="020B0604020202020204" pitchFamily="34" charset="0"/>
                <a:cs typeface="Arial" panose="020B0604020202020204" pitchFamily="34" charset="0"/>
              </a:rPr>
              <a:t>NIH Commons</a:t>
            </a:r>
          </a:p>
          <a:p>
            <a:pPr algn="r"/>
            <a:r>
              <a:rPr lang="en-US" sz="2400" dirty="0">
                <a:latin typeface="Arial" panose="020B0604020202020204" pitchFamily="34" charset="0"/>
                <a:cs typeface="Arial" panose="020B0604020202020204" pitchFamily="34" charset="0"/>
              </a:rPr>
              <a:t>NSF Fast Track</a:t>
            </a:r>
          </a:p>
          <a:p>
            <a:pPr algn="r"/>
            <a:r>
              <a:rPr lang="en-US" sz="2400" dirty="0">
                <a:latin typeface="Arial" panose="020B0604020202020204" pitchFamily="34" charset="0"/>
                <a:cs typeface="Arial" panose="020B0604020202020204" pitchFamily="34" charset="0"/>
              </a:rPr>
              <a:t>PAMS</a:t>
            </a:r>
          </a:p>
          <a:p>
            <a:pPr algn="r"/>
            <a:r>
              <a:rPr lang="en-US" sz="2400" dirty="0">
                <a:latin typeface="Arial" panose="020B0604020202020204" pitchFamily="34" charset="0"/>
                <a:cs typeface="Arial" panose="020B0604020202020204" pitchFamily="34" charset="0"/>
              </a:rPr>
              <a:t>EPIC</a:t>
            </a:r>
          </a:p>
          <a:p>
            <a:pPr algn="r"/>
            <a:r>
              <a:rPr lang="en-US" sz="2400" dirty="0">
                <a:latin typeface="Arial" panose="020B0604020202020204" pitchFamily="34" charset="0"/>
                <a:cs typeface="Arial" panose="020B0604020202020204" pitchFamily="34" charset="0"/>
              </a:rPr>
              <a:t>	</a:t>
            </a:r>
          </a:p>
        </p:txBody>
      </p:sp>
      <p:sp>
        <p:nvSpPr>
          <p:cNvPr id="5" name="TextBox 2"/>
          <p:cNvSpPr txBox="1"/>
          <p:nvPr/>
        </p:nvSpPr>
        <p:spPr>
          <a:xfrm>
            <a:off x="7656512" y="1244600"/>
            <a:ext cx="2590800" cy="341632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2400" b="1" dirty="0">
                <a:latin typeface="Arial" panose="020B0604020202020204" pitchFamily="34" charset="0"/>
                <a:cs typeface="Arial" panose="020B0604020202020204" pitchFamily="34" charset="0"/>
              </a:rPr>
              <a:t>INTELLECTUAL PROPERTY (IP) REPORTING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iEdison</a:t>
            </a:r>
          </a:p>
          <a:p>
            <a:r>
              <a:rPr lang="en-US" sz="2400" dirty="0">
                <a:latin typeface="Arial" panose="020B0604020202020204" pitchFamily="34" charset="0"/>
                <a:cs typeface="Arial" panose="020B0604020202020204" pitchFamily="34" charset="0"/>
              </a:rPr>
              <a:t>eNTR</a:t>
            </a:r>
          </a:p>
          <a:p>
            <a:r>
              <a:rPr lang="en-US" sz="2400" dirty="0">
                <a:latin typeface="Arial" panose="020B0604020202020204" pitchFamily="34" charset="0"/>
                <a:cs typeface="Arial" panose="020B0604020202020204" pitchFamily="34" charset="0"/>
              </a:rPr>
              <a:t>Email</a:t>
            </a:r>
          </a:p>
          <a:p>
            <a:r>
              <a:rPr lang="en-US" sz="2400" dirty="0">
                <a:latin typeface="Arial" panose="020B0604020202020204" pitchFamily="34" charset="0"/>
                <a:cs typeface="Arial" panose="020B0604020202020204" pitchFamily="34" charset="0"/>
              </a:rPr>
              <a:t>Snail Mail</a:t>
            </a:r>
          </a:p>
          <a:p>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935" y="1295400"/>
            <a:ext cx="3505558" cy="1200151"/>
          </a:xfrm>
          <a:prstGeom prst="rect">
            <a:avLst/>
          </a:prstGeom>
        </p:spPr>
      </p:pic>
      <p:sp>
        <p:nvSpPr>
          <p:cNvPr id="8" name="TextBox 7"/>
          <p:cNvSpPr txBox="1"/>
          <p:nvPr/>
        </p:nvSpPr>
        <p:spPr>
          <a:xfrm>
            <a:off x="4414567" y="2444752"/>
            <a:ext cx="2762471" cy="830997"/>
          </a:xfrm>
          <a:prstGeom prst="rect">
            <a:avLst/>
          </a:prstGeom>
          <a:noFill/>
        </p:spPr>
        <p:txBody>
          <a:bodyPr wrap="square" rtlCol="0">
            <a:spAutoFit/>
          </a:bodyPr>
          <a:lstStyle/>
          <a:p>
            <a:pPr algn="ctr"/>
            <a:r>
              <a:rPr lang="en-US" sz="2400" b="1" i="1" dirty="0">
                <a:latin typeface="Arial" panose="020B0604020202020204" pitchFamily="34" charset="0"/>
                <a:cs typeface="Arial" panose="020B0604020202020204" pitchFamily="34" charset="0"/>
              </a:rPr>
              <a:t>PATENT CERTIFICATION</a:t>
            </a:r>
          </a:p>
        </p:txBody>
      </p:sp>
      <p:sp>
        <p:nvSpPr>
          <p:cNvPr id="9" name="Title 1">
            <a:extLst>
              <a:ext uri="{FF2B5EF4-FFF2-40B4-BE49-F238E27FC236}">
                <a16:creationId xmlns:a16="http://schemas.microsoft.com/office/drawing/2014/main" xmlns="" id="{7A542C1D-FAFA-AC41-BAF8-2F868C3A2563}"/>
              </a:ext>
            </a:extLst>
          </p:cNvPr>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Interim/Final Reporting</a:t>
            </a:r>
          </a:p>
        </p:txBody>
      </p:sp>
      <p:sp>
        <p:nvSpPr>
          <p:cNvPr id="10" name="TextBox 9">
            <a:extLst>
              <a:ext uri="{FF2B5EF4-FFF2-40B4-BE49-F238E27FC236}">
                <a16:creationId xmlns:a16="http://schemas.microsoft.com/office/drawing/2014/main" xmlns="" id="{1BB93705-E4E4-F541-A563-EB63380FD070}"/>
              </a:ext>
            </a:extLst>
          </p:cNvPr>
          <p:cNvSpPr txBox="1"/>
          <p:nvPr/>
        </p:nvSpPr>
        <p:spPr>
          <a:xfrm>
            <a:off x="2157412" y="4368820"/>
            <a:ext cx="78359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Regardless of who is completing and/or signing a Report an Invention/Patent Certification is needed from OTTCP</a:t>
            </a:r>
          </a:p>
          <a:p>
            <a:pPr marL="285750" indent="-285750">
              <a:buClr>
                <a:schemeClr val="accent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Invention/Patent Certification needs to be approved by the PI </a:t>
            </a:r>
          </a:p>
          <a:p>
            <a:pPr marL="285750" indent="-285750">
              <a:buClr>
                <a:schemeClr val="accent2"/>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dirty="0">
                <a:latin typeface="Arial" panose="020B0604020202020204" pitchFamily="34" charset="0"/>
                <a:cs typeface="Arial" panose="020B0604020202020204" pitchFamily="34" charset="0"/>
              </a:rPr>
              <a:t>Discrepancies need to be reconciled by OTTCP and approved by the PI</a:t>
            </a:r>
          </a:p>
        </p:txBody>
      </p:sp>
    </p:spTree>
    <p:extLst>
      <p:ext uri="{BB962C8B-B14F-4D97-AF65-F5344CB8AC3E}">
        <p14:creationId xmlns:p14="http://schemas.microsoft.com/office/powerpoint/2010/main" val="258861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Does This Really Matter?</a:t>
            </a:r>
          </a:p>
        </p:txBody>
      </p:sp>
      <p:pic>
        <p:nvPicPr>
          <p:cNvPr id="7" name="Picture 6">
            <a:extLst>
              <a:ext uri="{FF2B5EF4-FFF2-40B4-BE49-F238E27FC236}">
                <a16:creationId xmlns:a16="http://schemas.microsoft.com/office/drawing/2014/main" xmlns="" id="{976ACC5E-3FAD-6A4A-9381-B151B5042747}"/>
              </a:ext>
            </a:extLst>
          </p:cNvPr>
          <p:cNvPicPr>
            <a:picLocks noChangeAspect="1"/>
          </p:cNvPicPr>
          <p:nvPr/>
        </p:nvPicPr>
        <p:blipFill>
          <a:blip r:embed="rId3"/>
          <a:stretch>
            <a:fillRect/>
          </a:stretch>
        </p:blipFill>
        <p:spPr>
          <a:xfrm>
            <a:off x="3150490" y="1629530"/>
            <a:ext cx="5700072" cy="3649072"/>
          </a:xfrm>
          <a:prstGeom prst="rect">
            <a:avLst/>
          </a:prstGeom>
        </p:spPr>
      </p:pic>
      <p:pic>
        <p:nvPicPr>
          <p:cNvPr id="4" name="Picture 3">
            <a:extLst>
              <a:ext uri="{FF2B5EF4-FFF2-40B4-BE49-F238E27FC236}">
                <a16:creationId xmlns:a16="http://schemas.microsoft.com/office/drawing/2014/main" xmlns="" id="{F3FA97C2-E6FC-764D-8E35-1580AF11FB9F}"/>
              </a:ext>
            </a:extLst>
          </p:cNvPr>
          <p:cNvPicPr>
            <a:picLocks noChangeAspect="1"/>
          </p:cNvPicPr>
          <p:nvPr/>
        </p:nvPicPr>
        <p:blipFill>
          <a:blip r:embed="rId4"/>
          <a:stretch>
            <a:fillRect/>
          </a:stretch>
        </p:blipFill>
        <p:spPr>
          <a:xfrm rot="20894536">
            <a:off x="4128852" y="1014409"/>
            <a:ext cx="4376919" cy="4116904"/>
          </a:xfrm>
          <a:prstGeom prst="rect">
            <a:avLst/>
          </a:prstGeom>
        </p:spPr>
      </p:pic>
      <p:sp>
        <p:nvSpPr>
          <p:cNvPr id="2" name="TextBox 1">
            <a:extLst>
              <a:ext uri="{FF2B5EF4-FFF2-40B4-BE49-F238E27FC236}">
                <a16:creationId xmlns:a16="http://schemas.microsoft.com/office/drawing/2014/main" xmlns="" id="{CAFACA5C-4C73-9643-B895-45B2088651F3}"/>
              </a:ext>
            </a:extLst>
          </p:cNvPr>
          <p:cNvSpPr txBox="1"/>
          <p:nvPr/>
        </p:nvSpPr>
        <p:spPr>
          <a:xfrm>
            <a:off x="1957310" y="5534075"/>
            <a:ext cx="7828156"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YES!! </a:t>
            </a:r>
          </a:p>
          <a:p>
            <a:pPr algn="ctr"/>
            <a:r>
              <a:rPr lang="en-US" sz="2000" dirty="0">
                <a:latin typeface="Arial" panose="020B0604020202020204" pitchFamily="34" charset="0"/>
                <a:cs typeface="Arial" panose="020B0604020202020204" pitchFamily="34" charset="0"/>
              </a:rPr>
              <a:t>Failure to properly report federal funding may jeopardize Caltech’s ownership of IP.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54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450" y="2131495"/>
            <a:ext cx="7247063" cy="1176251"/>
          </a:xfrm>
        </p:spPr>
        <p:txBody>
          <a:bodyPr>
            <a:normAutofit fontScale="90000"/>
          </a:bodyPr>
          <a:lstStyle/>
          <a:p>
            <a:r>
              <a:rPr lang="en-US" sz="4000" b="1" dirty="0">
                <a:solidFill>
                  <a:srgbClr val="7A303F"/>
                </a:solidFill>
              </a:rPr>
              <a:t>Innovation-Related &amp; Corporate Funding Opportunities</a:t>
            </a:r>
          </a:p>
        </p:txBody>
      </p:sp>
    </p:spTree>
    <p:extLst>
      <p:ext uri="{BB962C8B-B14F-4D97-AF65-F5344CB8AC3E}">
        <p14:creationId xmlns:p14="http://schemas.microsoft.com/office/powerpoint/2010/main" val="81338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8CC375-85A6-5348-B1BF-98E2C5611295}"/>
              </a:ext>
            </a:extLst>
          </p:cNvPr>
          <p:cNvSpPr>
            <a:spLocks noGrp="1"/>
          </p:cNvSpPr>
          <p:nvPr>
            <p:ph idx="1"/>
          </p:nvPr>
        </p:nvSpPr>
        <p:spPr>
          <a:xfrm>
            <a:off x="1979612" y="1181101"/>
            <a:ext cx="8229600" cy="4525963"/>
          </a:xfrm>
        </p:spPr>
        <p:txBody>
          <a:bodyPr/>
          <a:lstStyle/>
          <a:p>
            <a:r>
              <a:rPr lang="en-US" sz="2800" dirty="0"/>
              <a:t>OTTCP sends out announcements for industry funding opportunities</a:t>
            </a:r>
          </a:p>
          <a:p>
            <a:pPr lvl="1"/>
            <a:r>
              <a:rPr lang="en-US" sz="2400" dirty="0"/>
              <a:t>Some are for existing strategic partners (e.g. Amgen)</a:t>
            </a:r>
          </a:p>
          <a:p>
            <a:pPr lvl="1"/>
            <a:r>
              <a:rPr lang="en-US" sz="2400" dirty="0"/>
              <a:t>Most are independent opportunities</a:t>
            </a:r>
          </a:p>
          <a:p>
            <a:pPr lvl="1"/>
            <a:r>
              <a:rPr lang="en-US" sz="2400" dirty="0"/>
              <a:t>Often not clear if funding is gift or SR</a:t>
            </a:r>
          </a:p>
          <a:p>
            <a:r>
              <a:rPr lang="en-US" sz="2800" dirty="0"/>
              <a:t>OTTCP also supports the Provost’s office in administering the RI</a:t>
            </a:r>
            <a:r>
              <a:rPr lang="en-US" sz="2800" baseline="30000" dirty="0"/>
              <a:t>2</a:t>
            </a:r>
            <a:r>
              <a:rPr lang="en-US" sz="2800" dirty="0"/>
              <a:t> call for proposals</a:t>
            </a:r>
            <a:endParaRPr lang="en-US" sz="2400" dirty="0"/>
          </a:p>
          <a:p>
            <a:pPr lvl="1"/>
            <a:endParaRPr lang="en-US" sz="2400" dirty="0"/>
          </a:p>
          <a:p>
            <a:endParaRPr lang="en-US" sz="2800" dirty="0"/>
          </a:p>
        </p:txBody>
      </p:sp>
      <p:sp>
        <p:nvSpPr>
          <p:cNvPr id="4" name="TextBox 3">
            <a:extLst>
              <a:ext uri="{FF2B5EF4-FFF2-40B4-BE49-F238E27FC236}">
                <a16:creationId xmlns:a16="http://schemas.microsoft.com/office/drawing/2014/main" xmlns="" id="{C791D3EE-6C13-C54C-B139-9B65DCFE42FC}"/>
              </a:ext>
            </a:extLst>
          </p:cNvPr>
          <p:cNvSpPr txBox="1"/>
          <p:nvPr/>
        </p:nvSpPr>
        <p:spPr>
          <a:xfrm>
            <a:off x="2083323" y="325026"/>
            <a:ext cx="4623382" cy="677108"/>
          </a:xfrm>
          <a:prstGeom prst="rect">
            <a:avLst/>
          </a:prstGeom>
          <a:noFill/>
        </p:spPr>
        <p:txBody>
          <a:bodyPr wrap="none" rtlCol="0">
            <a:spAutoFit/>
          </a:bodyPr>
          <a:lstStyle/>
          <a:p>
            <a:r>
              <a:rPr lang="en-US" sz="3800" b="1" dirty="0">
                <a:solidFill>
                  <a:srgbClr val="7A303F"/>
                </a:solidFill>
                <a:latin typeface="Arial" charset="0"/>
                <a:ea typeface="Arial" charset="0"/>
                <a:cs typeface="Arial" charset="0"/>
              </a:rPr>
              <a:t>Calls for Proposals</a:t>
            </a:r>
          </a:p>
        </p:txBody>
      </p:sp>
    </p:spTree>
    <p:extLst>
      <p:ext uri="{BB962C8B-B14F-4D97-AF65-F5344CB8AC3E}">
        <p14:creationId xmlns:p14="http://schemas.microsoft.com/office/powerpoint/2010/main" val="23445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3324" y="1586910"/>
            <a:ext cx="7914473" cy="3785652"/>
          </a:xfrm>
          <a:prstGeom prst="rect">
            <a:avLst/>
          </a:prstGeom>
          <a:noFill/>
        </p:spPr>
        <p:txBody>
          <a:bodyPr wrap="square" rtlCol="0">
            <a:spAutoFit/>
          </a:bodyPr>
          <a:lstStyle/>
          <a:p>
            <a:pPr marL="342900" indent="-342900" eaLnBrk="0" hangingPunct="0">
              <a:lnSpc>
                <a:spcPct val="120000"/>
              </a:lnSpc>
              <a:buClr>
                <a:schemeClr val="tx1"/>
              </a:buClr>
              <a:buFont typeface="Arial" panose="020B0604020202020204" pitchFamily="34" charset="0"/>
              <a:buChar char="•"/>
              <a:defRPr/>
            </a:pPr>
            <a:r>
              <a:rPr lang="en-US" sz="2400" dirty="0">
                <a:cs typeface="Avenir Next Bold"/>
              </a:rPr>
              <a:t>Launched in 2009 with gift from Caltech trustee, Jim Rothenberg</a:t>
            </a:r>
          </a:p>
          <a:p>
            <a:pPr marL="342900" indent="-342900" eaLnBrk="0" hangingPunct="0">
              <a:lnSpc>
                <a:spcPct val="120000"/>
              </a:lnSpc>
              <a:buClr>
                <a:schemeClr val="tx1"/>
              </a:buClr>
              <a:buFont typeface="Arial" panose="020B0604020202020204" pitchFamily="34" charset="0"/>
              <a:buChar char="•"/>
              <a:defRPr/>
            </a:pPr>
            <a:r>
              <a:rPr lang="en-US" sz="2400" dirty="0">
                <a:cs typeface="Avenir Next Bold"/>
              </a:rPr>
              <a:t>Purpose: to support high-risk, high-reward big ideas that </a:t>
            </a:r>
          </a:p>
          <a:p>
            <a:pPr marL="742950" lvl="1" indent="-342900" eaLnBrk="0" hangingPunct="0">
              <a:lnSpc>
                <a:spcPct val="120000"/>
              </a:lnSpc>
              <a:buClr>
                <a:schemeClr val="tx1"/>
              </a:buClr>
              <a:buFont typeface="Arial" panose="020B0604020202020204" pitchFamily="34" charset="0"/>
              <a:buChar char="•"/>
              <a:defRPr/>
            </a:pPr>
            <a:r>
              <a:rPr lang="en-US" sz="2000" dirty="0">
                <a:cs typeface="Avenir Next Bold"/>
              </a:rPr>
              <a:t>Wouldn’t be supported with federal funds because they’re too risky and/or translational</a:t>
            </a:r>
          </a:p>
          <a:p>
            <a:pPr marL="742950" lvl="1" indent="-342900" eaLnBrk="0" hangingPunct="0">
              <a:lnSpc>
                <a:spcPct val="120000"/>
              </a:lnSpc>
              <a:buClr>
                <a:schemeClr val="tx1"/>
              </a:buClr>
              <a:buFont typeface="Arial" panose="020B0604020202020204" pitchFamily="34" charset="0"/>
              <a:buChar char="•"/>
              <a:defRPr/>
            </a:pPr>
            <a:r>
              <a:rPr lang="en-US" sz="2000" dirty="0">
                <a:cs typeface="Avenir Next Bold"/>
              </a:rPr>
              <a:t>Could produce transformative and disruptive technologies with practical applications in the marketplace</a:t>
            </a:r>
          </a:p>
          <a:p>
            <a:pPr marL="285750" indent="-342900" eaLnBrk="0" hangingPunct="0">
              <a:lnSpc>
                <a:spcPct val="120000"/>
              </a:lnSpc>
              <a:buClr>
                <a:schemeClr val="tx1"/>
              </a:buClr>
              <a:buFont typeface="Arial" panose="020B0604020202020204" pitchFamily="34" charset="0"/>
              <a:buChar char="•"/>
              <a:defRPr/>
            </a:pPr>
            <a:r>
              <a:rPr lang="en-US" sz="2400" dirty="0">
                <a:cs typeface="Avenir Next Bold"/>
              </a:rPr>
              <a:t>RFP usually announced in January with applications due end of February, awards made by May/June</a:t>
            </a:r>
            <a:endParaRPr lang="en-US" sz="2800" dirty="0">
              <a:cs typeface="Avenir Next Bold"/>
            </a:endParaRPr>
          </a:p>
        </p:txBody>
      </p:sp>
      <p:sp>
        <p:nvSpPr>
          <p:cNvPr id="3" name="TextBox 2">
            <a:extLst>
              <a:ext uri="{FF2B5EF4-FFF2-40B4-BE49-F238E27FC236}">
                <a16:creationId xmlns:a16="http://schemas.microsoft.com/office/drawing/2014/main" xmlns="" id="{321DB970-559B-F24B-B9A6-5042D70A1574}"/>
              </a:ext>
            </a:extLst>
          </p:cNvPr>
          <p:cNvSpPr txBox="1"/>
          <p:nvPr/>
        </p:nvSpPr>
        <p:spPr>
          <a:xfrm>
            <a:off x="2083324" y="325026"/>
            <a:ext cx="8341789" cy="1261884"/>
          </a:xfrm>
          <a:prstGeom prst="rect">
            <a:avLst/>
          </a:prstGeom>
          <a:noFill/>
        </p:spPr>
        <p:txBody>
          <a:bodyPr wrap="square" rtlCol="0">
            <a:spAutoFit/>
          </a:bodyPr>
          <a:lstStyle/>
          <a:p>
            <a:r>
              <a:rPr lang="en-US" sz="3800" b="1" dirty="0">
                <a:solidFill>
                  <a:srgbClr val="7A303F"/>
                </a:solidFill>
                <a:latin typeface="Arial" charset="0"/>
                <a:ea typeface="Arial" charset="0"/>
                <a:cs typeface="Arial" charset="0"/>
              </a:rPr>
              <a:t>Rothenberg Innovation Initiative (RI</a:t>
            </a:r>
            <a:r>
              <a:rPr lang="en-US" sz="3800" b="1" baseline="30000" dirty="0">
                <a:solidFill>
                  <a:srgbClr val="7A303F"/>
                </a:solidFill>
                <a:latin typeface="Arial" charset="0"/>
                <a:ea typeface="Arial" charset="0"/>
                <a:cs typeface="Arial" charset="0"/>
              </a:rPr>
              <a:t>2</a:t>
            </a:r>
            <a:r>
              <a:rPr lang="en-US" sz="3800" b="1" dirty="0">
                <a:solidFill>
                  <a:srgbClr val="7A303F"/>
                </a:solidFill>
                <a:latin typeface="Arial" charset="0"/>
                <a:ea typeface="Arial" charset="0"/>
                <a:cs typeface="Arial" charset="0"/>
              </a:rPr>
              <a:t>)</a:t>
            </a:r>
          </a:p>
        </p:txBody>
      </p:sp>
    </p:spTree>
    <p:extLst>
      <p:ext uri="{BB962C8B-B14F-4D97-AF65-F5344CB8AC3E}">
        <p14:creationId xmlns:p14="http://schemas.microsoft.com/office/powerpoint/2010/main" val="302509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450" y="2131495"/>
            <a:ext cx="7247063" cy="1176251"/>
          </a:xfrm>
        </p:spPr>
        <p:txBody>
          <a:bodyPr/>
          <a:lstStyle/>
          <a:p>
            <a:r>
              <a:rPr lang="en-US" sz="4000" b="1" dirty="0">
                <a:solidFill>
                  <a:srgbClr val="7A303F"/>
                </a:solidFill>
              </a:rPr>
              <a:t>Corporate Gifts</a:t>
            </a:r>
          </a:p>
        </p:txBody>
      </p:sp>
    </p:spTree>
    <p:extLst>
      <p:ext uri="{BB962C8B-B14F-4D97-AF65-F5344CB8AC3E}">
        <p14:creationId xmlns:p14="http://schemas.microsoft.com/office/powerpoint/2010/main" val="11385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0676" y="1076959"/>
            <a:ext cx="9075737" cy="650875"/>
          </a:xfrm>
          <a:prstGeom prst="rect">
            <a:avLst/>
          </a:prstGeom>
        </p:spPr>
        <p:txBody>
          <a:bodyPr>
            <a:noAutofit/>
          </a:bodyPr>
          <a:lstStyle/>
          <a:p>
            <a:pPr algn="l" eaLnBrk="1" hangingPunct="1">
              <a:defRPr/>
            </a:pPr>
            <a:r>
              <a:rPr lang="en-US" sz="4000" b="1"/>
              <a:t> </a:t>
            </a:r>
          </a:p>
        </p:txBody>
      </p:sp>
      <p:sp>
        <p:nvSpPr>
          <p:cNvPr id="3" name="Rectangle 2"/>
          <p:cNvSpPr/>
          <p:nvPr/>
        </p:nvSpPr>
        <p:spPr>
          <a:xfrm>
            <a:off x="1986855" y="1121249"/>
            <a:ext cx="8605666" cy="4878259"/>
          </a:xfrm>
          <a:prstGeom prst="rect">
            <a:avLst/>
          </a:prstGeom>
        </p:spPr>
        <p:txBody>
          <a:bodyPr wrap="square">
            <a:spAutoFit/>
          </a:bodyPr>
          <a:lstStyle/>
          <a:p>
            <a:pPr>
              <a:spcBef>
                <a:spcPts val="1200"/>
              </a:spcBef>
              <a:spcAft>
                <a:spcPts val="600"/>
              </a:spcAft>
            </a:pPr>
            <a:r>
              <a:rPr lang="en-US" sz="2400" dirty="0">
                <a:latin typeface="Arial" charset="0"/>
                <a:ea typeface="Arial" charset="0"/>
                <a:cs typeface="Arial" charset="0"/>
              </a:rPr>
              <a:t>Over past 15+ years, corporations have moved away from pure philanthropy towards seeking strategic engagements with a smaller number of universities:</a:t>
            </a:r>
          </a:p>
          <a:p>
            <a:pPr marL="457200" indent="-457200">
              <a:spcBef>
                <a:spcPts val="1200"/>
              </a:spcBef>
              <a:spcAft>
                <a:spcPts val="600"/>
              </a:spcAft>
              <a:buFont typeface="Arial"/>
              <a:buChar char="•"/>
            </a:pPr>
            <a:r>
              <a:rPr lang="en-US" sz="2000" dirty="0">
                <a:latin typeface="Arial" charset="0"/>
                <a:ea typeface="Arial" charset="0"/>
                <a:cs typeface="Arial" charset="0"/>
              </a:rPr>
              <a:t>Funding to universities closely aligned with mission and priorities of company</a:t>
            </a:r>
          </a:p>
          <a:p>
            <a:pPr marL="457200" indent="-457200">
              <a:spcBef>
                <a:spcPts val="1200"/>
              </a:spcBef>
              <a:spcAft>
                <a:spcPts val="600"/>
              </a:spcAft>
              <a:buFont typeface="Arial"/>
              <a:buChar char="•"/>
            </a:pPr>
            <a:r>
              <a:rPr lang="en-US" sz="2000" dirty="0">
                <a:latin typeface="Arial" charset="0"/>
                <a:ea typeface="Arial" charset="0"/>
                <a:cs typeface="Arial" charset="0"/>
              </a:rPr>
              <a:t>Corporations now expect a clear ROI </a:t>
            </a:r>
          </a:p>
          <a:p>
            <a:pPr marL="457200" indent="-457200">
              <a:spcBef>
                <a:spcPts val="1200"/>
              </a:spcBef>
              <a:spcAft>
                <a:spcPts val="600"/>
              </a:spcAft>
              <a:buFont typeface="Arial"/>
              <a:buChar char="•"/>
            </a:pPr>
            <a:r>
              <a:rPr lang="en-US" sz="2000" dirty="0">
                <a:latin typeface="Arial" charset="0"/>
                <a:ea typeface="Arial" charset="0"/>
                <a:cs typeface="Arial" charset="0"/>
              </a:rPr>
              <a:t>IP often plays a central role</a:t>
            </a:r>
          </a:p>
          <a:p>
            <a:pPr marL="457200" indent="-457200">
              <a:spcBef>
                <a:spcPts val="1200"/>
              </a:spcBef>
              <a:spcAft>
                <a:spcPts val="600"/>
              </a:spcAft>
              <a:buFont typeface="Arial"/>
              <a:buChar char="•"/>
            </a:pPr>
            <a:r>
              <a:rPr lang="en-US" sz="2000" dirty="0">
                <a:latin typeface="Arial" charset="0"/>
                <a:ea typeface="Arial" charset="0"/>
                <a:cs typeface="Arial" charset="0"/>
              </a:rPr>
              <a:t>Generally more complex, multi-component engagements, which can be difficult to implement as they require involvement of many different areas of university</a:t>
            </a:r>
          </a:p>
          <a:p>
            <a:pPr>
              <a:spcBef>
                <a:spcPts val="1200"/>
              </a:spcBef>
              <a:spcAft>
                <a:spcPts val="600"/>
              </a:spcAft>
            </a:pPr>
            <a:r>
              <a:rPr lang="en-US" sz="2400" dirty="0">
                <a:latin typeface="Arial" charset="0"/>
                <a:ea typeface="Arial" charset="0"/>
                <a:cs typeface="Arial" charset="0"/>
              </a:rPr>
              <a:t>For any questions about corporate gifts, contact us!</a:t>
            </a:r>
            <a:endParaRPr lang="en-US" sz="2800" dirty="0">
              <a:latin typeface="Arial" charset="0"/>
              <a:ea typeface="Arial" charset="0"/>
              <a:cs typeface="Arial" charset="0"/>
            </a:endParaRPr>
          </a:p>
        </p:txBody>
      </p:sp>
      <p:sp>
        <p:nvSpPr>
          <p:cNvPr id="6" name="Title 1"/>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a:solidFill>
                  <a:srgbClr val="7A303F"/>
                </a:solidFill>
                <a:latin typeface="Arial" charset="0"/>
                <a:ea typeface="Arial" charset="0"/>
                <a:cs typeface="Arial" charset="0"/>
              </a:rPr>
              <a:t>Some Context</a:t>
            </a:r>
          </a:p>
        </p:txBody>
      </p:sp>
    </p:spTree>
    <p:extLst>
      <p:ext uri="{BB962C8B-B14F-4D97-AF65-F5344CB8AC3E}">
        <p14:creationId xmlns:p14="http://schemas.microsoft.com/office/powerpoint/2010/main" val="271461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0766999"/>
              </p:ext>
            </p:extLst>
          </p:nvPr>
        </p:nvGraphicFramePr>
        <p:xfrm>
          <a:off x="2242333" y="1676400"/>
          <a:ext cx="8913812"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498086755"/>
              </p:ext>
            </p:extLst>
          </p:nvPr>
        </p:nvGraphicFramePr>
        <p:xfrm>
          <a:off x="2220152" y="4495800"/>
          <a:ext cx="8913812" cy="2251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220152" y="381000"/>
            <a:ext cx="2748060" cy="553998"/>
          </a:xfrm>
          <a:prstGeom prst="rect">
            <a:avLst/>
          </a:prstGeom>
          <a:noFill/>
        </p:spPr>
        <p:txBody>
          <a:bodyPr wrap="none" rtlCol="0">
            <a:spAutoFit/>
          </a:bodyPr>
          <a:lstStyle/>
          <a:p>
            <a:r>
              <a:rPr lang="en-US" sz="3000" b="1" u="sng" dirty="0" smtClean="0"/>
              <a:t>Federal Awards:</a:t>
            </a:r>
            <a:endParaRPr lang="en-US" sz="3000" b="1" u="sng" dirty="0"/>
          </a:p>
        </p:txBody>
      </p:sp>
    </p:spTree>
    <p:extLst>
      <p:ext uri="{BB962C8B-B14F-4D97-AF65-F5344CB8AC3E}">
        <p14:creationId xmlns:p14="http://schemas.microsoft.com/office/powerpoint/2010/main" val="2443884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4149" y="145218"/>
            <a:ext cx="9075737" cy="650875"/>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3800" b="1" dirty="0">
                <a:solidFill>
                  <a:srgbClr val="7A303F"/>
                </a:solidFill>
                <a:latin typeface="Arial" charset="0"/>
                <a:ea typeface="Arial" charset="0"/>
                <a:cs typeface="Arial" charset="0"/>
              </a:rPr>
              <a:t>Conclusion</a:t>
            </a:r>
          </a:p>
        </p:txBody>
      </p:sp>
      <p:sp>
        <p:nvSpPr>
          <p:cNvPr id="26" name="Rectangle 25"/>
          <p:cNvSpPr/>
          <p:nvPr/>
        </p:nvSpPr>
        <p:spPr>
          <a:xfrm>
            <a:off x="2007023" y="1586268"/>
            <a:ext cx="8145843" cy="3885679"/>
          </a:xfrm>
          <a:prstGeom prst="rect">
            <a:avLst/>
          </a:prstGeom>
        </p:spPr>
        <p:txBody>
          <a:bodyPr wrap="square">
            <a:spAutoFit/>
          </a:bodyPr>
          <a:lstStyle/>
          <a:p>
            <a:pPr marL="342900" indent="-342900">
              <a:spcBef>
                <a:spcPts val="300"/>
              </a:spcBef>
              <a:spcAft>
                <a:spcPts val="600"/>
              </a:spcAft>
              <a:buFont typeface="Arial" panose="020B0604020202020204" pitchFamily="34" charset="0"/>
              <a:buChar char="•"/>
            </a:pPr>
            <a:r>
              <a:rPr lang="en-US" sz="2800" dirty="0">
                <a:latin typeface="Arial" charset="0"/>
                <a:ea typeface="Arial" charset="0"/>
                <a:cs typeface="Arial" charset="0"/>
              </a:rPr>
              <a:t>We try to be a “one-stop shop” for any Campus/Industry/IP issues</a:t>
            </a:r>
          </a:p>
          <a:p>
            <a:pPr marL="800100" lvl="1" indent="-342900">
              <a:spcBef>
                <a:spcPts val="300"/>
              </a:spcBef>
              <a:spcAft>
                <a:spcPts val="600"/>
              </a:spcAft>
              <a:buFont typeface="Arial" panose="020B0604020202020204" pitchFamily="34" charset="0"/>
              <a:buChar char="•"/>
            </a:pPr>
            <a:r>
              <a:rPr lang="en-US" sz="2800" dirty="0">
                <a:latin typeface="Arial" charset="0"/>
                <a:ea typeface="Arial" charset="0"/>
                <a:cs typeface="Arial" charset="0"/>
              </a:rPr>
              <a:t>Think of us any time you have an IP issue or may be engaging a company for funding or collaboration</a:t>
            </a:r>
          </a:p>
          <a:p>
            <a:pPr marL="342900" indent="-342900">
              <a:spcBef>
                <a:spcPts val="300"/>
              </a:spcBef>
              <a:spcAft>
                <a:spcPts val="600"/>
              </a:spcAft>
              <a:buFont typeface="Arial" panose="020B0604020202020204" pitchFamily="34" charset="0"/>
              <a:buChar char="•"/>
            </a:pPr>
            <a:r>
              <a:rPr lang="en-US" sz="2800" dirty="0">
                <a:latin typeface="Arial" charset="0"/>
                <a:ea typeface="Arial" charset="0"/>
                <a:cs typeface="Arial" charset="0"/>
              </a:rPr>
              <a:t>Each faculty member on campus has a dedicated CP lead + a dedicated TT lead</a:t>
            </a:r>
          </a:p>
          <a:p>
            <a:pPr marL="342900" indent="-342900">
              <a:spcBef>
                <a:spcPts val="300"/>
              </a:spcBef>
              <a:spcAft>
                <a:spcPts val="600"/>
              </a:spcAft>
              <a:buFont typeface="Arial" panose="020B0604020202020204" pitchFamily="34" charset="0"/>
              <a:buChar char="•"/>
            </a:pPr>
            <a:r>
              <a:rPr lang="en-US" sz="2800" dirty="0">
                <a:latin typeface="Arial" charset="0"/>
                <a:ea typeface="Arial" charset="0"/>
                <a:cs typeface="Arial" charset="0"/>
              </a:rPr>
              <a:t>Contact us with any questions!</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24152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312950" y="2592308"/>
            <a:ext cx="9075737" cy="650875"/>
          </a:xfrm>
          <a:prstGeom prst="rect">
            <a:avLst/>
          </a:prstGeom>
        </p:spPr>
        <p:txBody>
          <a:bodyPr>
            <a:noAutofit/>
          </a:bodyPr>
          <a:lstStyle/>
          <a:p>
            <a:pPr algn="l">
              <a:defRPr/>
            </a:pPr>
            <a:r>
              <a:rPr lang="en-US" sz="4800" b="1" dirty="0">
                <a:solidFill>
                  <a:srgbClr val="7A303F"/>
                </a:solidFill>
                <a:latin typeface="Arial" charset="0"/>
                <a:ea typeface="Arial" charset="0"/>
                <a:cs typeface="Arial" charset="0"/>
              </a:rPr>
              <a:t>Questions?</a:t>
            </a:r>
            <a:endParaRPr lang="en-US" sz="4800" b="1" dirty="0">
              <a:latin typeface="Arial" charset="0"/>
              <a:ea typeface="Arial" charset="0"/>
              <a:cs typeface="Arial" charset="0"/>
            </a:endParaRPr>
          </a:p>
        </p:txBody>
      </p:sp>
    </p:spTree>
    <p:extLst>
      <p:ext uri="{BB962C8B-B14F-4D97-AF65-F5344CB8AC3E}">
        <p14:creationId xmlns:p14="http://schemas.microsoft.com/office/powerpoint/2010/main" val="18997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Placeholder 4" descr="CIT.jpg"/>
          <p:cNvPicPr>
            <a:picLocks noGrp="1" noChangeAspect="1"/>
          </p:cNvPicPr>
          <p:nvPr>
            <p:ph idx="4294967295"/>
          </p:nvPr>
        </p:nvPicPr>
        <p:blipFill>
          <a:blip r:embed="rId3">
            <a:extLst>
              <a:ext uri="{28A0092B-C50C-407E-A947-70E740481C1C}">
                <a14:useLocalDpi xmlns:a14="http://schemas.microsoft.com/office/drawing/2010/main" val="0"/>
              </a:ext>
            </a:extLst>
          </a:blip>
          <a:srcRect t="13336" b="13336"/>
          <a:stretch>
            <a:fillRect/>
          </a:stretch>
        </p:blipFill>
        <p:spPr>
          <a:xfrm>
            <a:off x="1890712" y="1198563"/>
            <a:ext cx="8229600" cy="4525962"/>
          </a:xfrm>
          <a:prstGeom prst="rect">
            <a:avLst/>
          </a:prstGeom>
        </p:spPr>
      </p:pic>
      <p:sp>
        <p:nvSpPr>
          <p:cNvPr id="99330" name="TextBox 7"/>
          <p:cNvSpPr txBox="1">
            <a:spLocks noChangeArrowheads="1"/>
          </p:cNvSpPr>
          <p:nvPr/>
        </p:nvSpPr>
        <p:spPr bwMode="auto">
          <a:xfrm>
            <a:off x="1890713" y="317447"/>
            <a:ext cx="822959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800" b="1" dirty="0" err="1">
                <a:solidFill>
                  <a:srgbClr val="7A303F"/>
                </a:solidFill>
                <a:ea typeface="Arial" charset="0"/>
                <a:cs typeface="Arial" charset="0"/>
              </a:rPr>
              <a:t>www.innovation.caltech.edu</a:t>
            </a:r>
            <a:endParaRPr lang="en-US" sz="3800" b="1" dirty="0">
              <a:solidFill>
                <a:srgbClr val="7A303F"/>
              </a:solidFill>
              <a:ea typeface="Arial" charset="0"/>
              <a:cs typeface="Arial" charset="0"/>
            </a:endParaRPr>
          </a:p>
        </p:txBody>
      </p:sp>
    </p:spTree>
    <p:extLst>
      <p:ext uri="{BB962C8B-B14F-4D97-AF65-F5344CB8AC3E}">
        <p14:creationId xmlns:p14="http://schemas.microsoft.com/office/powerpoint/2010/main" val="23183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520" y="379141"/>
            <a:ext cx="7585166" cy="1143000"/>
          </a:xfrm>
        </p:spPr>
        <p:txBody>
          <a:bodyPr>
            <a:normAutofit fontScale="90000"/>
          </a:bodyPr>
          <a:lstStyle/>
          <a:p>
            <a:r>
              <a:rPr lang="en-US" sz="3600" b="1" dirty="0">
                <a:solidFill>
                  <a:srgbClr val="FF6600"/>
                </a:solidFill>
              </a:rPr>
              <a:t>Research Subcontracts in TechMart</a:t>
            </a:r>
            <a:r>
              <a:rPr lang="en-US" dirty="0">
                <a:latin typeface="Arial" charset="0"/>
              </a:rPr>
              <a:t/>
            </a:r>
            <a:br>
              <a:rPr lang="en-US" dirty="0">
                <a:latin typeface="Arial" charset="0"/>
              </a:rPr>
            </a:br>
            <a:endParaRPr lang="en-US" dirty="0">
              <a:solidFill>
                <a:srgbClr val="FF6600"/>
              </a:solidFill>
            </a:endParaRPr>
          </a:p>
        </p:txBody>
      </p:sp>
      <p:sp>
        <p:nvSpPr>
          <p:cNvPr id="3" name="Content Placeholder 2"/>
          <p:cNvSpPr>
            <a:spLocks noGrp="1"/>
          </p:cNvSpPr>
          <p:nvPr>
            <p:ph idx="1"/>
          </p:nvPr>
        </p:nvSpPr>
        <p:spPr>
          <a:xfrm>
            <a:off x="3196468" y="1632858"/>
            <a:ext cx="6355248" cy="4589585"/>
          </a:xfrm>
        </p:spPr>
        <p:txBody>
          <a:bodyPr>
            <a:normAutofit lnSpcReduction="10000"/>
          </a:bodyPr>
          <a:lstStyle/>
          <a:p>
            <a:r>
              <a:rPr lang="en-US" sz="2400" dirty="0"/>
              <a:t>Old system vs. New system</a:t>
            </a:r>
          </a:p>
          <a:p>
            <a:r>
              <a:rPr lang="en-US" sz="2400" dirty="0"/>
              <a:t>Grant Manager’s Process</a:t>
            </a:r>
          </a:p>
          <a:p>
            <a:r>
              <a:rPr lang="en-US" sz="2400" dirty="0"/>
              <a:t>Negotiator’s Process</a:t>
            </a:r>
          </a:p>
          <a:p>
            <a:r>
              <a:rPr lang="en-US" sz="2400" dirty="0"/>
              <a:t>Transition Period</a:t>
            </a:r>
          </a:p>
          <a:p>
            <a:r>
              <a:rPr lang="en-US" sz="2400" dirty="0"/>
              <a:t>Change orders/Modifications</a:t>
            </a:r>
          </a:p>
          <a:p>
            <a:r>
              <a:rPr lang="en-US" sz="2400" dirty="0"/>
              <a:t>Closeout</a:t>
            </a:r>
          </a:p>
          <a:p>
            <a:r>
              <a:rPr lang="en-US" sz="2400" dirty="0"/>
              <a:t>JPL Work Orders</a:t>
            </a:r>
          </a:p>
          <a:p>
            <a:r>
              <a:rPr lang="en-US" sz="2400" dirty="0"/>
              <a:t>System Demo</a:t>
            </a:r>
          </a:p>
          <a:p>
            <a:r>
              <a:rPr lang="en-US" sz="2400" dirty="0"/>
              <a:t>What the new system can do for you</a:t>
            </a:r>
          </a:p>
          <a:p>
            <a:r>
              <a:rPr lang="en-US" sz="2400" dirty="0"/>
              <a:t>Additional Resources</a:t>
            </a:r>
          </a:p>
          <a:p>
            <a:endParaRPr lang="en-US" dirty="0"/>
          </a:p>
        </p:txBody>
      </p:sp>
    </p:spTree>
    <p:extLst>
      <p:ext uri="{BB962C8B-B14F-4D97-AF65-F5344CB8AC3E}">
        <p14:creationId xmlns:p14="http://schemas.microsoft.com/office/powerpoint/2010/main" val="1295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Old system  vs.  New system</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6150" y="2170769"/>
            <a:ext cx="1203081" cy="2926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733" y="1028115"/>
            <a:ext cx="735765" cy="12540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142" y="1082804"/>
            <a:ext cx="1005658" cy="126449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7319" y="5956588"/>
            <a:ext cx="1269227" cy="57251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5848" y="5297353"/>
            <a:ext cx="1006270" cy="10062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7005" y="3493298"/>
            <a:ext cx="1035997" cy="1378072"/>
          </a:xfrm>
          <a:prstGeom prst="rect">
            <a:avLst/>
          </a:prstGeom>
        </p:spPr>
      </p:pic>
      <p:cxnSp>
        <p:nvCxnSpPr>
          <p:cNvPr id="11" name="Straight Connector 10"/>
          <p:cNvCxnSpPr/>
          <p:nvPr/>
        </p:nvCxnSpPr>
        <p:spPr>
          <a:xfrm>
            <a:off x="5841863" y="1336296"/>
            <a:ext cx="0" cy="5253584"/>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8"/>
          <a:srcRect l="8810"/>
          <a:stretch/>
        </p:blipFill>
        <p:spPr>
          <a:xfrm>
            <a:off x="6167942" y="2733728"/>
            <a:ext cx="2132349" cy="2137642"/>
          </a:xfrm>
          <a:prstGeom prst="rect">
            <a:avLst/>
          </a:prstGeom>
        </p:spPr>
      </p:pic>
      <p:cxnSp>
        <p:nvCxnSpPr>
          <p:cNvPr id="14" name="Straight Arrow Connector 13"/>
          <p:cNvCxnSpPr/>
          <p:nvPr/>
        </p:nvCxnSpPr>
        <p:spPr>
          <a:xfrm flipH="1" flipV="1">
            <a:off x="2160616" y="2627593"/>
            <a:ext cx="807581" cy="9407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059230" y="2471042"/>
            <a:ext cx="548912" cy="698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856310" y="4014651"/>
            <a:ext cx="751833" cy="4441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079258" y="4937760"/>
            <a:ext cx="419543" cy="975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8" idx="3"/>
          </p:cNvCxnSpPr>
          <p:nvPr/>
        </p:nvCxnSpPr>
        <p:spPr>
          <a:xfrm flipH="1">
            <a:off x="2642119" y="5013802"/>
            <a:ext cx="349283" cy="786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9"/>
          <a:srcRect l="6017" r="3593"/>
          <a:stretch/>
        </p:blipFill>
        <p:spPr>
          <a:xfrm>
            <a:off x="4732144" y="2347303"/>
            <a:ext cx="810132" cy="186722"/>
          </a:xfrm>
          <a:prstGeom prst="rect">
            <a:avLst/>
          </a:prstGeom>
        </p:spPr>
      </p:pic>
      <p:pic>
        <p:nvPicPr>
          <p:cNvPr id="27" name="Picture 26"/>
          <p:cNvPicPr>
            <a:picLocks noChangeAspect="1"/>
          </p:cNvPicPr>
          <p:nvPr/>
        </p:nvPicPr>
        <p:blipFill>
          <a:blip r:embed="rId10"/>
          <a:stretch>
            <a:fillRect/>
          </a:stretch>
        </p:blipFill>
        <p:spPr>
          <a:xfrm>
            <a:off x="2112236" y="1987504"/>
            <a:ext cx="660232" cy="223745"/>
          </a:xfrm>
          <a:prstGeom prst="rect">
            <a:avLst/>
          </a:prstGeom>
        </p:spPr>
      </p:pic>
      <p:pic>
        <p:nvPicPr>
          <p:cNvPr id="28" name="Picture 27"/>
          <p:cNvPicPr>
            <a:picLocks noChangeAspect="1"/>
          </p:cNvPicPr>
          <p:nvPr/>
        </p:nvPicPr>
        <p:blipFill rotWithShape="1">
          <a:blip r:embed="rId9"/>
          <a:srcRect l="6017" r="3593"/>
          <a:stretch/>
        </p:blipFill>
        <p:spPr>
          <a:xfrm>
            <a:off x="2231771" y="1735096"/>
            <a:ext cx="810132" cy="186722"/>
          </a:xfrm>
          <a:prstGeom prst="rect">
            <a:avLst/>
          </a:prstGeom>
        </p:spPr>
      </p:pic>
      <p:sp>
        <p:nvSpPr>
          <p:cNvPr id="29" name="TextBox 28"/>
          <p:cNvSpPr txBox="1"/>
          <p:nvPr/>
        </p:nvSpPr>
        <p:spPr>
          <a:xfrm>
            <a:off x="1635848" y="6294511"/>
            <a:ext cx="1053494" cy="338554"/>
          </a:xfrm>
          <a:prstGeom prst="rect">
            <a:avLst/>
          </a:prstGeom>
          <a:noFill/>
        </p:spPr>
        <p:txBody>
          <a:bodyPr wrap="none" rtlCol="0">
            <a:spAutoFit/>
          </a:bodyPr>
          <a:lstStyle/>
          <a:p>
            <a:r>
              <a:rPr lang="en-US" sz="1600" b="1" dirty="0" err="1"/>
              <a:t>FileBound</a:t>
            </a:r>
            <a:endParaRPr lang="en-US" sz="1600" b="1" dirty="0"/>
          </a:p>
        </p:txBody>
      </p:sp>
      <p:pic>
        <p:nvPicPr>
          <p:cNvPr id="30" name="Picture 29"/>
          <p:cNvPicPr>
            <a:picLocks noChangeAspect="1"/>
          </p:cNvPicPr>
          <p:nvPr/>
        </p:nvPicPr>
        <p:blipFill>
          <a:blip r:embed="rId10"/>
          <a:stretch>
            <a:fillRect/>
          </a:stretch>
        </p:blipFill>
        <p:spPr>
          <a:xfrm>
            <a:off x="4402028" y="6572420"/>
            <a:ext cx="660232" cy="223745"/>
          </a:xfrm>
          <a:prstGeom prst="rect">
            <a:avLst/>
          </a:prstGeom>
        </p:spPr>
      </p:pic>
      <p:sp>
        <p:nvSpPr>
          <p:cNvPr id="31" name="TextBox 30"/>
          <p:cNvSpPr txBox="1"/>
          <p:nvPr/>
        </p:nvSpPr>
        <p:spPr>
          <a:xfrm>
            <a:off x="4899471" y="4914687"/>
            <a:ext cx="681597" cy="338554"/>
          </a:xfrm>
          <a:prstGeom prst="rect">
            <a:avLst/>
          </a:prstGeom>
          <a:noFill/>
        </p:spPr>
        <p:txBody>
          <a:bodyPr wrap="none" rtlCol="0">
            <a:spAutoFit/>
          </a:bodyPr>
          <a:lstStyle/>
          <a:p>
            <a:r>
              <a:rPr lang="en-US" sz="1600" b="1" dirty="0"/>
              <a:t>RADR</a:t>
            </a:r>
          </a:p>
        </p:txBody>
      </p:sp>
      <p:pic>
        <p:nvPicPr>
          <p:cNvPr id="32" name="Picture 31"/>
          <p:cNvPicPr>
            <a:picLocks noChangeAspect="1"/>
          </p:cNvPicPr>
          <p:nvPr/>
        </p:nvPicPr>
        <p:blipFill>
          <a:blip r:embed="rId10"/>
          <a:stretch>
            <a:fillRect/>
          </a:stretch>
        </p:blipFill>
        <p:spPr>
          <a:xfrm>
            <a:off x="9205708" y="3526630"/>
            <a:ext cx="1450357" cy="491510"/>
          </a:xfrm>
          <a:prstGeom prst="rect">
            <a:avLst/>
          </a:prstGeom>
        </p:spPr>
      </p:pic>
      <p:sp>
        <p:nvSpPr>
          <p:cNvPr id="33" name="Curved Down Arrow 32"/>
          <p:cNvSpPr/>
          <p:nvPr/>
        </p:nvSpPr>
        <p:spPr>
          <a:xfrm>
            <a:off x="8335252" y="3171500"/>
            <a:ext cx="766355" cy="330925"/>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Curved Down Arrow 33"/>
          <p:cNvSpPr/>
          <p:nvPr/>
        </p:nvSpPr>
        <p:spPr>
          <a:xfrm rot="10800000">
            <a:off x="8308720" y="4042347"/>
            <a:ext cx="766355" cy="330925"/>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3029312" y="1643791"/>
            <a:ext cx="418704" cy="369332"/>
          </a:xfrm>
          <a:prstGeom prst="rect">
            <a:avLst/>
          </a:prstGeom>
          <a:noFill/>
        </p:spPr>
        <p:txBody>
          <a:bodyPr wrap="none" rtlCol="0">
            <a:spAutoFit/>
          </a:bodyPr>
          <a:lstStyle/>
          <a:p>
            <a:r>
              <a:rPr lang="en-US" b="1" dirty="0">
                <a:solidFill>
                  <a:srgbClr val="FF0000"/>
                </a:solidFill>
              </a:rPr>
              <a:t>??</a:t>
            </a:r>
          </a:p>
        </p:txBody>
      </p:sp>
      <p:sp>
        <p:nvSpPr>
          <p:cNvPr id="36" name="TextBox 35"/>
          <p:cNvSpPr txBox="1"/>
          <p:nvPr/>
        </p:nvSpPr>
        <p:spPr>
          <a:xfrm>
            <a:off x="2735773" y="1923751"/>
            <a:ext cx="418704" cy="369332"/>
          </a:xfrm>
          <a:prstGeom prst="rect">
            <a:avLst/>
          </a:prstGeom>
          <a:noFill/>
        </p:spPr>
        <p:txBody>
          <a:bodyPr wrap="none" rtlCol="0">
            <a:spAutoFit/>
          </a:bodyPr>
          <a:lstStyle/>
          <a:p>
            <a:r>
              <a:rPr lang="en-US" b="1" dirty="0">
                <a:solidFill>
                  <a:srgbClr val="FF0000"/>
                </a:solidFill>
              </a:rPr>
              <a:t>??</a:t>
            </a:r>
          </a:p>
        </p:txBody>
      </p:sp>
      <p:sp>
        <p:nvSpPr>
          <p:cNvPr id="37" name="&quot;No&quot; Symbol 36"/>
          <p:cNvSpPr/>
          <p:nvPr/>
        </p:nvSpPr>
        <p:spPr>
          <a:xfrm>
            <a:off x="3875840" y="5913120"/>
            <a:ext cx="1666436" cy="615982"/>
          </a:xfrm>
          <a:prstGeom prst="noSmoking">
            <a:avLst>
              <a:gd name="adj" fmla="val 888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86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0-#ppt_w/2"/>
                                          </p:val>
                                        </p:tav>
                                        <p:tav tm="100000">
                                          <p:val>
                                            <p:strVal val="#ppt_x"/>
                                          </p:val>
                                        </p:tav>
                                      </p:tavLst>
                                    </p:anim>
                                    <p:anim calcmode="lin" valueType="num">
                                      <p:cBhvr additive="base">
                                        <p:cTn id="57" dur="500" fill="hold"/>
                                        <p:tgtEl>
                                          <p:spTgt spid="9"/>
                                        </p:tgtEl>
                                        <p:attrNameLst>
                                          <p:attrName>ppt_y</p:attrName>
                                        </p:attrNameLst>
                                      </p:cBhvr>
                                      <p:tavLst>
                                        <p:tav tm="0">
                                          <p:val>
                                            <p:strVal val="0-#ppt_h/2"/>
                                          </p:val>
                                        </p:tav>
                                        <p:tav tm="100000">
                                          <p:val>
                                            <p:strVal val="#ppt_y"/>
                                          </p:val>
                                        </p:tav>
                                      </p:tavLst>
                                    </p:anim>
                                  </p:childTnLst>
                                </p:cTn>
                              </p:par>
                              <p:par>
                                <p:cTn id="58" presetID="2" presetClass="entr" presetSubtype="9"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0-#ppt_w/2"/>
                                          </p:val>
                                        </p:tav>
                                        <p:tav tm="100000">
                                          <p:val>
                                            <p:strVal val="#ppt_x"/>
                                          </p:val>
                                        </p:tav>
                                      </p:tavLst>
                                    </p:anim>
                                    <p:anim calcmode="lin" valueType="num">
                                      <p:cBhvr additive="base">
                                        <p:cTn id="61"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0-#ppt_w/2"/>
                                          </p:val>
                                        </p:tav>
                                        <p:tav tm="100000">
                                          <p:val>
                                            <p:strVal val="#ppt_x"/>
                                          </p:val>
                                        </p:tav>
                                      </p:tavLst>
                                    </p:anim>
                                    <p:anim calcmode="lin" valueType="num">
                                      <p:cBhvr additive="base">
                                        <p:cTn id="67" dur="500" fill="hold"/>
                                        <p:tgtEl>
                                          <p:spTgt spid="21"/>
                                        </p:tgtEl>
                                        <p:attrNameLst>
                                          <p:attrName>ppt_y</p:attrName>
                                        </p:attrNameLst>
                                      </p:cBhvr>
                                      <p:tavLst>
                                        <p:tav tm="0">
                                          <p:val>
                                            <p:strVal val="0-#ppt_h/2"/>
                                          </p:val>
                                        </p:tav>
                                        <p:tav tm="100000">
                                          <p:val>
                                            <p:strVal val="#ppt_y"/>
                                          </p:val>
                                        </p:tav>
                                      </p:tavLst>
                                    </p:anim>
                                  </p:childTnLst>
                                </p:cTn>
                              </p:par>
                              <p:par>
                                <p:cTn id="68" presetID="2" presetClass="entr" presetSubtype="9"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0-#ppt_w/2"/>
                                          </p:val>
                                        </p:tav>
                                        <p:tav tm="100000">
                                          <p:val>
                                            <p:strVal val="#ppt_x"/>
                                          </p:val>
                                        </p:tav>
                                      </p:tavLst>
                                    </p:anim>
                                    <p:anim calcmode="lin" valueType="num">
                                      <p:cBhvr additive="base">
                                        <p:cTn id="71" dur="500" fill="hold"/>
                                        <p:tgtEl>
                                          <p:spTgt spid="7"/>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0-#ppt_w/2"/>
                                          </p:val>
                                        </p:tav>
                                        <p:tav tm="100000">
                                          <p:val>
                                            <p:strVal val="#ppt_x"/>
                                          </p:val>
                                        </p:tav>
                                      </p:tavLst>
                                    </p:anim>
                                    <p:anim calcmode="lin" valueType="num">
                                      <p:cBhvr additive="base">
                                        <p:cTn id="75"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3"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1+#ppt_w/2"/>
                                          </p:val>
                                        </p:tav>
                                        <p:tav tm="100000">
                                          <p:val>
                                            <p:strVal val="#ppt_x"/>
                                          </p:val>
                                        </p:tav>
                                      </p:tavLst>
                                    </p:anim>
                                    <p:anim calcmode="lin" valueType="num">
                                      <p:cBhvr additive="base">
                                        <p:cTn id="85" dur="500" fill="hold"/>
                                        <p:tgtEl>
                                          <p:spTgt spid="23"/>
                                        </p:tgtEl>
                                        <p:attrNameLst>
                                          <p:attrName>ppt_y</p:attrName>
                                        </p:attrNameLst>
                                      </p:cBhvr>
                                      <p:tavLst>
                                        <p:tav tm="0">
                                          <p:val>
                                            <p:strVal val="0-#ppt_h/2"/>
                                          </p:val>
                                        </p:tav>
                                        <p:tav tm="100000">
                                          <p:val>
                                            <p:strVal val="#ppt_y"/>
                                          </p:val>
                                        </p:tav>
                                      </p:tavLst>
                                    </p:anim>
                                  </p:childTnLst>
                                </p:cTn>
                              </p:par>
                              <p:par>
                                <p:cTn id="86" presetID="2" presetClass="entr" presetSubtype="3"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1+#ppt_w/2"/>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par>
                                <p:cTn id="90" presetID="2" presetClass="entr" presetSubtype="3"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xit" presetSubtype="0" fill="hold" nodeType="clickEffect">
                                  <p:stCondLst>
                                    <p:cond delay="0"/>
                                  </p:stCondLst>
                                  <p:childTnLst>
                                    <p:animEffect transition="out" filter="fade">
                                      <p:cBhvr>
                                        <p:cTn id="104" dur="1000" accel="50000">
                                          <p:stCondLst>
                                            <p:cond delay="0"/>
                                          </p:stCondLst>
                                        </p:cTn>
                                        <p:tgtEl>
                                          <p:spTgt spid="6"/>
                                        </p:tgtEl>
                                      </p:cBhvr>
                                    </p:animEffect>
                                    <p:anim calcmode="lin" valueType="num">
                                      <p:cBhvr>
                                        <p:cTn id="105"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106"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107"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08" dur="1000"/>
                                        <p:tgtEl>
                                          <p:spTgt spid="6"/>
                                        </p:tgtEl>
                                        <p:attrNameLst>
                                          <p:attrName>ppt_h</p:attrName>
                                        </p:attrNameLst>
                                      </p:cBhvr>
                                      <p:tavLst>
                                        <p:tav tm="0">
                                          <p:val>
                                            <p:strVal val="ppt_h"/>
                                          </p:val>
                                        </p:tav>
                                        <p:tav tm="100000">
                                          <p:val>
                                            <p:strVal val="ppt_h"/>
                                          </p:val>
                                        </p:tav>
                                      </p:tavLst>
                                    </p:anim>
                                    <p:anim calcmode="lin" valueType="num">
                                      <p:cBhvr>
                                        <p:cTn id="109"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10"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111" dur="500" accel="50000">
                                          <p:stCondLst>
                                            <p:cond delay="500"/>
                                          </p:stCondLst>
                                        </p:cTn>
                                        <p:tgtEl>
                                          <p:spTgt spid="6"/>
                                        </p:tgtEl>
                                        <p:attrNameLst>
                                          <p:attrName>style.rotation</p:attrName>
                                        </p:attrNameLst>
                                      </p:cBhvr>
                                      <p:tavLst>
                                        <p:tav tm="0">
                                          <p:val>
                                            <p:fltVal val="0"/>
                                          </p:val>
                                        </p:tav>
                                        <p:tav tm="100000">
                                          <p:val>
                                            <p:fltVal val="-90"/>
                                          </p:val>
                                        </p:tav>
                                      </p:tavLst>
                                    </p:anim>
                                    <p:set>
                                      <p:cBhvr>
                                        <p:cTn id="112" dur="1" fill="hold">
                                          <p:stCondLst>
                                            <p:cond delay="999"/>
                                          </p:stCondLst>
                                        </p:cTn>
                                        <p:tgtEl>
                                          <p:spTgt spid="6"/>
                                        </p:tgtEl>
                                        <p:attrNameLst>
                                          <p:attrName>style.visibility</p:attrName>
                                        </p:attrNameLst>
                                      </p:cBhvr>
                                      <p:to>
                                        <p:strVal val="hidden"/>
                                      </p:to>
                                    </p:set>
                                  </p:childTnLst>
                                </p:cTn>
                              </p:par>
                              <p:par>
                                <p:cTn id="113" presetID="25" presetClass="exit" presetSubtype="0" fill="hold" nodeType="withEffect">
                                  <p:stCondLst>
                                    <p:cond delay="0"/>
                                  </p:stCondLst>
                                  <p:childTnLst>
                                    <p:animEffect transition="out" filter="fade">
                                      <p:cBhvr>
                                        <p:cTn id="114" dur="1000" accel="50000">
                                          <p:stCondLst>
                                            <p:cond delay="0"/>
                                          </p:stCondLst>
                                        </p:cTn>
                                        <p:tgtEl>
                                          <p:spTgt spid="5"/>
                                        </p:tgtEl>
                                      </p:cBhvr>
                                    </p:animEffect>
                                    <p:anim calcmode="lin" valueType="num">
                                      <p:cBhvr>
                                        <p:cTn id="115"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116"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117"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118" dur="1000"/>
                                        <p:tgtEl>
                                          <p:spTgt spid="5"/>
                                        </p:tgtEl>
                                        <p:attrNameLst>
                                          <p:attrName>ppt_h</p:attrName>
                                        </p:attrNameLst>
                                      </p:cBhvr>
                                      <p:tavLst>
                                        <p:tav tm="0">
                                          <p:val>
                                            <p:strVal val="ppt_h"/>
                                          </p:val>
                                        </p:tav>
                                        <p:tav tm="100000">
                                          <p:val>
                                            <p:strVal val="ppt_h"/>
                                          </p:val>
                                        </p:tav>
                                      </p:tavLst>
                                    </p:anim>
                                    <p:anim calcmode="lin" valueType="num">
                                      <p:cBhvr>
                                        <p:cTn id="119"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0"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121" dur="500" accel="50000">
                                          <p:stCondLst>
                                            <p:cond delay="500"/>
                                          </p:stCondLst>
                                        </p:cTn>
                                        <p:tgtEl>
                                          <p:spTgt spid="5"/>
                                        </p:tgtEl>
                                        <p:attrNameLst>
                                          <p:attrName>style.rotation</p:attrName>
                                        </p:attrNameLst>
                                      </p:cBhvr>
                                      <p:tavLst>
                                        <p:tav tm="0">
                                          <p:val>
                                            <p:fltVal val="0"/>
                                          </p:val>
                                        </p:tav>
                                        <p:tav tm="100000">
                                          <p:val>
                                            <p:fltVal val="-90"/>
                                          </p:val>
                                        </p:tav>
                                      </p:tavLst>
                                    </p:anim>
                                    <p:set>
                                      <p:cBhvr>
                                        <p:cTn id="122" dur="1" fill="hold">
                                          <p:stCondLst>
                                            <p:cond delay="999"/>
                                          </p:stCondLst>
                                        </p:cTn>
                                        <p:tgtEl>
                                          <p:spTgt spid="5"/>
                                        </p:tgtEl>
                                        <p:attrNameLst>
                                          <p:attrName>style.visibility</p:attrName>
                                        </p:attrNameLst>
                                      </p:cBhvr>
                                      <p:to>
                                        <p:strVal val="hidden"/>
                                      </p:to>
                                    </p:set>
                                  </p:childTnLst>
                                </p:cTn>
                              </p:par>
                              <p:par>
                                <p:cTn id="123" presetID="25" presetClass="exit" presetSubtype="0" fill="hold" nodeType="withEffect">
                                  <p:stCondLst>
                                    <p:cond delay="0"/>
                                  </p:stCondLst>
                                  <p:childTnLst>
                                    <p:animEffect transition="out" filter="fade">
                                      <p:cBhvr>
                                        <p:cTn id="124" dur="1000" accel="50000">
                                          <p:stCondLst>
                                            <p:cond delay="0"/>
                                          </p:stCondLst>
                                        </p:cTn>
                                        <p:tgtEl>
                                          <p:spTgt spid="9"/>
                                        </p:tgtEl>
                                      </p:cBhvr>
                                    </p:animEffect>
                                    <p:anim calcmode="lin" valueType="num">
                                      <p:cBhvr>
                                        <p:cTn id="125"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126"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127"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128" dur="1000"/>
                                        <p:tgtEl>
                                          <p:spTgt spid="9"/>
                                        </p:tgtEl>
                                        <p:attrNameLst>
                                          <p:attrName>ppt_h</p:attrName>
                                        </p:attrNameLst>
                                      </p:cBhvr>
                                      <p:tavLst>
                                        <p:tav tm="0">
                                          <p:val>
                                            <p:strVal val="ppt_h"/>
                                          </p:val>
                                        </p:tav>
                                        <p:tav tm="100000">
                                          <p:val>
                                            <p:strVal val="ppt_h"/>
                                          </p:val>
                                        </p:tav>
                                      </p:tavLst>
                                    </p:anim>
                                    <p:anim calcmode="lin" valueType="num">
                                      <p:cBhvr>
                                        <p:cTn id="129"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30"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131" dur="500" accel="50000">
                                          <p:stCondLst>
                                            <p:cond delay="500"/>
                                          </p:stCondLst>
                                        </p:cTn>
                                        <p:tgtEl>
                                          <p:spTgt spid="9"/>
                                        </p:tgtEl>
                                        <p:attrNameLst>
                                          <p:attrName>style.rotation</p:attrName>
                                        </p:attrNameLst>
                                      </p:cBhvr>
                                      <p:tavLst>
                                        <p:tav tm="0">
                                          <p:val>
                                            <p:fltVal val="0"/>
                                          </p:val>
                                        </p:tav>
                                        <p:tav tm="100000">
                                          <p:val>
                                            <p:fltVal val="-90"/>
                                          </p:val>
                                        </p:tav>
                                      </p:tavLst>
                                    </p:anim>
                                    <p:set>
                                      <p:cBhvr>
                                        <p:cTn id="132" dur="1" fill="hold">
                                          <p:stCondLst>
                                            <p:cond delay="999"/>
                                          </p:stCondLst>
                                        </p:cTn>
                                        <p:tgtEl>
                                          <p:spTgt spid="9"/>
                                        </p:tgtEl>
                                        <p:attrNameLst>
                                          <p:attrName>style.visibility</p:attrName>
                                        </p:attrNameLst>
                                      </p:cBhvr>
                                      <p:to>
                                        <p:strVal val="hidden"/>
                                      </p:to>
                                    </p:set>
                                  </p:childTnLst>
                                </p:cTn>
                              </p:par>
                              <p:par>
                                <p:cTn id="133" presetID="25" presetClass="exit" presetSubtype="0" fill="hold" nodeType="withEffect">
                                  <p:stCondLst>
                                    <p:cond delay="0"/>
                                  </p:stCondLst>
                                  <p:childTnLst>
                                    <p:animEffect transition="out" filter="fade">
                                      <p:cBhvr>
                                        <p:cTn id="134" dur="1000" accel="50000">
                                          <p:stCondLst>
                                            <p:cond delay="0"/>
                                          </p:stCondLst>
                                        </p:cTn>
                                        <p:tgtEl>
                                          <p:spTgt spid="7"/>
                                        </p:tgtEl>
                                      </p:cBhvr>
                                    </p:animEffect>
                                    <p:anim calcmode="lin" valueType="num">
                                      <p:cBhvr>
                                        <p:cTn id="135"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36"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37"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38" dur="1000"/>
                                        <p:tgtEl>
                                          <p:spTgt spid="7"/>
                                        </p:tgtEl>
                                        <p:attrNameLst>
                                          <p:attrName>ppt_h</p:attrName>
                                        </p:attrNameLst>
                                      </p:cBhvr>
                                      <p:tavLst>
                                        <p:tav tm="0">
                                          <p:val>
                                            <p:strVal val="ppt_h"/>
                                          </p:val>
                                        </p:tav>
                                        <p:tav tm="100000">
                                          <p:val>
                                            <p:strVal val="ppt_h"/>
                                          </p:val>
                                        </p:tav>
                                      </p:tavLst>
                                    </p:anim>
                                    <p:anim calcmode="lin" valueType="num">
                                      <p:cBhvr>
                                        <p:cTn id="139"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0"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41" dur="500" accel="50000">
                                          <p:stCondLst>
                                            <p:cond delay="500"/>
                                          </p:stCondLst>
                                        </p:cTn>
                                        <p:tgtEl>
                                          <p:spTgt spid="7"/>
                                        </p:tgtEl>
                                        <p:attrNameLst>
                                          <p:attrName>style.rotation</p:attrName>
                                        </p:attrNameLst>
                                      </p:cBhvr>
                                      <p:tavLst>
                                        <p:tav tm="0">
                                          <p:val>
                                            <p:fltVal val="0"/>
                                          </p:val>
                                        </p:tav>
                                        <p:tav tm="100000">
                                          <p:val>
                                            <p:fltVal val="-90"/>
                                          </p:val>
                                        </p:tav>
                                      </p:tavLst>
                                    </p:anim>
                                    <p:set>
                                      <p:cBhvr>
                                        <p:cTn id="142" dur="1" fill="hold">
                                          <p:stCondLst>
                                            <p:cond delay="999"/>
                                          </p:stCondLst>
                                        </p:cTn>
                                        <p:tgtEl>
                                          <p:spTgt spid="7"/>
                                        </p:tgtEl>
                                        <p:attrNameLst>
                                          <p:attrName>style.visibility</p:attrName>
                                        </p:attrNameLst>
                                      </p:cBhvr>
                                      <p:to>
                                        <p:strVal val="hidden"/>
                                      </p:to>
                                    </p:set>
                                  </p:childTnLst>
                                </p:cTn>
                              </p:par>
                              <p:par>
                                <p:cTn id="143" presetID="25" presetClass="exit" presetSubtype="0" fill="hold" nodeType="withEffect">
                                  <p:stCondLst>
                                    <p:cond delay="0"/>
                                  </p:stCondLst>
                                  <p:childTnLst>
                                    <p:animEffect transition="out" filter="fade">
                                      <p:cBhvr>
                                        <p:cTn id="144" dur="1000" accel="50000">
                                          <p:stCondLst>
                                            <p:cond delay="0"/>
                                          </p:stCondLst>
                                        </p:cTn>
                                        <p:tgtEl>
                                          <p:spTgt spid="8"/>
                                        </p:tgtEl>
                                      </p:cBhvr>
                                    </p:animEffect>
                                    <p:anim calcmode="lin" valueType="num">
                                      <p:cBhvr>
                                        <p:cTn id="145"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146"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147"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48" dur="1000"/>
                                        <p:tgtEl>
                                          <p:spTgt spid="8"/>
                                        </p:tgtEl>
                                        <p:attrNameLst>
                                          <p:attrName>ppt_h</p:attrName>
                                        </p:attrNameLst>
                                      </p:cBhvr>
                                      <p:tavLst>
                                        <p:tav tm="0">
                                          <p:val>
                                            <p:strVal val="ppt_h"/>
                                          </p:val>
                                        </p:tav>
                                        <p:tav tm="100000">
                                          <p:val>
                                            <p:strVal val="ppt_h"/>
                                          </p:val>
                                        </p:tav>
                                      </p:tavLst>
                                    </p:anim>
                                    <p:anim calcmode="lin" valueType="num">
                                      <p:cBhvr>
                                        <p:cTn id="149"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0"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51" dur="500" accel="50000">
                                          <p:stCondLst>
                                            <p:cond delay="500"/>
                                          </p:stCondLst>
                                        </p:cTn>
                                        <p:tgtEl>
                                          <p:spTgt spid="8"/>
                                        </p:tgtEl>
                                        <p:attrNameLst>
                                          <p:attrName>style.rotation</p:attrName>
                                        </p:attrNameLst>
                                      </p:cBhvr>
                                      <p:tavLst>
                                        <p:tav tm="0">
                                          <p:val>
                                            <p:fltVal val="0"/>
                                          </p:val>
                                        </p:tav>
                                        <p:tav tm="100000">
                                          <p:val>
                                            <p:fltVal val="-90"/>
                                          </p:val>
                                        </p:tav>
                                      </p:tavLst>
                                    </p:anim>
                                    <p:set>
                                      <p:cBhvr>
                                        <p:cTn id="152" dur="1" fill="hold">
                                          <p:stCondLst>
                                            <p:cond delay="999"/>
                                          </p:stCondLst>
                                        </p:cTn>
                                        <p:tgtEl>
                                          <p:spTgt spid="8"/>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fade">
                                      <p:cBhvr>
                                        <p:cTn id="157" dur="1000"/>
                                        <p:tgtEl>
                                          <p:spTgt spid="33"/>
                                        </p:tgtEl>
                                      </p:cBhvr>
                                    </p:animEffect>
                                    <p:anim calcmode="lin" valueType="num">
                                      <p:cBhvr>
                                        <p:cTn id="158" dur="1000" fill="hold"/>
                                        <p:tgtEl>
                                          <p:spTgt spid="33"/>
                                        </p:tgtEl>
                                        <p:attrNameLst>
                                          <p:attrName>ppt_x</p:attrName>
                                        </p:attrNameLst>
                                      </p:cBhvr>
                                      <p:tavLst>
                                        <p:tav tm="0">
                                          <p:val>
                                            <p:strVal val="#ppt_x"/>
                                          </p:val>
                                        </p:tav>
                                        <p:tav tm="100000">
                                          <p:val>
                                            <p:strVal val="#ppt_x"/>
                                          </p:val>
                                        </p:tav>
                                      </p:tavLst>
                                    </p:anim>
                                    <p:anim calcmode="lin" valueType="num">
                                      <p:cBhvr>
                                        <p:cTn id="1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p:cTn id="164" dur="500" fill="hold"/>
                                        <p:tgtEl>
                                          <p:spTgt spid="32"/>
                                        </p:tgtEl>
                                        <p:attrNameLst>
                                          <p:attrName>ppt_w</p:attrName>
                                        </p:attrNameLst>
                                      </p:cBhvr>
                                      <p:tavLst>
                                        <p:tav tm="0">
                                          <p:val>
                                            <p:fltVal val="0"/>
                                          </p:val>
                                        </p:tav>
                                        <p:tav tm="100000">
                                          <p:val>
                                            <p:strVal val="#ppt_w"/>
                                          </p:val>
                                        </p:tav>
                                      </p:tavLst>
                                    </p:anim>
                                    <p:anim calcmode="lin" valueType="num">
                                      <p:cBhvr>
                                        <p:cTn id="165" dur="500" fill="hold"/>
                                        <p:tgtEl>
                                          <p:spTgt spid="32"/>
                                        </p:tgtEl>
                                        <p:attrNameLst>
                                          <p:attrName>ppt_h</p:attrName>
                                        </p:attrNameLst>
                                      </p:cBhvr>
                                      <p:tavLst>
                                        <p:tav tm="0">
                                          <p:val>
                                            <p:fltVal val="0"/>
                                          </p:val>
                                        </p:tav>
                                        <p:tav tm="100000">
                                          <p:val>
                                            <p:strVal val="#ppt_h"/>
                                          </p:val>
                                        </p:tav>
                                      </p:tavLst>
                                    </p:anim>
                                    <p:animEffect transition="in" filter="fade">
                                      <p:cBhvr>
                                        <p:cTn id="166" dur="500"/>
                                        <p:tgtEl>
                                          <p:spTgt spid="32"/>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1000"/>
                                        <p:tgtEl>
                                          <p:spTgt spid="34"/>
                                        </p:tgtEl>
                                      </p:cBhvr>
                                    </p:animEffect>
                                    <p:anim calcmode="lin" valueType="num">
                                      <p:cBhvr>
                                        <p:cTn id="172" dur="1000" fill="hold"/>
                                        <p:tgtEl>
                                          <p:spTgt spid="34"/>
                                        </p:tgtEl>
                                        <p:attrNameLst>
                                          <p:attrName>ppt_x</p:attrName>
                                        </p:attrNameLst>
                                      </p:cBhvr>
                                      <p:tavLst>
                                        <p:tav tm="0">
                                          <p:val>
                                            <p:strVal val="#ppt_x"/>
                                          </p:val>
                                        </p:tav>
                                        <p:tav tm="100000">
                                          <p:val>
                                            <p:strVal val="#ppt_x"/>
                                          </p:val>
                                        </p:tav>
                                      </p:tavLst>
                                    </p:anim>
                                    <p:anim calcmode="lin" valueType="num">
                                      <p:cBhvr>
                                        <p:cTn id="1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animBg="1"/>
      <p:bldP spid="34" grpId="0" animBg="1"/>
      <p:bldP spid="35" grpId="0"/>
      <p:bldP spid="36" grpId="0"/>
      <p:bldP spid="3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59442"/>
            <a:ext cx="8229600" cy="1143000"/>
          </a:xfrm>
        </p:spPr>
        <p:txBody>
          <a:bodyPr>
            <a:normAutofit fontScale="90000"/>
          </a:bodyPr>
          <a:lstStyle/>
          <a:p>
            <a:r>
              <a:rPr lang="en-US" sz="3600" b="1" dirty="0">
                <a:solidFill>
                  <a:srgbClr val="FF6600"/>
                </a:solidFill>
              </a:rPr>
              <a:t>Grant Manager’s Process for Research Subcontracts</a:t>
            </a:r>
            <a:endParaRPr lang="en-US" sz="3600" b="1" dirty="0"/>
          </a:p>
        </p:txBody>
      </p:sp>
      <p:sp>
        <p:nvSpPr>
          <p:cNvPr id="3" name="Content Placeholder 2"/>
          <p:cNvSpPr>
            <a:spLocks noGrp="1"/>
          </p:cNvSpPr>
          <p:nvPr>
            <p:ph idx="1"/>
          </p:nvPr>
        </p:nvSpPr>
        <p:spPr>
          <a:xfrm>
            <a:off x="1652071" y="1396572"/>
            <a:ext cx="8557142" cy="541452"/>
          </a:xfrm>
        </p:spPr>
        <p:txBody>
          <a:bodyPr/>
          <a:lstStyle/>
          <a:p>
            <a:pPr marL="514350" indent="-514350">
              <a:buFont typeface="+mj-lt"/>
              <a:buAutoNum type="arabicPeriod"/>
            </a:pPr>
            <a:r>
              <a:rPr lang="en-US" sz="2400" b="1" dirty="0"/>
              <a:t>Initiate Research Subcontract Declining Balance Form</a:t>
            </a:r>
            <a:endParaRPr lang="en-US" sz="2400" b="1" dirty="0">
              <a:solidFill>
                <a:srgbClr val="00B0F0"/>
              </a:solidFill>
            </a:endParaRPr>
          </a:p>
        </p:txBody>
      </p:sp>
      <p:sp>
        <p:nvSpPr>
          <p:cNvPr id="6" name="Right Arrow 5"/>
          <p:cNvSpPr/>
          <p:nvPr/>
        </p:nvSpPr>
        <p:spPr>
          <a:xfrm>
            <a:off x="4175288" y="2417291"/>
            <a:ext cx="653143" cy="33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6017" r="3593"/>
          <a:stretch/>
        </p:blipFill>
        <p:spPr>
          <a:xfrm>
            <a:off x="4957943" y="2256412"/>
            <a:ext cx="2272938" cy="523875"/>
          </a:xfrm>
          <a:prstGeom prst="rect">
            <a:avLst/>
          </a:prstGeom>
        </p:spPr>
      </p:pic>
      <p:sp>
        <p:nvSpPr>
          <p:cNvPr id="10" name="Right Arrow 9"/>
          <p:cNvSpPr/>
          <p:nvPr/>
        </p:nvSpPr>
        <p:spPr>
          <a:xfrm>
            <a:off x="7342284" y="2375489"/>
            <a:ext cx="653143" cy="33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900906" y="3655178"/>
            <a:ext cx="6214140" cy="1107996"/>
          </a:xfrm>
          <a:prstGeom prst="rect">
            <a:avLst/>
          </a:prstGeom>
          <a:noFill/>
        </p:spPr>
        <p:txBody>
          <a:bodyPr wrap="square" rtlCol="0">
            <a:spAutoFit/>
          </a:bodyPr>
          <a:lstStyle/>
          <a:p>
            <a:r>
              <a:rPr lang="en-US" sz="2400" b="1" dirty="0">
                <a:latin typeface="Helvetica Neue"/>
              </a:rPr>
              <a:t>2.  Attach SOW, budget, prime </a:t>
            </a:r>
            <a:br>
              <a:rPr lang="en-US" sz="2400" b="1" dirty="0">
                <a:latin typeface="Helvetica Neue"/>
              </a:rPr>
            </a:br>
            <a:r>
              <a:rPr lang="en-US" sz="2400" b="1" dirty="0">
                <a:latin typeface="Helvetica Neue"/>
              </a:rPr>
              <a:t>     agreement, etc. to this form</a:t>
            </a:r>
          </a:p>
          <a:p>
            <a:endParaRPr lang="en-US" dirty="0"/>
          </a:p>
        </p:txBody>
      </p:sp>
      <p:pic>
        <p:nvPicPr>
          <p:cNvPr id="17" name="Picture 16"/>
          <p:cNvPicPr>
            <a:picLocks noChangeAspect="1"/>
          </p:cNvPicPr>
          <p:nvPr/>
        </p:nvPicPr>
        <p:blipFill>
          <a:blip r:embed="rId3"/>
          <a:stretch>
            <a:fillRect/>
          </a:stretch>
        </p:blipFill>
        <p:spPr>
          <a:xfrm>
            <a:off x="3875929" y="4664976"/>
            <a:ext cx="854894" cy="799341"/>
          </a:xfrm>
          <a:prstGeom prst="rect">
            <a:avLst/>
          </a:prstGeom>
        </p:spPr>
      </p:pic>
      <p:sp>
        <p:nvSpPr>
          <p:cNvPr id="22" name="TextBox 21"/>
          <p:cNvSpPr txBox="1"/>
          <p:nvPr/>
        </p:nvSpPr>
        <p:spPr>
          <a:xfrm>
            <a:off x="1932831" y="5721529"/>
            <a:ext cx="5615912" cy="1395254"/>
          </a:xfrm>
          <a:prstGeom prst="rect">
            <a:avLst/>
          </a:prstGeom>
          <a:noFill/>
        </p:spPr>
        <p:txBody>
          <a:bodyPr wrap="square" rtlCol="0">
            <a:spAutoFit/>
          </a:bodyPr>
          <a:lstStyle/>
          <a:p>
            <a:pPr>
              <a:lnSpc>
                <a:spcPts val="4000"/>
              </a:lnSpc>
            </a:pPr>
            <a:r>
              <a:rPr lang="en-US" sz="2400" b="1" dirty="0">
                <a:latin typeface="Helvetica Neue"/>
              </a:rPr>
              <a:t>3.                            to forward request    </a:t>
            </a:r>
            <a:br>
              <a:rPr lang="en-US" sz="2400" b="1" dirty="0">
                <a:latin typeface="Helvetica Neue"/>
              </a:rPr>
            </a:br>
            <a:r>
              <a:rPr lang="en-US" sz="2400" b="1" dirty="0">
                <a:latin typeface="Helvetica Neue"/>
              </a:rPr>
              <a:t>    to Purchasing Negotiator</a:t>
            </a:r>
          </a:p>
          <a:p>
            <a:endParaRPr lang="en-US" dirty="0"/>
          </a:p>
        </p:txBody>
      </p:sp>
      <p:pic>
        <p:nvPicPr>
          <p:cNvPr id="23" name="Picture 22"/>
          <p:cNvPicPr>
            <a:picLocks noChangeAspect="1"/>
          </p:cNvPicPr>
          <p:nvPr/>
        </p:nvPicPr>
        <p:blipFill rotWithShape="1">
          <a:blip r:embed="rId4"/>
          <a:srcRect l="32543" t="26051" r="5059" b="31579"/>
          <a:stretch/>
        </p:blipFill>
        <p:spPr>
          <a:xfrm>
            <a:off x="2315428" y="5778417"/>
            <a:ext cx="2162817" cy="439503"/>
          </a:xfrm>
          <a:prstGeom prst="rect">
            <a:avLst/>
          </a:prstGeom>
        </p:spPr>
      </p:pic>
      <p:pic>
        <p:nvPicPr>
          <p:cNvPr id="12" name="Picture 11"/>
          <p:cNvPicPr>
            <a:picLocks noChangeAspect="1"/>
          </p:cNvPicPr>
          <p:nvPr/>
        </p:nvPicPr>
        <p:blipFill>
          <a:blip r:embed="rId5"/>
          <a:stretch>
            <a:fillRect/>
          </a:stretch>
        </p:blipFill>
        <p:spPr>
          <a:xfrm>
            <a:off x="7729904" y="4963828"/>
            <a:ext cx="1234874" cy="681158"/>
          </a:xfrm>
          <a:prstGeom prst="rect">
            <a:avLst/>
          </a:prstGeom>
        </p:spPr>
      </p:pic>
      <p:sp>
        <p:nvSpPr>
          <p:cNvPr id="13" name="TextBox 12"/>
          <p:cNvSpPr txBox="1"/>
          <p:nvPr/>
        </p:nvSpPr>
        <p:spPr>
          <a:xfrm>
            <a:off x="7725583" y="4342612"/>
            <a:ext cx="1254147" cy="584775"/>
          </a:xfrm>
          <a:prstGeom prst="rect">
            <a:avLst/>
          </a:prstGeom>
          <a:noFill/>
        </p:spPr>
        <p:txBody>
          <a:bodyPr wrap="square" rtlCol="0">
            <a:spAutoFit/>
          </a:bodyPr>
          <a:lstStyle/>
          <a:p>
            <a:r>
              <a:rPr lang="en-US" sz="1600" b="1" dirty="0"/>
              <a:t>Sponsor approvals</a:t>
            </a:r>
          </a:p>
        </p:txBody>
      </p:sp>
      <p:sp>
        <p:nvSpPr>
          <p:cNvPr id="14" name="TextBox 13"/>
          <p:cNvSpPr txBox="1"/>
          <p:nvPr/>
        </p:nvSpPr>
        <p:spPr>
          <a:xfrm>
            <a:off x="6064486" y="4372778"/>
            <a:ext cx="1661096" cy="338554"/>
          </a:xfrm>
          <a:prstGeom prst="rect">
            <a:avLst/>
          </a:prstGeom>
          <a:noFill/>
        </p:spPr>
        <p:txBody>
          <a:bodyPr wrap="none" rtlCol="0">
            <a:spAutoFit/>
          </a:bodyPr>
          <a:lstStyle/>
          <a:p>
            <a:r>
              <a:rPr lang="en-US" sz="1600" b="1" dirty="0"/>
              <a:t>Institution letters</a:t>
            </a:r>
          </a:p>
        </p:txBody>
      </p:sp>
      <p:grpSp>
        <p:nvGrpSpPr>
          <p:cNvPr id="26" name="Group 25"/>
          <p:cNvGrpSpPr/>
          <p:nvPr/>
        </p:nvGrpSpPr>
        <p:grpSpPr>
          <a:xfrm>
            <a:off x="2398060" y="4458180"/>
            <a:ext cx="1323703" cy="1323703"/>
            <a:chOff x="496618" y="4394153"/>
            <a:chExt cx="1323703" cy="1323703"/>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618" y="4394153"/>
              <a:ext cx="1323703" cy="1323703"/>
            </a:xfrm>
            <a:prstGeom prst="rect">
              <a:avLst/>
            </a:prstGeom>
          </p:spPr>
        </p:pic>
        <p:sp>
          <p:nvSpPr>
            <p:cNvPr id="19" name="TextBox 18"/>
            <p:cNvSpPr txBox="1"/>
            <p:nvPr/>
          </p:nvSpPr>
          <p:spPr>
            <a:xfrm>
              <a:off x="655202" y="4666264"/>
              <a:ext cx="605359" cy="338554"/>
            </a:xfrm>
            <a:prstGeom prst="rect">
              <a:avLst/>
            </a:prstGeom>
            <a:noFill/>
          </p:spPr>
          <p:txBody>
            <a:bodyPr wrap="none" rtlCol="0">
              <a:spAutoFit/>
            </a:bodyPr>
            <a:lstStyle/>
            <a:p>
              <a:r>
                <a:rPr lang="en-US" sz="1600" b="1" dirty="0"/>
                <a:t>SOW</a:t>
              </a:r>
            </a:p>
          </p:txBody>
        </p:sp>
      </p:grpSp>
      <p:grpSp>
        <p:nvGrpSpPr>
          <p:cNvPr id="27" name="Group 26"/>
          <p:cNvGrpSpPr/>
          <p:nvPr/>
        </p:nvGrpSpPr>
        <p:grpSpPr>
          <a:xfrm>
            <a:off x="4833128" y="4425361"/>
            <a:ext cx="1323703" cy="1323703"/>
            <a:chOff x="3998803" y="4397826"/>
            <a:chExt cx="1323703" cy="1323703"/>
          </a:xfrm>
        </p:grpSpPr>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8803" y="4397826"/>
              <a:ext cx="1323703" cy="1323703"/>
            </a:xfrm>
            <a:prstGeom prst="rect">
              <a:avLst/>
            </a:prstGeom>
          </p:spPr>
        </p:pic>
        <p:sp>
          <p:nvSpPr>
            <p:cNvPr id="21" name="TextBox 20"/>
            <p:cNvSpPr txBox="1"/>
            <p:nvPr/>
          </p:nvSpPr>
          <p:spPr>
            <a:xfrm>
              <a:off x="4164969" y="4637248"/>
              <a:ext cx="540533" cy="338554"/>
            </a:xfrm>
            <a:prstGeom prst="rect">
              <a:avLst/>
            </a:prstGeom>
            <a:noFill/>
          </p:spPr>
          <p:txBody>
            <a:bodyPr wrap="none" rtlCol="0">
              <a:spAutoFit/>
            </a:bodyPr>
            <a:lstStyle/>
            <a:p>
              <a:r>
                <a:rPr lang="en-US" sz="1600" b="1" dirty="0"/>
                <a:t>NSF</a:t>
              </a:r>
            </a:p>
          </p:txBody>
        </p:sp>
      </p:gr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7219" y="4686065"/>
            <a:ext cx="864669" cy="965800"/>
          </a:xfrm>
          <a:prstGeom prst="rect">
            <a:avLst/>
          </a:prstGeom>
        </p:spPr>
      </p:pic>
      <p:grpSp>
        <p:nvGrpSpPr>
          <p:cNvPr id="30" name="Group 29"/>
          <p:cNvGrpSpPr/>
          <p:nvPr/>
        </p:nvGrpSpPr>
        <p:grpSpPr>
          <a:xfrm>
            <a:off x="9039674" y="4686066"/>
            <a:ext cx="1221245" cy="1221245"/>
            <a:chOff x="7517261" y="4576157"/>
            <a:chExt cx="1221245" cy="1221245"/>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7261" y="4576157"/>
              <a:ext cx="1221245" cy="1221245"/>
            </a:xfrm>
            <a:prstGeom prst="rect">
              <a:avLst/>
            </a:prstGeom>
          </p:spPr>
        </p:pic>
        <p:sp>
          <p:nvSpPr>
            <p:cNvPr id="29" name="TextBox 28"/>
            <p:cNvSpPr txBox="1"/>
            <p:nvPr/>
          </p:nvSpPr>
          <p:spPr>
            <a:xfrm>
              <a:off x="7667051" y="4782985"/>
              <a:ext cx="558166" cy="338554"/>
            </a:xfrm>
            <a:prstGeom prst="rect">
              <a:avLst/>
            </a:prstGeom>
            <a:noFill/>
          </p:spPr>
          <p:txBody>
            <a:bodyPr wrap="none" rtlCol="0">
              <a:spAutoFit/>
            </a:bodyPr>
            <a:lstStyle/>
            <a:p>
              <a:r>
                <a:rPr lang="en-US" sz="1600" b="1" dirty="0"/>
                <a:t>OSR</a:t>
              </a:r>
            </a:p>
          </p:txBody>
        </p:sp>
      </p:grpSp>
      <p:sp>
        <p:nvSpPr>
          <p:cNvPr id="31" name="TextBox 30"/>
          <p:cNvSpPr txBox="1"/>
          <p:nvPr/>
        </p:nvSpPr>
        <p:spPr>
          <a:xfrm>
            <a:off x="8956941" y="4484069"/>
            <a:ext cx="1676214" cy="338554"/>
          </a:xfrm>
          <a:prstGeom prst="rect">
            <a:avLst/>
          </a:prstGeom>
          <a:noFill/>
        </p:spPr>
        <p:txBody>
          <a:bodyPr wrap="square" rtlCol="0">
            <a:spAutoFit/>
          </a:bodyPr>
          <a:lstStyle/>
          <a:p>
            <a:r>
              <a:rPr lang="en-US" sz="1600" b="1" dirty="0"/>
              <a:t>Award Summary</a:t>
            </a:r>
          </a:p>
        </p:txBody>
      </p:sp>
      <p:sp>
        <p:nvSpPr>
          <p:cNvPr id="32" name="TextBox 31"/>
          <p:cNvSpPr txBox="1"/>
          <p:nvPr/>
        </p:nvSpPr>
        <p:spPr>
          <a:xfrm>
            <a:off x="4730824" y="2954036"/>
            <a:ext cx="3546063" cy="923330"/>
          </a:xfrm>
          <a:prstGeom prst="rect">
            <a:avLst/>
          </a:prstGeom>
          <a:noFill/>
        </p:spPr>
        <p:txBody>
          <a:bodyPr wrap="square" rtlCol="0">
            <a:spAutoFit/>
          </a:bodyPr>
          <a:lstStyle/>
          <a:p>
            <a:pPr algn="ctr"/>
            <a:r>
              <a:rPr lang="en-US" b="1" dirty="0">
                <a:solidFill>
                  <a:srgbClr val="0070C0"/>
                </a:solidFill>
              </a:rPr>
              <a:t>*** please contact Purchasing *** </a:t>
            </a:r>
          </a:p>
          <a:p>
            <a:pPr algn="ctr"/>
            <a:r>
              <a:rPr lang="en-US" b="1" dirty="0">
                <a:solidFill>
                  <a:srgbClr val="0070C0"/>
                </a:solidFill>
              </a:rPr>
              <a:t>for instructions </a:t>
            </a:r>
          </a:p>
        </p:txBody>
      </p:sp>
      <p:sp>
        <p:nvSpPr>
          <p:cNvPr id="33" name="TextBox 32"/>
          <p:cNvSpPr txBox="1"/>
          <p:nvPr/>
        </p:nvSpPr>
        <p:spPr>
          <a:xfrm>
            <a:off x="10036778" y="1404439"/>
            <a:ext cx="593432" cy="646331"/>
          </a:xfrm>
          <a:prstGeom prst="rect">
            <a:avLst/>
          </a:prstGeom>
          <a:noFill/>
        </p:spPr>
        <p:txBody>
          <a:bodyPr wrap="none" rtlCol="0">
            <a:spAutoFit/>
          </a:bodyPr>
          <a:lstStyle/>
          <a:p>
            <a:r>
              <a:rPr lang="en-US" b="1" dirty="0">
                <a:solidFill>
                  <a:srgbClr val="00B0F0"/>
                </a:solidFill>
              </a:rPr>
              <a:t>***</a:t>
            </a:r>
          </a:p>
          <a:p>
            <a:endParaRPr lang="en-US" dirty="0"/>
          </a:p>
        </p:txBody>
      </p:sp>
      <p:grpSp>
        <p:nvGrpSpPr>
          <p:cNvPr id="36" name="Group 35"/>
          <p:cNvGrpSpPr/>
          <p:nvPr/>
        </p:nvGrpSpPr>
        <p:grpSpPr>
          <a:xfrm>
            <a:off x="2660766" y="1920636"/>
            <a:ext cx="1653017" cy="1737939"/>
            <a:chOff x="1138353" y="1920635"/>
            <a:chExt cx="1653017" cy="1737939"/>
          </a:xfrm>
        </p:grpSpPr>
        <p:sp>
          <p:nvSpPr>
            <p:cNvPr id="5" name="TextBox 4"/>
            <p:cNvSpPr txBox="1"/>
            <p:nvPr/>
          </p:nvSpPr>
          <p:spPr>
            <a:xfrm>
              <a:off x="1138353" y="3289242"/>
              <a:ext cx="1653017" cy="369332"/>
            </a:xfrm>
            <a:prstGeom prst="rect">
              <a:avLst/>
            </a:prstGeom>
            <a:noFill/>
          </p:spPr>
          <p:txBody>
            <a:bodyPr wrap="none" rtlCol="0">
              <a:spAutoFit/>
            </a:bodyPr>
            <a:lstStyle/>
            <a:p>
              <a:r>
                <a:rPr lang="en-US" b="1" dirty="0"/>
                <a:t>Grant Manager</a:t>
              </a:r>
            </a:p>
          </p:txBody>
        </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387" y="1920635"/>
              <a:ext cx="1350732" cy="1474425"/>
            </a:xfrm>
            <a:prstGeom prst="rect">
              <a:avLst/>
            </a:prstGeom>
          </p:spPr>
        </p:pic>
      </p:grpSp>
      <p:pic>
        <p:nvPicPr>
          <p:cNvPr id="35" name="Picture 34"/>
          <p:cNvPicPr>
            <a:picLocks noChangeAspect="1"/>
          </p:cNvPicPr>
          <p:nvPr/>
        </p:nvPicPr>
        <p:blipFill>
          <a:blip r:embed="rId10"/>
          <a:stretch>
            <a:fillRect/>
          </a:stretch>
        </p:blipFill>
        <p:spPr>
          <a:xfrm>
            <a:off x="8301016" y="1857604"/>
            <a:ext cx="2196982" cy="2449872"/>
          </a:xfrm>
          <a:prstGeom prst="rect">
            <a:avLst/>
          </a:prstGeom>
        </p:spPr>
      </p:pic>
      <p:sp>
        <p:nvSpPr>
          <p:cNvPr id="11" name="Oval 10"/>
          <p:cNvSpPr/>
          <p:nvPr/>
        </p:nvSpPr>
        <p:spPr>
          <a:xfrm>
            <a:off x="8075997" y="2979315"/>
            <a:ext cx="2503714" cy="391886"/>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anim calcmode="lin" valueType="num">
                                      <p:cBhvr>
                                        <p:cTn id="99" dur="1000" fill="hold"/>
                                        <p:tgtEl>
                                          <p:spTgt spid="12"/>
                                        </p:tgtEl>
                                        <p:attrNameLst>
                                          <p:attrName>ppt_x</p:attrName>
                                        </p:attrNameLst>
                                      </p:cBhvr>
                                      <p:tavLst>
                                        <p:tav tm="0">
                                          <p:val>
                                            <p:strVal val="#ppt_x"/>
                                          </p:val>
                                        </p:tav>
                                        <p:tav tm="100000">
                                          <p:val>
                                            <p:strVal val="#ppt_x"/>
                                          </p:val>
                                        </p:tav>
                                      </p:tavLst>
                                    </p:anim>
                                    <p:anim calcmode="lin" valueType="num">
                                      <p:cBhvr>
                                        <p:cTn id="100" dur="1000" fill="hold"/>
                                        <p:tgtEl>
                                          <p:spTgt spid="1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000"/>
                                        <p:tgtEl>
                                          <p:spTgt spid="30"/>
                                        </p:tgtEl>
                                      </p:cBhvr>
                                    </p:animEffect>
                                    <p:anim calcmode="lin" valueType="num">
                                      <p:cBhvr>
                                        <p:cTn id="109" dur="1000" fill="hold"/>
                                        <p:tgtEl>
                                          <p:spTgt spid="30"/>
                                        </p:tgtEl>
                                        <p:attrNameLst>
                                          <p:attrName>ppt_x</p:attrName>
                                        </p:attrNameLst>
                                      </p:cBhvr>
                                      <p:tavLst>
                                        <p:tav tm="0">
                                          <p:val>
                                            <p:strVal val="#ppt_x"/>
                                          </p:val>
                                        </p:tav>
                                        <p:tav tm="100000">
                                          <p:val>
                                            <p:strVal val="#ppt_x"/>
                                          </p:val>
                                        </p:tav>
                                      </p:tavLst>
                                    </p:anim>
                                    <p:anim calcmode="lin" valueType="num">
                                      <p:cBhvr>
                                        <p:cTn id="11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1000"/>
                                        <p:tgtEl>
                                          <p:spTgt spid="22"/>
                                        </p:tgtEl>
                                      </p:cBhvr>
                                    </p:animEffect>
                                    <p:anim calcmode="lin" valueType="num">
                                      <p:cBhvr>
                                        <p:cTn id="121" dur="1000" fill="hold"/>
                                        <p:tgtEl>
                                          <p:spTgt spid="22"/>
                                        </p:tgtEl>
                                        <p:attrNameLst>
                                          <p:attrName>ppt_x</p:attrName>
                                        </p:attrNameLst>
                                      </p:cBhvr>
                                      <p:tavLst>
                                        <p:tav tm="0">
                                          <p:val>
                                            <p:strVal val="#ppt_x"/>
                                          </p:val>
                                        </p:tav>
                                        <p:tav tm="100000">
                                          <p:val>
                                            <p:strVal val="#ppt_x"/>
                                          </p:val>
                                        </p:tav>
                                      </p:tavLst>
                                    </p:anim>
                                    <p:anim calcmode="lin" valueType="num">
                                      <p:cBhvr>
                                        <p:cTn id="1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0" grpId="0" animBg="1"/>
      <p:bldP spid="16" grpId="0"/>
      <p:bldP spid="22" grpId="0"/>
      <p:bldP spid="13" grpId="0"/>
      <p:bldP spid="14" grpId="0"/>
      <p:bldP spid="31" grpId="0"/>
      <p:bldP spid="32" grpId="0"/>
      <p:bldP spid="33" grpId="0"/>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b="1" dirty="0">
                <a:solidFill>
                  <a:srgbClr val="FF6600"/>
                </a:solidFill>
              </a:rPr>
              <a:t>Negotiator’s Process for Research Subcontracts</a:t>
            </a:r>
          </a:p>
        </p:txBody>
      </p:sp>
      <p:sp>
        <p:nvSpPr>
          <p:cNvPr id="6" name="TextBox 5"/>
          <p:cNvSpPr txBox="1"/>
          <p:nvPr/>
        </p:nvSpPr>
        <p:spPr>
          <a:xfrm>
            <a:off x="1755368" y="1515292"/>
            <a:ext cx="3563983" cy="461665"/>
          </a:xfrm>
          <a:prstGeom prst="rect">
            <a:avLst/>
          </a:prstGeom>
          <a:noFill/>
        </p:spPr>
        <p:txBody>
          <a:bodyPr wrap="square" rtlCol="0">
            <a:spAutoFit/>
          </a:bodyPr>
          <a:lstStyle/>
          <a:p>
            <a:pPr marL="514350" indent="-514350">
              <a:buFont typeface="+mj-lt"/>
              <a:buAutoNum type="arabicPeriod"/>
            </a:pPr>
            <a:r>
              <a:rPr lang="en-US" sz="2400" b="1" dirty="0">
                <a:latin typeface="Helvetica Neue"/>
              </a:rPr>
              <a:t>Receive requisition</a:t>
            </a:r>
          </a:p>
        </p:txBody>
      </p:sp>
      <p:sp>
        <p:nvSpPr>
          <p:cNvPr id="10" name="Right Arrow 9"/>
          <p:cNvSpPr/>
          <p:nvPr/>
        </p:nvSpPr>
        <p:spPr>
          <a:xfrm>
            <a:off x="4030699" y="2653501"/>
            <a:ext cx="653143" cy="33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94483" y="3566144"/>
            <a:ext cx="1653017" cy="369332"/>
          </a:xfrm>
          <a:prstGeom prst="rect">
            <a:avLst/>
          </a:prstGeom>
          <a:noFill/>
        </p:spPr>
        <p:txBody>
          <a:bodyPr wrap="none" rtlCol="0">
            <a:spAutoFit/>
          </a:bodyPr>
          <a:lstStyle/>
          <a:p>
            <a:r>
              <a:rPr lang="en-US" b="1" dirty="0"/>
              <a:t>Grant Manager</a:t>
            </a:r>
          </a:p>
        </p:txBody>
      </p:sp>
      <p:sp>
        <p:nvSpPr>
          <p:cNvPr id="14" name="TextBox 13"/>
          <p:cNvSpPr txBox="1"/>
          <p:nvPr/>
        </p:nvSpPr>
        <p:spPr>
          <a:xfrm>
            <a:off x="6673396" y="1510067"/>
            <a:ext cx="3993016" cy="738664"/>
          </a:xfrm>
          <a:prstGeom prst="rect">
            <a:avLst/>
          </a:prstGeom>
          <a:noFill/>
        </p:spPr>
        <p:txBody>
          <a:bodyPr wrap="none" rtlCol="0">
            <a:spAutoFit/>
          </a:bodyPr>
          <a:lstStyle/>
          <a:p>
            <a:r>
              <a:rPr lang="en-US" sz="2400" b="1" dirty="0">
                <a:latin typeface="Helvetica Neue"/>
              </a:rPr>
              <a:t>2. Create CCT in </a:t>
            </a:r>
            <a:r>
              <a:rPr lang="en-US" sz="2400" b="1" dirty="0" err="1">
                <a:latin typeface="Helvetica Neue"/>
              </a:rPr>
              <a:t>TechMart</a:t>
            </a:r>
            <a:endParaRPr lang="en-US" sz="2400" b="1" dirty="0">
              <a:latin typeface="Helvetica Neue"/>
            </a:endParaRPr>
          </a:p>
          <a:p>
            <a:endParaRPr lang="en-US" dirty="0"/>
          </a:p>
        </p:txBody>
      </p:sp>
      <p:sp>
        <p:nvSpPr>
          <p:cNvPr id="15" name="TextBox 14"/>
          <p:cNvSpPr txBox="1"/>
          <p:nvPr/>
        </p:nvSpPr>
        <p:spPr>
          <a:xfrm>
            <a:off x="1846500" y="3976697"/>
            <a:ext cx="4233851" cy="738664"/>
          </a:xfrm>
          <a:prstGeom prst="rect">
            <a:avLst/>
          </a:prstGeom>
          <a:noFill/>
        </p:spPr>
        <p:txBody>
          <a:bodyPr wrap="none" rtlCol="0">
            <a:spAutoFit/>
          </a:bodyPr>
          <a:lstStyle/>
          <a:p>
            <a:r>
              <a:rPr lang="en-US" sz="2400" b="1" dirty="0">
                <a:latin typeface="Helvetica Neue"/>
              </a:rPr>
              <a:t>3. Obtain internal approvals</a:t>
            </a:r>
          </a:p>
          <a:p>
            <a:endParaRPr lang="en-US" dirty="0"/>
          </a:p>
        </p:txBody>
      </p:sp>
      <p:sp>
        <p:nvSpPr>
          <p:cNvPr id="16" name="TextBox 15"/>
          <p:cNvSpPr txBox="1"/>
          <p:nvPr/>
        </p:nvSpPr>
        <p:spPr>
          <a:xfrm>
            <a:off x="6673397" y="3990647"/>
            <a:ext cx="3868729" cy="1107996"/>
          </a:xfrm>
          <a:prstGeom prst="rect">
            <a:avLst/>
          </a:prstGeom>
          <a:noFill/>
        </p:spPr>
        <p:txBody>
          <a:bodyPr wrap="square" rtlCol="0">
            <a:spAutoFit/>
          </a:bodyPr>
          <a:lstStyle/>
          <a:p>
            <a:r>
              <a:rPr lang="en-US" sz="2400" b="1" dirty="0">
                <a:latin typeface="Helvetica Neue"/>
              </a:rPr>
              <a:t>4. Send Agreement to </a:t>
            </a:r>
            <a:br>
              <a:rPr lang="en-US" sz="2400" b="1" dirty="0">
                <a:latin typeface="Helvetica Neue"/>
              </a:rPr>
            </a:br>
            <a:r>
              <a:rPr lang="en-US" sz="2400" b="1" dirty="0">
                <a:latin typeface="Helvetica Neue"/>
              </a:rPr>
              <a:t>    </a:t>
            </a:r>
            <a:r>
              <a:rPr lang="en-US" sz="2400" b="1" dirty="0" err="1">
                <a:latin typeface="Helvetica Neue"/>
              </a:rPr>
              <a:t>Subrecipient</a:t>
            </a:r>
            <a:endParaRPr lang="en-US" sz="2400" b="1" dirty="0">
              <a:latin typeface="Helvetica Neue"/>
            </a:endParaRPr>
          </a:p>
          <a:p>
            <a:endParaRPr lang="en-US" dirty="0"/>
          </a:p>
        </p:txBody>
      </p:sp>
      <p:pic>
        <p:nvPicPr>
          <p:cNvPr id="17" name="Picture 16"/>
          <p:cNvPicPr>
            <a:picLocks noChangeAspect="1"/>
          </p:cNvPicPr>
          <p:nvPr/>
        </p:nvPicPr>
        <p:blipFill>
          <a:blip r:embed="rId2"/>
          <a:stretch>
            <a:fillRect/>
          </a:stretch>
        </p:blipFill>
        <p:spPr>
          <a:xfrm>
            <a:off x="7450320" y="4813016"/>
            <a:ext cx="1219585" cy="1259311"/>
          </a:xfrm>
          <a:prstGeom prst="rect">
            <a:avLst/>
          </a:prstGeom>
        </p:spPr>
      </p:pic>
      <p:sp>
        <p:nvSpPr>
          <p:cNvPr id="18" name="Right Arrow 17"/>
          <p:cNvSpPr/>
          <p:nvPr/>
        </p:nvSpPr>
        <p:spPr>
          <a:xfrm>
            <a:off x="8793685" y="5277208"/>
            <a:ext cx="653143" cy="330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570607" y="5181059"/>
            <a:ext cx="816746" cy="523220"/>
          </a:xfrm>
          <a:prstGeom prst="rect">
            <a:avLst/>
          </a:prstGeom>
          <a:noFill/>
        </p:spPr>
        <p:txBody>
          <a:bodyPr wrap="square" rtlCol="0">
            <a:spAutoFit/>
          </a:bodyPr>
          <a:lstStyle/>
          <a:p>
            <a:r>
              <a:rPr lang="en-US" sz="2800" b="1" dirty="0"/>
              <a:t>Sub</a:t>
            </a:r>
          </a:p>
        </p:txBody>
      </p:sp>
      <p:pic>
        <p:nvPicPr>
          <p:cNvPr id="20" name="Picture 19"/>
          <p:cNvPicPr>
            <a:picLocks noChangeAspect="1"/>
          </p:cNvPicPr>
          <p:nvPr/>
        </p:nvPicPr>
        <p:blipFill>
          <a:blip r:embed="rId3"/>
          <a:stretch>
            <a:fillRect/>
          </a:stretch>
        </p:blipFill>
        <p:spPr>
          <a:xfrm>
            <a:off x="3096430" y="4446371"/>
            <a:ext cx="2222920" cy="2239028"/>
          </a:xfrm>
          <a:prstGeom prst="rect">
            <a:avLst/>
          </a:prstGeom>
        </p:spPr>
      </p:pic>
      <p:sp>
        <p:nvSpPr>
          <p:cNvPr id="21" name="TextBox 20"/>
          <p:cNvSpPr txBox="1"/>
          <p:nvPr/>
        </p:nvSpPr>
        <p:spPr>
          <a:xfrm>
            <a:off x="3530369" y="6316067"/>
            <a:ext cx="1213602" cy="369332"/>
          </a:xfrm>
          <a:prstGeom prst="rect">
            <a:avLst/>
          </a:prstGeom>
          <a:noFill/>
        </p:spPr>
        <p:txBody>
          <a:bodyPr wrap="none" rtlCol="0">
            <a:spAutoFit/>
          </a:bodyPr>
          <a:lstStyle/>
          <a:p>
            <a:r>
              <a:rPr lang="en-US" b="1" dirty="0"/>
              <a:t>Negotiator</a:t>
            </a:r>
          </a:p>
        </p:txBody>
      </p:sp>
      <p:sp>
        <p:nvSpPr>
          <p:cNvPr id="22" name="TextBox 21"/>
          <p:cNvSpPr txBox="1"/>
          <p:nvPr/>
        </p:nvSpPr>
        <p:spPr>
          <a:xfrm>
            <a:off x="3151698" y="5878808"/>
            <a:ext cx="2226892" cy="369332"/>
          </a:xfrm>
          <a:prstGeom prst="rect">
            <a:avLst/>
          </a:prstGeom>
          <a:noFill/>
        </p:spPr>
        <p:txBody>
          <a:bodyPr wrap="none" rtlCol="0">
            <a:spAutoFit/>
          </a:bodyPr>
          <a:lstStyle/>
          <a:p>
            <a:r>
              <a:rPr lang="en-US" b="1" dirty="0"/>
              <a:t>Contracting Manager</a:t>
            </a:r>
          </a:p>
        </p:txBody>
      </p:sp>
      <p:sp>
        <p:nvSpPr>
          <p:cNvPr id="23" name="TextBox 22"/>
          <p:cNvSpPr txBox="1"/>
          <p:nvPr/>
        </p:nvSpPr>
        <p:spPr>
          <a:xfrm>
            <a:off x="3441809" y="5422229"/>
            <a:ext cx="1636730" cy="369332"/>
          </a:xfrm>
          <a:prstGeom prst="rect">
            <a:avLst/>
          </a:prstGeom>
          <a:noFill/>
        </p:spPr>
        <p:txBody>
          <a:bodyPr wrap="none" rtlCol="0">
            <a:spAutoFit/>
          </a:bodyPr>
          <a:lstStyle/>
          <a:p>
            <a:r>
              <a:rPr lang="en-US" b="1" dirty="0"/>
              <a:t>Assoc. Director</a:t>
            </a:r>
          </a:p>
        </p:txBody>
      </p:sp>
      <p:sp>
        <p:nvSpPr>
          <p:cNvPr id="24" name="TextBox 23"/>
          <p:cNvSpPr txBox="1"/>
          <p:nvPr/>
        </p:nvSpPr>
        <p:spPr>
          <a:xfrm>
            <a:off x="3769624" y="4945182"/>
            <a:ext cx="960519" cy="369332"/>
          </a:xfrm>
          <a:prstGeom prst="rect">
            <a:avLst/>
          </a:prstGeom>
          <a:noFill/>
        </p:spPr>
        <p:txBody>
          <a:bodyPr wrap="none" rtlCol="0">
            <a:spAutoFit/>
          </a:bodyPr>
          <a:lstStyle/>
          <a:p>
            <a:r>
              <a:rPr lang="en-US" b="1" dirty="0"/>
              <a:t>Director</a:t>
            </a:r>
          </a:p>
        </p:txBody>
      </p:sp>
      <p:sp>
        <p:nvSpPr>
          <p:cNvPr id="25" name="TextBox 24"/>
          <p:cNvSpPr txBox="1"/>
          <p:nvPr/>
        </p:nvSpPr>
        <p:spPr>
          <a:xfrm>
            <a:off x="3321805" y="4488603"/>
            <a:ext cx="1946367" cy="369332"/>
          </a:xfrm>
          <a:prstGeom prst="rect">
            <a:avLst/>
          </a:prstGeom>
          <a:noFill/>
        </p:spPr>
        <p:txBody>
          <a:bodyPr wrap="none" rtlCol="0">
            <a:spAutoFit/>
          </a:bodyPr>
          <a:lstStyle/>
          <a:p>
            <a:r>
              <a:rPr lang="en-US" b="1" dirty="0"/>
              <a:t>Assoc. VP Finance</a:t>
            </a:r>
          </a:p>
        </p:txBody>
      </p:sp>
      <p:sp>
        <p:nvSpPr>
          <p:cNvPr id="26" name="Down Arrow 25"/>
          <p:cNvSpPr/>
          <p:nvPr/>
        </p:nvSpPr>
        <p:spPr>
          <a:xfrm rot="10800000">
            <a:off x="5503876" y="4610721"/>
            <a:ext cx="363984" cy="19923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746577" y="5268341"/>
            <a:ext cx="814647" cy="523220"/>
          </a:xfrm>
          <a:prstGeom prst="rect">
            <a:avLst/>
          </a:prstGeom>
          <a:noFill/>
        </p:spPr>
        <p:txBody>
          <a:bodyPr wrap="none" rtlCol="0">
            <a:spAutoFit/>
          </a:bodyPr>
          <a:lstStyle/>
          <a:p>
            <a:r>
              <a:rPr lang="en-US" sz="2800" b="1" dirty="0">
                <a:solidFill>
                  <a:srgbClr val="00B050"/>
                </a:solidFill>
              </a:rPr>
              <a:t>$$$</a:t>
            </a:r>
          </a:p>
        </p:txBody>
      </p:sp>
      <p:graphicFrame>
        <p:nvGraphicFramePr>
          <p:cNvPr id="29" name="Diagram 28"/>
          <p:cNvGraphicFramePr/>
          <p:nvPr>
            <p:extLst/>
          </p:nvPr>
        </p:nvGraphicFramePr>
        <p:xfrm>
          <a:off x="6280860" y="1915912"/>
          <a:ext cx="3424845" cy="2283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3" name="Straight Arrow Connector 32"/>
          <p:cNvCxnSpPr/>
          <p:nvPr/>
        </p:nvCxnSpPr>
        <p:spPr>
          <a:xfrm>
            <a:off x="7399433" y="3169328"/>
            <a:ext cx="346229" cy="581482"/>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97086" y="2375493"/>
            <a:ext cx="373830" cy="1364068"/>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7996908" y="2385506"/>
            <a:ext cx="254780" cy="1365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8093596" y="3240350"/>
            <a:ext cx="370367" cy="510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9"/>
          <a:stretch>
            <a:fillRect/>
          </a:stretch>
        </p:blipFill>
        <p:spPr>
          <a:xfrm>
            <a:off x="9613943" y="2894702"/>
            <a:ext cx="1019945" cy="345648"/>
          </a:xfrm>
          <a:prstGeom prst="rect">
            <a:avLst/>
          </a:prstGeom>
        </p:spPr>
      </p:pic>
      <p:sp>
        <p:nvSpPr>
          <p:cNvPr id="4" name="Curved Down Arrow 3"/>
          <p:cNvSpPr/>
          <p:nvPr/>
        </p:nvSpPr>
        <p:spPr>
          <a:xfrm>
            <a:off x="8975858" y="2497871"/>
            <a:ext cx="766355" cy="330925"/>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Curved Down Arrow 33"/>
          <p:cNvSpPr/>
          <p:nvPr/>
        </p:nvSpPr>
        <p:spPr>
          <a:xfrm rot="10800000">
            <a:off x="8949326" y="3368718"/>
            <a:ext cx="766355" cy="330925"/>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9841" y="2021833"/>
            <a:ext cx="1421595" cy="1551777"/>
          </a:xfrm>
          <a:prstGeom prst="rect">
            <a:avLst/>
          </a:prstGeom>
        </p:spPr>
      </p:pic>
      <p:grpSp>
        <p:nvGrpSpPr>
          <p:cNvPr id="8" name="Group 7"/>
          <p:cNvGrpSpPr/>
          <p:nvPr/>
        </p:nvGrpSpPr>
        <p:grpSpPr>
          <a:xfrm>
            <a:off x="4789618" y="2106890"/>
            <a:ext cx="1387292" cy="1828588"/>
            <a:chOff x="3267206" y="2106890"/>
            <a:chExt cx="1387292" cy="1828588"/>
          </a:xfrm>
        </p:grpSpPr>
        <p:sp>
          <p:nvSpPr>
            <p:cNvPr id="13" name="TextBox 12"/>
            <p:cNvSpPr txBox="1"/>
            <p:nvPr/>
          </p:nvSpPr>
          <p:spPr>
            <a:xfrm>
              <a:off x="3267206" y="3566146"/>
              <a:ext cx="1266437" cy="369332"/>
            </a:xfrm>
            <a:prstGeom prst="rect">
              <a:avLst/>
            </a:prstGeom>
            <a:noFill/>
          </p:spPr>
          <p:txBody>
            <a:bodyPr wrap="none" rtlCol="0">
              <a:spAutoFit/>
            </a:bodyPr>
            <a:lstStyle/>
            <a:p>
              <a:r>
                <a:rPr lang="en-US" b="1" dirty="0"/>
                <a:t>Purchasing</a:t>
              </a:r>
            </a:p>
          </p:txBody>
        </p:sp>
        <p:pic>
          <p:nvPicPr>
            <p:cNvPr id="40" name="Picture 39"/>
            <p:cNvPicPr>
              <a:picLocks noChangeAspect="1"/>
            </p:cNvPicPr>
            <p:nvPr/>
          </p:nvPicPr>
          <p:blipFill rotWithShape="1">
            <a:blip r:embed="rId11"/>
            <a:srcRect l="8810"/>
            <a:stretch/>
          </p:blipFill>
          <p:spPr>
            <a:xfrm>
              <a:off x="3308428" y="2851691"/>
              <a:ext cx="677661" cy="679343"/>
            </a:xfrm>
            <a:prstGeom prst="rect">
              <a:avLst/>
            </a:prstGeom>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369402" y="2106890"/>
              <a:ext cx="1285096" cy="1402779"/>
            </a:xfrm>
            <a:prstGeom prst="rect">
              <a:avLst/>
            </a:prstGeom>
          </p:spPr>
        </p:pic>
      </p:grpSp>
      <p:grpSp>
        <p:nvGrpSpPr>
          <p:cNvPr id="30" name="Group 29"/>
          <p:cNvGrpSpPr/>
          <p:nvPr/>
        </p:nvGrpSpPr>
        <p:grpSpPr>
          <a:xfrm>
            <a:off x="2009928" y="4480460"/>
            <a:ext cx="740836" cy="525244"/>
            <a:chOff x="487516" y="4480460"/>
            <a:chExt cx="740836" cy="525244"/>
          </a:xfrm>
        </p:grpSpPr>
        <p:sp>
          <p:nvSpPr>
            <p:cNvPr id="28" name="Cloud Callout 27"/>
            <p:cNvSpPr/>
            <p:nvPr/>
          </p:nvSpPr>
          <p:spPr>
            <a:xfrm>
              <a:off x="487516" y="4480460"/>
              <a:ext cx="740836" cy="525244"/>
            </a:xfrm>
            <a:prstGeom prst="cloudCallout">
              <a:avLst>
                <a:gd name="adj1" fmla="val 88489"/>
                <a:gd name="adj2" fmla="val 591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39982" y="4549918"/>
              <a:ext cx="612668" cy="369332"/>
            </a:xfrm>
            <a:prstGeom prst="rect">
              <a:avLst/>
            </a:prstGeom>
            <a:noFill/>
          </p:spPr>
          <p:txBody>
            <a:bodyPr wrap="none" rtlCol="0">
              <a:spAutoFit/>
            </a:bodyPr>
            <a:lstStyle/>
            <a:p>
              <a:r>
                <a:rPr lang="en-US" b="1" dirty="0">
                  <a:solidFill>
                    <a:schemeClr val="bg1"/>
                  </a:solidFill>
                </a:rPr>
                <a:t>OGC</a:t>
              </a:r>
            </a:p>
          </p:txBody>
        </p:sp>
      </p:grpSp>
      <p:grpSp>
        <p:nvGrpSpPr>
          <p:cNvPr id="31" name="Group 30"/>
          <p:cNvGrpSpPr/>
          <p:nvPr/>
        </p:nvGrpSpPr>
        <p:grpSpPr>
          <a:xfrm>
            <a:off x="1726974" y="5243947"/>
            <a:ext cx="740836" cy="525244"/>
            <a:chOff x="204562" y="5243947"/>
            <a:chExt cx="740836" cy="525244"/>
          </a:xfrm>
        </p:grpSpPr>
        <p:sp>
          <p:nvSpPr>
            <p:cNvPr id="44" name="Cloud Callout 43"/>
            <p:cNvSpPr/>
            <p:nvPr/>
          </p:nvSpPr>
          <p:spPr>
            <a:xfrm>
              <a:off x="204562" y="5243947"/>
              <a:ext cx="740836" cy="525244"/>
            </a:xfrm>
            <a:prstGeom prst="cloudCallout">
              <a:avLst>
                <a:gd name="adj1" fmla="val 122579"/>
                <a:gd name="adj2" fmla="val 12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295369" y="5295122"/>
              <a:ext cx="601831" cy="369332"/>
            </a:xfrm>
            <a:prstGeom prst="rect">
              <a:avLst/>
            </a:prstGeom>
            <a:noFill/>
          </p:spPr>
          <p:txBody>
            <a:bodyPr wrap="none" rtlCol="0">
              <a:spAutoFit/>
            </a:bodyPr>
            <a:lstStyle/>
            <a:p>
              <a:r>
                <a:rPr lang="en-US" b="1" dirty="0">
                  <a:solidFill>
                    <a:schemeClr val="bg1"/>
                  </a:solidFill>
                </a:rPr>
                <a:t>ORC</a:t>
              </a:r>
            </a:p>
          </p:txBody>
        </p:sp>
      </p:grpSp>
      <p:grpSp>
        <p:nvGrpSpPr>
          <p:cNvPr id="32" name="Group 31"/>
          <p:cNvGrpSpPr/>
          <p:nvPr/>
        </p:nvGrpSpPr>
        <p:grpSpPr>
          <a:xfrm>
            <a:off x="1994545" y="6009129"/>
            <a:ext cx="740836" cy="525244"/>
            <a:chOff x="472133" y="6009129"/>
            <a:chExt cx="740836" cy="525244"/>
          </a:xfrm>
        </p:grpSpPr>
        <p:sp>
          <p:nvSpPr>
            <p:cNvPr id="45" name="Cloud Callout 44"/>
            <p:cNvSpPr/>
            <p:nvPr/>
          </p:nvSpPr>
          <p:spPr>
            <a:xfrm>
              <a:off x="472133" y="6009129"/>
              <a:ext cx="740836" cy="525244"/>
            </a:xfrm>
            <a:prstGeom prst="cloudCallout">
              <a:avLst>
                <a:gd name="adj1" fmla="val 90841"/>
                <a:gd name="adj2" fmla="val -204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567233" y="6087085"/>
              <a:ext cx="603050" cy="369332"/>
            </a:xfrm>
            <a:prstGeom prst="rect">
              <a:avLst/>
            </a:prstGeom>
            <a:noFill/>
          </p:spPr>
          <p:txBody>
            <a:bodyPr wrap="none" rtlCol="0">
              <a:spAutoFit/>
            </a:bodyPr>
            <a:lstStyle/>
            <a:p>
              <a:r>
                <a:rPr lang="en-US" b="1" dirty="0">
                  <a:solidFill>
                    <a:schemeClr val="bg1"/>
                  </a:solidFill>
                </a:rPr>
                <a:t>OSR</a:t>
              </a:r>
            </a:p>
          </p:txBody>
        </p:sp>
      </p:grpSp>
    </p:spTree>
    <p:extLst>
      <p:ext uri="{BB962C8B-B14F-4D97-AF65-F5344CB8AC3E}">
        <p14:creationId xmlns:p14="http://schemas.microsoft.com/office/powerpoint/2010/main" val="30052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par>
                                <p:cTn id="64" presetID="53" presetClass="entr" presetSubtype="16"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par>
                                <p:cTn id="69" presetID="53" presetClass="entr" presetSubtype="1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par>
                                <p:cTn id="74" presetID="53" presetClass="entr" presetSubtype="16"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1000"/>
                                        <p:tgtEl>
                                          <p:spTgt spid="23"/>
                                        </p:tgtEl>
                                      </p:cBhvr>
                                    </p:animEffect>
                                    <p:anim calcmode="lin" valueType="num">
                                      <p:cBhvr>
                                        <p:cTn id="114" dur="1000" fill="hold"/>
                                        <p:tgtEl>
                                          <p:spTgt spid="23"/>
                                        </p:tgtEl>
                                        <p:attrNameLst>
                                          <p:attrName>ppt_x</p:attrName>
                                        </p:attrNameLst>
                                      </p:cBhvr>
                                      <p:tavLst>
                                        <p:tav tm="0">
                                          <p:val>
                                            <p:strVal val="#ppt_x"/>
                                          </p:val>
                                        </p:tav>
                                        <p:tav tm="100000">
                                          <p:val>
                                            <p:strVal val="#ppt_x"/>
                                          </p:val>
                                        </p:tav>
                                      </p:tavLst>
                                    </p:anim>
                                    <p:anim calcmode="lin" valueType="num">
                                      <p:cBhvr>
                                        <p:cTn id="115" dur="1000" fill="hold"/>
                                        <p:tgtEl>
                                          <p:spTgt spid="2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1000"/>
                                        <p:tgtEl>
                                          <p:spTgt spid="24"/>
                                        </p:tgtEl>
                                      </p:cBhvr>
                                    </p:animEffect>
                                    <p:anim calcmode="lin" valueType="num">
                                      <p:cBhvr>
                                        <p:cTn id="119" dur="1000" fill="hold"/>
                                        <p:tgtEl>
                                          <p:spTgt spid="24"/>
                                        </p:tgtEl>
                                        <p:attrNameLst>
                                          <p:attrName>ppt_x</p:attrName>
                                        </p:attrNameLst>
                                      </p:cBhvr>
                                      <p:tavLst>
                                        <p:tav tm="0">
                                          <p:val>
                                            <p:strVal val="#ppt_x"/>
                                          </p:val>
                                        </p:tav>
                                        <p:tav tm="100000">
                                          <p:val>
                                            <p:strVal val="#ppt_x"/>
                                          </p:val>
                                        </p:tav>
                                      </p:tavLst>
                                    </p:anim>
                                    <p:anim calcmode="lin" valueType="num">
                                      <p:cBhvr>
                                        <p:cTn id="120" dur="1000" fill="hold"/>
                                        <p:tgtEl>
                                          <p:spTgt spid="24"/>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0"/>
                                        <p:tgtEl>
                                          <p:spTgt spid="25"/>
                                        </p:tgtEl>
                                      </p:cBhvr>
                                    </p:animEffect>
                                    <p:anim calcmode="lin" valueType="num">
                                      <p:cBhvr>
                                        <p:cTn id="124" dur="1000" fill="hold"/>
                                        <p:tgtEl>
                                          <p:spTgt spid="25"/>
                                        </p:tgtEl>
                                        <p:attrNameLst>
                                          <p:attrName>ppt_x</p:attrName>
                                        </p:attrNameLst>
                                      </p:cBhvr>
                                      <p:tavLst>
                                        <p:tav tm="0">
                                          <p:val>
                                            <p:strVal val="#ppt_x"/>
                                          </p:val>
                                        </p:tav>
                                        <p:tav tm="100000">
                                          <p:val>
                                            <p:strVal val="#ppt_x"/>
                                          </p:val>
                                        </p:tav>
                                      </p:tavLst>
                                    </p:anim>
                                    <p:anim calcmode="lin" valueType="num">
                                      <p:cBhvr>
                                        <p:cTn id="1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1000" fill="hold"/>
                                        <p:tgtEl>
                                          <p:spTgt spid="30"/>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1000"/>
                                        <p:tgtEl>
                                          <p:spTgt spid="31"/>
                                        </p:tgtEl>
                                      </p:cBhvr>
                                    </p:animEffect>
                                    <p:anim calcmode="lin" valueType="num">
                                      <p:cBhvr>
                                        <p:cTn id="136" dur="1000" fill="hold"/>
                                        <p:tgtEl>
                                          <p:spTgt spid="31"/>
                                        </p:tgtEl>
                                        <p:attrNameLst>
                                          <p:attrName>ppt_x</p:attrName>
                                        </p:attrNameLst>
                                      </p:cBhvr>
                                      <p:tavLst>
                                        <p:tav tm="0">
                                          <p:val>
                                            <p:strVal val="#ppt_x"/>
                                          </p:val>
                                        </p:tav>
                                        <p:tav tm="100000">
                                          <p:val>
                                            <p:strVal val="#ppt_x"/>
                                          </p:val>
                                        </p:tav>
                                      </p:tavLst>
                                    </p:anim>
                                    <p:anim calcmode="lin" valueType="num">
                                      <p:cBhvr>
                                        <p:cTn id="137" dur="1000" fill="hold"/>
                                        <p:tgtEl>
                                          <p:spTgt spid="31"/>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1000"/>
                                        <p:tgtEl>
                                          <p:spTgt spid="16"/>
                                        </p:tgtEl>
                                      </p:cBhvr>
                                    </p:animEffect>
                                    <p:anim calcmode="lin" valueType="num">
                                      <p:cBhvr>
                                        <p:cTn id="148" dur="1000" fill="hold"/>
                                        <p:tgtEl>
                                          <p:spTgt spid="16"/>
                                        </p:tgtEl>
                                        <p:attrNameLst>
                                          <p:attrName>ppt_x</p:attrName>
                                        </p:attrNameLst>
                                      </p:cBhvr>
                                      <p:tavLst>
                                        <p:tav tm="0">
                                          <p:val>
                                            <p:strVal val="#ppt_x"/>
                                          </p:val>
                                        </p:tav>
                                        <p:tav tm="100000">
                                          <p:val>
                                            <p:strVal val="#ppt_x"/>
                                          </p:val>
                                        </p:tav>
                                      </p:tavLst>
                                    </p:anim>
                                    <p:anim calcmode="lin" valueType="num">
                                      <p:cBhvr>
                                        <p:cTn id="149" dur="1000" fill="hold"/>
                                        <p:tgtEl>
                                          <p:spTgt spid="1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17"/>
                                        </p:tgtEl>
                                        <p:attrNameLst>
                                          <p:attrName>style.visibility</p:attrName>
                                        </p:attrNameLst>
                                      </p:cBhvr>
                                      <p:to>
                                        <p:strVal val="visible"/>
                                      </p:to>
                                    </p:set>
                                    <p:animEffect transition="in" filter="fade">
                                      <p:cBhvr>
                                        <p:cTn id="152" dur="1000"/>
                                        <p:tgtEl>
                                          <p:spTgt spid="17"/>
                                        </p:tgtEl>
                                      </p:cBhvr>
                                    </p:animEffect>
                                    <p:anim calcmode="lin" valueType="num">
                                      <p:cBhvr>
                                        <p:cTn id="153" dur="1000" fill="hold"/>
                                        <p:tgtEl>
                                          <p:spTgt spid="17"/>
                                        </p:tgtEl>
                                        <p:attrNameLst>
                                          <p:attrName>ppt_x</p:attrName>
                                        </p:attrNameLst>
                                      </p:cBhvr>
                                      <p:tavLst>
                                        <p:tav tm="0">
                                          <p:val>
                                            <p:strVal val="#ppt_x"/>
                                          </p:val>
                                        </p:tav>
                                        <p:tav tm="100000">
                                          <p:val>
                                            <p:strVal val="#ppt_x"/>
                                          </p:val>
                                        </p:tav>
                                      </p:tavLst>
                                    </p:anim>
                                    <p:anim calcmode="lin" valueType="num">
                                      <p:cBhvr>
                                        <p:cTn id="154" dur="1000" fill="hold"/>
                                        <p:tgtEl>
                                          <p:spTgt spid="1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8"/>
                                        </p:tgtEl>
                                        <p:attrNameLst>
                                          <p:attrName>style.visibility</p:attrName>
                                        </p:attrNameLst>
                                      </p:cBhvr>
                                      <p:to>
                                        <p:strVal val="visible"/>
                                      </p:to>
                                    </p:set>
                                    <p:animEffect transition="in" filter="fade">
                                      <p:cBhvr>
                                        <p:cTn id="157" dur="1000"/>
                                        <p:tgtEl>
                                          <p:spTgt spid="18"/>
                                        </p:tgtEl>
                                      </p:cBhvr>
                                    </p:animEffect>
                                    <p:anim calcmode="lin" valueType="num">
                                      <p:cBhvr>
                                        <p:cTn id="158" dur="1000" fill="hold"/>
                                        <p:tgtEl>
                                          <p:spTgt spid="18"/>
                                        </p:tgtEl>
                                        <p:attrNameLst>
                                          <p:attrName>ppt_x</p:attrName>
                                        </p:attrNameLst>
                                      </p:cBhvr>
                                      <p:tavLst>
                                        <p:tav tm="0">
                                          <p:val>
                                            <p:strVal val="#ppt_x"/>
                                          </p:val>
                                        </p:tav>
                                        <p:tav tm="100000">
                                          <p:val>
                                            <p:strVal val="#ppt_x"/>
                                          </p:val>
                                        </p:tav>
                                      </p:tavLst>
                                    </p:anim>
                                    <p:anim calcmode="lin" valueType="num">
                                      <p:cBhvr>
                                        <p:cTn id="159" dur="1000" fill="hold"/>
                                        <p:tgtEl>
                                          <p:spTgt spid="1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9"/>
                                        </p:tgtEl>
                                        <p:attrNameLst>
                                          <p:attrName>style.visibility</p:attrName>
                                        </p:attrNameLst>
                                      </p:cBhvr>
                                      <p:to>
                                        <p:strVal val="visible"/>
                                      </p:to>
                                    </p:set>
                                    <p:animEffect transition="in" filter="fade">
                                      <p:cBhvr>
                                        <p:cTn id="162" dur="1000"/>
                                        <p:tgtEl>
                                          <p:spTgt spid="19"/>
                                        </p:tgtEl>
                                      </p:cBhvr>
                                    </p:animEffect>
                                    <p:anim calcmode="lin" valueType="num">
                                      <p:cBhvr>
                                        <p:cTn id="163" dur="1000" fill="hold"/>
                                        <p:tgtEl>
                                          <p:spTgt spid="19"/>
                                        </p:tgtEl>
                                        <p:attrNameLst>
                                          <p:attrName>ppt_x</p:attrName>
                                        </p:attrNameLst>
                                      </p:cBhvr>
                                      <p:tavLst>
                                        <p:tav tm="0">
                                          <p:val>
                                            <p:strVal val="#ppt_x"/>
                                          </p:val>
                                        </p:tav>
                                        <p:tav tm="100000">
                                          <p:val>
                                            <p:strVal val="#ppt_x"/>
                                          </p:val>
                                        </p:tav>
                                      </p:tavLst>
                                    </p:anim>
                                    <p:anim calcmode="lin" valueType="num">
                                      <p:cBhvr>
                                        <p:cTn id="1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4" grpId="0"/>
      <p:bldP spid="15" grpId="0"/>
      <p:bldP spid="16" grpId="0"/>
      <p:bldP spid="18" grpId="0" animBg="1"/>
      <p:bldP spid="19" grpId="0"/>
      <p:bldP spid="21" grpId="0"/>
      <p:bldP spid="22" grpId="0"/>
      <p:bldP spid="23" grpId="0"/>
      <p:bldP spid="24" grpId="0"/>
      <p:bldP spid="25" grpId="0"/>
      <p:bldP spid="26" grpId="0" animBg="1"/>
      <p:bldP spid="27" grpId="0"/>
      <p:bldGraphic spid="29" grpId="0">
        <p:bldAsOne/>
      </p:bldGraphic>
      <p:bldP spid="4"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501" y="211149"/>
            <a:ext cx="4976947" cy="803388"/>
          </a:xfrm>
        </p:spPr>
        <p:txBody>
          <a:bodyPr/>
          <a:lstStyle/>
          <a:p>
            <a:r>
              <a:rPr lang="en-US" b="1" i="1" dirty="0">
                <a:solidFill>
                  <a:srgbClr val="FF0000"/>
                </a:solidFill>
              </a:rPr>
              <a:t>Transition Period</a:t>
            </a:r>
          </a:p>
        </p:txBody>
      </p:sp>
      <p:sp>
        <p:nvSpPr>
          <p:cNvPr id="3" name="Content Placeholder 2"/>
          <p:cNvSpPr>
            <a:spLocks noGrp="1"/>
          </p:cNvSpPr>
          <p:nvPr>
            <p:ph idx="1"/>
          </p:nvPr>
        </p:nvSpPr>
        <p:spPr>
          <a:xfrm>
            <a:off x="1979612" y="1875944"/>
            <a:ext cx="8229600" cy="1381063"/>
          </a:xfrm>
        </p:spPr>
        <p:txBody>
          <a:bodyPr/>
          <a:lstStyle/>
          <a:p>
            <a:pPr marL="0" indent="0">
              <a:buNone/>
            </a:pPr>
            <a:r>
              <a:rPr lang="en-US" sz="2800" dirty="0"/>
              <a:t>The Research Subcontract group will be </a:t>
            </a:r>
            <a:r>
              <a:rPr lang="en-US" sz="2800" b="1" dirty="0"/>
              <a:t>converting all Oracle PO ‘109-’ numbers to </a:t>
            </a:r>
            <a:r>
              <a:rPr lang="en-US" sz="2800" b="1" dirty="0" err="1"/>
              <a:t>TechMart</a:t>
            </a:r>
            <a:r>
              <a:rPr lang="en-US" sz="2800" b="1" dirty="0"/>
              <a:t> ‘S-numbers’.</a:t>
            </a:r>
          </a:p>
        </p:txBody>
      </p:sp>
      <p:sp>
        <p:nvSpPr>
          <p:cNvPr id="6" name="Right Arrow 5"/>
          <p:cNvSpPr/>
          <p:nvPr/>
        </p:nvSpPr>
        <p:spPr>
          <a:xfrm>
            <a:off x="5955071" y="1255491"/>
            <a:ext cx="653143" cy="184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47020" y="1163159"/>
            <a:ext cx="1828257" cy="523220"/>
          </a:xfrm>
          <a:prstGeom prst="rect">
            <a:avLst/>
          </a:prstGeom>
          <a:noFill/>
        </p:spPr>
        <p:txBody>
          <a:bodyPr wrap="none" rtlCol="0">
            <a:spAutoFit/>
          </a:bodyPr>
          <a:lstStyle/>
          <a:p>
            <a:r>
              <a:rPr lang="en-US" sz="2800" b="1" dirty="0"/>
              <a:t>S-numbers</a:t>
            </a:r>
          </a:p>
        </p:txBody>
      </p:sp>
      <p:sp>
        <p:nvSpPr>
          <p:cNvPr id="5" name="TextBox 4"/>
          <p:cNvSpPr txBox="1"/>
          <p:nvPr/>
        </p:nvSpPr>
        <p:spPr>
          <a:xfrm>
            <a:off x="3795349" y="1163160"/>
            <a:ext cx="2178844" cy="954107"/>
          </a:xfrm>
          <a:prstGeom prst="rect">
            <a:avLst/>
          </a:prstGeom>
          <a:noFill/>
        </p:spPr>
        <p:txBody>
          <a:bodyPr wrap="square" rtlCol="0">
            <a:spAutoFit/>
          </a:bodyPr>
          <a:lstStyle/>
          <a:p>
            <a:r>
              <a:rPr lang="en-US" sz="2800" b="1" dirty="0"/>
              <a:t>109-numbers</a:t>
            </a:r>
          </a:p>
        </p:txBody>
      </p:sp>
      <p:sp>
        <p:nvSpPr>
          <p:cNvPr id="4" name="&quot;No&quot; Symbol 3"/>
          <p:cNvSpPr/>
          <p:nvPr/>
        </p:nvSpPr>
        <p:spPr>
          <a:xfrm>
            <a:off x="3690846" y="1079863"/>
            <a:ext cx="2125418" cy="670560"/>
          </a:xfrm>
          <a:prstGeom prst="noSmoking">
            <a:avLst>
              <a:gd name="adj" fmla="val 1025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823532" y="3353506"/>
            <a:ext cx="7985465" cy="461665"/>
          </a:xfrm>
          <a:prstGeom prst="rect">
            <a:avLst/>
          </a:prstGeom>
          <a:noFill/>
        </p:spPr>
        <p:txBody>
          <a:bodyPr wrap="square" rtlCol="0">
            <a:spAutoFit/>
          </a:bodyPr>
          <a:lstStyle/>
          <a:p>
            <a:pPr lvl="1"/>
            <a:r>
              <a:rPr lang="en-US" sz="2400" dirty="0"/>
              <a:t>Change will occur in the </a:t>
            </a:r>
            <a:r>
              <a:rPr lang="en-US" sz="2400" b="1" i="1" dirty="0"/>
              <a:t>first</a:t>
            </a:r>
            <a:r>
              <a:rPr lang="en-US" sz="2400" dirty="0"/>
              <a:t> of 2 scenarios:</a:t>
            </a:r>
          </a:p>
        </p:txBody>
      </p:sp>
      <p:sp>
        <p:nvSpPr>
          <p:cNvPr id="9" name="TextBox 8"/>
          <p:cNvSpPr txBox="1"/>
          <p:nvPr/>
        </p:nvSpPr>
        <p:spPr>
          <a:xfrm>
            <a:off x="1661273" y="3823645"/>
            <a:ext cx="8625840" cy="830997"/>
          </a:xfrm>
          <a:prstGeom prst="rect">
            <a:avLst/>
          </a:prstGeom>
          <a:noFill/>
        </p:spPr>
        <p:txBody>
          <a:bodyPr wrap="square" rtlCol="0">
            <a:spAutoFit/>
          </a:bodyPr>
          <a:lstStyle/>
          <a:p>
            <a:pPr lvl="2"/>
            <a:r>
              <a:rPr lang="en-US" sz="2400" dirty="0"/>
              <a:t>In 2018</a:t>
            </a:r>
          </a:p>
          <a:p>
            <a:pPr lvl="3"/>
            <a:r>
              <a:rPr lang="en-US" sz="2400" dirty="0"/>
              <a:t>a Change Order is issued in </a:t>
            </a:r>
            <a:r>
              <a:rPr lang="en-US" sz="2400" dirty="0" err="1"/>
              <a:t>TechMart</a:t>
            </a:r>
            <a:endParaRPr lang="en-US" sz="2400" dirty="0"/>
          </a:p>
        </p:txBody>
      </p:sp>
      <p:sp>
        <p:nvSpPr>
          <p:cNvPr id="10" name="TextBox 9"/>
          <p:cNvSpPr txBox="1"/>
          <p:nvPr/>
        </p:nvSpPr>
        <p:spPr>
          <a:xfrm>
            <a:off x="1661274" y="4766549"/>
            <a:ext cx="7513690" cy="2215991"/>
          </a:xfrm>
          <a:prstGeom prst="rect">
            <a:avLst/>
          </a:prstGeom>
          <a:noFill/>
        </p:spPr>
        <p:txBody>
          <a:bodyPr wrap="square" rtlCol="0">
            <a:spAutoFit/>
          </a:bodyPr>
          <a:lstStyle/>
          <a:p>
            <a:pPr lvl="2"/>
            <a:r>
              <a:rPr lang="en-US" sz="2400" dirty="0"/>
              <a:t>In 2019</a:t>
            </a:r>
          </a:p>
          <a:p>
            <a:pPr lvl="3"/>
            <a:r>
              <a:rPr lang="en-US" sz="2400" dirty="0"/>
              <a:t>If no Change Order request is issued by </a:t>
            </a:r>
            <a:r>
              <a:rPr lang="en-US" sz="2400" b="1" dirty="0">
                <a:solidFill>
                  <a:srgbClr val="FF0000"/>
                </a:solidFill>
              </a:rPr>
              <a:t>December 31, 2018</a:t>
            </a:r>
            <a:r>
              <a:rPr lang="en-US" sz="2400" dirty="0"/>
              <a:t>, the Research Subcontract group will automatically convert the ‘109’ number to a </a:t>
            </a:r>
            <a:r>
              <a:rPr lang="en-US" sz="2400" dirty="0" err="1"/>
              <a:t>TechMart</a:t>
            </a:r>
            <a:r>
              <a:rPr lang="en-US" sz="2400" dirty="0"/>
              <a:t> ‘S-number.’</a:t>
            </a:r>
          </a:p>
          <a:p>
            <a:endParaRPr lang="en-US" dirty="0"/>
          </a:p>
        </p:txBody>
      </p:sp>
    </p:spTree>
    <p:extLst>
      <p:ext uri="{BB962C8B-B14F-4D97-AF65-F5344CB8AC3E}">
        <p14:creationId xmlns:p14="http://schemas.microsoft.com/office/powerpoint/2010/main" val="400062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5" grpId="0"/>
      <p:bldP spid="4" grpId="0" animBg="1"/>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Change Orders/Modifications</a:t>
            </a:r>
          </a:p>
        </p:txBody>
      </p:sp>
      <p:sp>
        <p:nvSpPr>
          <p:cNvPr id="3" name="Content Placeholder 2"/>
          <p:cNvSpPr>
            <a:spLocks noGrp="1"/>
          </p:cNvSpPr>
          <p:nvPr>
            <p:ph idx="1"/>
          </p:nvPr>
        </p:nvSpPr>
        <p:spPr>
          <a:xfrm>
            <a:off x="2040572" y="1050539"/>
            <a:ext cx="8229600" cy="1387801"/>
          </a:xfrm>
        </p:spPr>
        <p:txBody>
          <a:bodyPr/>
          <a:lstStyle/>
          <a:p>
            <a:r>
              <a:rPr lang="en-US" sz="2800" b="1" i="1" u="sng" dirty="0"/>
              <a:t>Same process</a:t>
            </a:r>
            <a:r>
              <a:rPr lang="en-US" sz="2400" dirty="0"/>
              <a:t>…(</a:t>
            </a:r>
            <a:r>
              <a:rPr lang="en-US" sz="2400" dirty="0" err="1"/>
              <a:t>TechMart</a:t>
            </a:r>
            <a:r>
              <a:rPr lang="en-US" sz="2400" dirty="0"/>
              <a:t> &gt; Change Request &gt; additional funds, NCE’s, term changes, etc. &gt; Negotiator &gt; internal approvals &gt; mod to Sub)</a:t>
            </a:r>
          </a:p>
        </p:txBody>
      </p:sp>
      <p:sp>
        <p:nvSpPr>
          <p:cNvPr id="6" name="TextBox 5"/>
          <p:cNvSpPr txBox="1"/>
          <p:nvPr/>
        </p:nvSpPr>
        <p:spPr>
          <a:xfrm>
            <a:off x="1713644" y="5864158"/>
            <a:ext cx="4099293" cy="707886"/>
          </a:xfrm>
          <a:prstGeom prst="rect">
            <a:avLst/>
          </a:prstGeom>
          <a:noFill/>
        </p:spPr>
        <p:txBody>
          <a:bodyPr wrap="square" rtlCol="0">
            <a:spAutoFit/>
          </a:bodyPr>
          <a:lstStyle/>
          <a:p>
            <a:pPr algn="ctr"/>
            <a:r>
              <a:rPr lang="en-US" sz="2000" b="1" dirty="0">
                <a:solidFill>
                  <a:srgbClr val="0070C0"/>
                </a:solidFill>
              </a:rPr>
              <a:t>*** please contact Purchasing *** for instructions </a:t>
            </a:r>
          </a:p>
        </p:txBody>
      </p:sp>
      <p:pic>
        <p:nvPicPr>
          <p:cNvPr id="8" name="Picture 7"/>
          <p:cNvPicPr>
            <a:picLocks noChangeAspect="1"/>
          </p:cNvPicPr>
          <p:nvPr/>
        </p:nvPicPr>
        <p:blipFill>
          <a:blip r:embed="rId2"/>
          <a:stretch>
            <a:fillRect/>
          </a:stretch>
        </p:blipFill>
        <p:spPr>
          <a:xfrm>
            <a:off x="5725851" y="4013630"/>
            <a:ext cx="2294321" cy="2558415"/>
          </a:xfrm>
          <a:prstGeom prst="rect">
            <a:avLst/>
          </a:prstGeom>
        </p:spPr>
      </p:pic>
      <p:sp>
        <p:nvSpPr>
          <p:cNvPr id="5" name="Oval 4"/>
          <p:cNvSpPr/>
          <p:nvPr/>
        </p:nvSpPr>
        <p:spPr>
          <a:xfrm>
            <a:off x="5516457" y="5261202"/>
            <a:ext cx="2503714" cy="23091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238513" y="3367299"/>
            <a:ext cx="593432" cy="646331"/>
          </a:xfrm>
          <a:prstGeom prst="rect">
            <a:avLst/>
          </a:prstGeom>
          <a:noFill/>
        </p:spPr>
        <p:txBody>
          <a:bodyPr wrap="none" rtlCol="0">
            <a:spAutoFit/>
          </a:bodyPr>
          <a:lstStyle/>
          <a:p>
            <a:r>
              <a:rPr lang="en-US" b="1" dirty="0">
                <a:solidFill>
                  <a:srgbClr val="0070C0"/>
                </a:solidFill>
              </a:rPr>
              <a:t>***</a:t>
            </a:r>
          </a:p>
          <a:p>
            <a:endParaRPr lang="en-US" dirty="0"/>
          </a:p>
        </p:txBody>
      </p:sp>
      <p:sp>
        <p:nvSpPr>
          <p:cNvPr id="10" name="TextBox 9"/>
          <p:cNvSpPr txBox="1"/>
          <p:nvPr/>
        </p:nvSpPr>
        <p:spPr>
          <a:xfrm>
            <a:off x="2471648" y="2186045"/>
            <a:ext cx="8194765" cy="2215991"/>
          </a:xfrm>
          <a:prstGeom prst="rect">
            <a:avLst/>
          </a:prstGeom>
          <a:noFill/>
        </p:spPr>
        <p:txBody>
          <a:bodyPr wrap="square" rtlCol="0">
            <a:spAutoFit/>
          </a:bodyPr>
          <a:lstStyle/>
          <a:p>
            <a:pPr lvl="1"/>
            <a:r>
              <a:rPr lang="en-US" sz="2400" b="1" i="1" dirty="0">
                <a:solidFill>
                  <a:srgbClr val="FF0000"/>
                </a:solidFill>
              </a:rPr>
              <a:t>EXCEPT </a:t>
            </a:r>
            <a:r>
              <a:rPr lang="en-US" sz="2400" b="1" i="1" dirty="0"/>
              <a:t>(transition </a:t>
            </a:r>
            <a:r>
              <a:rPr lang="en-US" sz="2400" b="1" i="1" dirty="0" err="1"/>
              <a:t>subawards</a:t>
            </a:r>
            <a:r>
              <a:rPr lang="en-US" sz="2400" b="1" i="1" dirty="0"/>
              <a:t>)</a:t>
            </a:r>
          </a:p>
          <a:p>
            <a:r>
              <a:rPr lang="en-US" sz="2400" dirty="0"/>
              <a:t>		Old ‘109-’ numbers that will need new ‘S-numbers’ will </a:t>
            </a:r>
            <a:br>
              <a:rPr lang="en-US" sz="2400" dirty="0"/>
            </a:br>
            <a:r>
              <a:rPr lang="en-US" sz="2400" dirty="0"/>
              <a:t>              need to be initiated with the </a:t>
            </a:r>
            <a:br>
              <a:rPr lang="en-US" sz="2400" dirty="0"/>
            </a:br>
            <a:r>
              <a:rPr lang="en-US" sz="2400" dirty="0"/>
              <a:t>		‘</a:t>
            </a:r>
            <a:r>
              <a:rPr lang="en-US" sz="2400" i="1" dirty="0"/>
              <a:t>Research Subcontract Declining Balance Form</a:t>
            </a:r>
            <a:r>
              <a:rPr lang="en-US" sz="2400" dirty="0"/>
              <a:t>’</a:t>
            </a:r>
            <a:endParaRPr lang="en-US" sz="2400" b="1" dirty="0">
              <a:solidFill>
                <a:srgbClr val="0070C0"/>
              </a:solidFill>
            </a:endParaRPr>
          </a:p>
          <a:p>
            <a:endParaRPr lang="en-US" dirty="0"/>
          </a:p>
        </p:txBody>
      </p:sp>
      <p:cxnSp>
        <p:nvCxnSpPr>
          <p:cNvPr id="7" name="Straight Arrow Connector 6"/>
          <p:cNvCxnSpPr>
            <a:endCxn id="8" idx="3"/>
          </p:cNvCxnSpPr>
          <p:nvPr/>
        </p:nvCxnSpPr>
        <p:spPr>
          <a:xfrm flipH="1">
            <a:off x="8020172" y="3840481"/>
            <a:ext cx="695521" cy="1452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7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5" grpId="0" animBg="1"/>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61682"/>
          </a:xfrm>
        </p:spPr>
        <p:txBody>
          <a:bodyPr/>
          <a:lstStyle/>
          <a:p>
            <a:r>
              <a:rPr lang="en-US" b="1" dirty="0">
                <a:solidFill>
                  <a:srgbClr val="FF6600"/>
                </a:solidFill>
              </a:rPr>
              <a:t>Closeout Process</a:t>
            </a:r>
          </a:p>
        </p:txBody>
      </p:sp>
      <p:sp>
        <p:nvSpPr>
          <p:cNvPr id="4" name="TextBox 3"/>
          <p:cNvSpPr txBox="1"/>
          <p:nvPr/>
        </p:nvSpPr>
        <p:spPr>
          <a:xfrm>
            <a:off x="2323601" y="983716"/>
            <a:ext cx="2968954" cy="523220"/>
          </a:xfrm>
          <a:prstGeom prst="rect">
            <a:avLst/>
          </a:prstGeom>
          <a:noFill/>
        </p:spPr>
        <p:txBody>
          <a:bodyPr wrap="none" rtlCol="0">
            <a:spAutoFit/>
          </a:bodyPr>
          <a:lstStyle/>
          <a:p>
            <a:r>
              <a:rPr lang="en-US" sz="2800" b="1" dirty="0"/>
              <a:t>Invoices come in:  </a:t>
            </a:r>
          </a:p>
        </p:txBody>
      </p:sp>
      <p:sp>
        <p:nvSpPr>
          <p:cNvPr id="6" name="Right Arrow 5"/>
          <p:cNvSpPr/>
          <p:nvPr/>
        </p:nvSpPr>
        <p:spPr>
          <a:xfrm>
            <a:off x="3216970" y="2160073"/>
            <a:ext cx="1023258" cy="5207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6017" r="3593"/>
          <a:stretch/>
        </p:blipFill>
        <p:spPr>
          <a:xfrm>
            <a:off x="3268381" y="2332870"/>
            <a:ext cx="759844" cy="175131"/>
          </a:xfrm>
          <a:prstGeom prst="rect">
            <a:avLst/>
          </a:prstGeom>
        </p:spPr>
      </p:pic>
      <p:pic>
        <p:nvPicPr>
          <p:cNvPr id="8" name="Picture 7"/>
          <p:cNvPicPr>
            <a:picLocks noChangeAspect="1"/>
          </p:cNvPicPr>
          <p:nvPr/>
        </p:nvPicPr>
        <p:blipFill>
          <a:blip r:embed="rId3"/>
          <a:stretch>
            <a:fillRect/>
          </a:stretch>
        </p:blipFill>
        <p:spPr>
          <a:xfrm>
            <a:off x="4342499" y="1898817"/>
            <a:ext cx="1133612" cy="1119125"/>
          </a:xfrm>
          <a:prstGeom prst="rect">
            <a:avLst/>
          </a:prstGeom>
        </p:spPr>
      </p:pic>
      <p:sp>
        <p:nvSpPr>
          <p:cNvPr id="9" name="TextBox 8"/>
          <p:cNvSpPr txBox="1"/>
          <p:nvPr/>
        </p:nvSpPr>
        <p:spPr>
          <a:xfrm>
            <a:off x="4642245" y="1472045"/>
            <a:ext cx="534121" cy="461665"/>
          </a:xfrm>
          <a:prstGeom prst="rect">
            <a:avLst/>
          </a:prstGeom>
          <a:noFill/>
        </p:spPr>
        <p:txBody>
          <a:bodyPr wrap="none" rtlCol="0">
            <a:spAutoFit/>
          </a:bodyPr>
          <a:lstStyle/>
          <a:p>
            <a:r>
              <a:rPr lang="en-US" sz="2400" b="1" dirty="0">
                <a:solidFill>
                  <a:srgbClr val="FF0000"/>
                </a:solidFill>
              </a:rPr>
              <a:t>AP</a:t>
            </a:r>
          </a:p>
        </p:txBody>
      </p:sp>
      <p:sp>
        <p:nvSpPr>
          <p:cNvPr id="11" name="TextBox 10"/>
          <p:cNvSpPr txBox="1"/>
          <p:nvPr/>
        </p:nvSpPr>
        <p:spPr>
          <a:xfrm>
            <a:off x="8471245" y="1298574"/>
            <a:ext cx="1944891" cy="646331"/>
          </a:xfrm>
          <a:prstGeom prst="rect">
            <a:avLst/>
          </a:prstGeom>
          <a:noFill/>
        </p:spPr>
        <p:txBody>
          <a:bodyPr wrap="none" rtlCol="0">
            <a:spAutoFit/>
          </a:bodyPr>
          <a:lstStyle/>
          <a:p>
            <a:pPr algn="ctr"/>
            <a:r>
              <a:rPr lang="en-US" b="1" dirty="0"/>
              <a:t>Grant Manager</a:t>
            </a:r>
          </a:p>
          <a:p>
            <a:pPr algn="ctr"/>
            <a:r>
              <a:rPr lang="en-US" b="1" dirty="0"/>
              <a:t>review of invoices</a:t>
            </a:r>
          </a:p>
        </p:txBody>
      </p:sp>
      <p:sp>
        <p:nvSpPr>
          <p:cNvPr id="13" name="Right Arrow 12"/>
          <p:cNvSpPr/>
          <p:nvPr/>
        </p:nvSpPr>
        <p:spPr>
          <a:xfrm>
            <a:off x="5867498" y="2198918"/>
            <a:ext cx="1023258" cy="5358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5918910" y="2372244"/>
            <a:ext cx="802580" cy="186313"/>
          </a:xfrm>
          <a:prstGeom prst="rect">
            <a:avLst/>
          </a:prstGeom>
        </p:spPr>
      </p:pic>
      <p:sp>
        <p:nvSpPr>
          <p:cNvPr id="16" name="Curved Down Arrow 15"/>
          <p:cNvSpPr/>
          <p:nvPr/>
        </p:nvSpPr>
        <p:spPr>
          <a:xfrm>
            <a:off x="5677807" y="2058907"/>
            <a:ext cx="1365069" cy="22332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Curved Up Arrow 17"/>
          <p:cNvSpPr/>
          <p:nvPr/>
        </p:nvSpPr>
        <p:spPr>
          <a:xfrm>
            <a:off x="5677807" y="2734813"/>
            <a:ext cx="1365069" cy="20345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985392" y="1735251"/>
            <a:ext cx="771365" cy="369332"/>
          </a:xfrm>
          <a:prstGeom prst="rect">
            <a:avLst/>
          </a:prstGeom>
          <a:noFill/>
        </p:spPr>
        <p:txBody>
          <a:bodyPr wrap="none" rtlCol="0">
            <a:spAutoFit/>
          </a:bodyPr>
          <a:lstStyle/>
          <a:p>
            <a:r>
              <a:rPr lang="en-US" dirty="0"/>
              <a:t>Final?</a:t>
            </a:r>
          </a:p>
        </p:txBody>
      </p:sp>
      <p:sp>
        <p:nvSpPr>
          <p:cNvPr id="20" name="TextBox 19"/>
          <p:cNvSpPr txBox="1"/>
          <p:nvPr/>
        </p:nvSpPr>
        <p:spPr>
          <a:xfrm>
            <a:off x="5829926" y="2875118"/>
            <a:ext cx="1123577" cy="369332"/>
          </a:xfrm>
          <a:prstGeom prst="rect">
            <a:avLst/>
          </a:prstGeom>
          <a:noFill/>
        </p:spPr>
        <p:txBody>
          <a:bodyPr wrap="none" rtlCol="0">
            <a:spAutoFit/>
          </a:bodyPr>
          <a:lstStyle/>
          <a:p>
            <a:r>
              <a:rPr lang="en-US" dirty="0"/>
              <a:t>Not final?</a:t>
            </a:r>
          </a:p>
        </p:txBody>
      </p:sp>
      <p:sp>
        <p:nvSpPr>
          <p:cNvPr id="21" name="Right Arrow 20"/>
          <p:cNvSpPr/>
          <p:nvPr/>
        </p:nvSpPr>
        <p:spPr>
          <a:xfrm>
            <a:off x="7328134" y="2210629"/>
            <a:ext cx="1023258" cy="5207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2"/>
          <a:srcRect l="6017" r="3593"/>
          <a:stretch/>
        </p:blipFill>
        <p:spPr>
          <a:xfrm>
            <a:off x="7379545" y="2383426"/>
            <a:ext cx="759844" cy="175131"/>
          </a:xfrm>
          <a:prstGeom prst="rect">
            <a:avLst/>
          </a:prstGeom>
        </p:spPr>
      </p:pic>
      <p:sp>
        <p:nvSpPr>
          <p:cNvPr id="23" name="Curved Down Arrow 22"/>
          <p:cNvSpPr/>
          <p:nvPr/>
        </p:nvSpPr>
        <p:spPr>
          <a:xfrm>
            <a:off x="7154318" y="2073699"/>
            <a:ext cx="1365069" cy="22332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p:cNvSpPr/>
          <p:nvPr/>
        </p:nvSpPr>
        <p:spPr>
          <a:xfrm>
            <a:off x="7145257" y="2734813"/>
            <a:ext cx="1365069" cy="20345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7079290" y="1510396"/>
            <a:ext cx="1440096" cy="584775"/>
          </a:xfrm>
          <a:prstGeom prst="rect">
            <a:avLst/>
          </a:prstGeom>
          <a:noFill/>
        </p:spPr>
        <p:txBody>
          <a:bodyPr wrap="square" rtlCol="0">
            <a:spAutoFit/>
          </a:bodyPr>
          <a:lstStyle/>
          <a:p>
            <a:pPr algn="ctr"/>
            <a:r>
              <a:rPr lang="en-US" sz="1600" dirty="0"/>
              <a:t>Approved for payment?</a:t>
            </a:r>
          </a:p>
        </p:txBody>
      </p:sp>
      <p:sp>
        <p:nvSpPr>
          <p:cNvPr id="26" name="TextBox 25"/>
          <p:cNvSpPr txBox="1"/>
          <p:nvPr/>
        </p:nvSpPr>
        <p:spPr>
          <a:xfrm>
            <a:off x="7042875" y="2905812"/>
            <a:ext cx="1698328" cy="584775"/>
          </a:xfrm>
          <a:prstGeom prst="rect">
            <a:avLst/>
          </a:prstGeom>
          <a:noFill/>
        </p:spPr>
        <p:txBody>
          <a:bodyPr wrap="square" rtlCol="0">
            <a:spAutoFit/>
          </a:bodyPr>
          <a:lstStyle/>
          <a:p>
            <a:pPr algn="ctr"/>
            <a:r>
              <a:rPr lang="en-US" sz="1600" dirty="0"/>
              <a:t>Which PTA line to apply payment?</a:t>
            </a:r>
          </a:p>
        </p:txBody>
      </p:sp>
      <p:sp>
        <p:nvSpPr>
          <p:cNvPr id="28" name="TextBox 27"/>
          <p:cNvSpPr txBox="1"/>
          <p:nvPr/>
        </p:nvSpPr>
        <p:spPr>
          <a:xfrm>
            <a:off x="9568419" y="3352411"/>
            <a:ext cx="1114698" cy="738664"/>
          </a:xfrm>
          <a:prstGeom prst="rect">
            <a:avLst/>
          </a:prstGeom>
          <a:noFill/>
        </p:spPr>
        <p:txBody>
          <a:bodyPr wrap="square" rtlCol="0">
            <a:spAutoFit/>
          </a:bodyPr>
          <a:lstStyle/>
          <a:p>
            <a:pPr algn="ctr"/>
            <a:r>
              <a:rPr lang="en-US" sz="1400" dirty="0"/>
              <a:t>Not final </a:t>
            </a:r>
          </a:p>
          <a:p>
            <a:pPr algn="ctr"/>
            <a:r>
              <a:rPr lang="en-US" sz="1400" dirty="0"/>
              <a:t>OK to pay PTA 1</a:t>
            </a:r>
          </a:p>
        </p:txBody>
      </p:sp>
      <p:pic>
        <p:nvPicPr>
          <p:cNvPr id="29" name="Picture 28"/>
          <p:cNvPicPr>
            <a:picLocks noChangeAspect="1"/>
          </p:cNvPicPr>
          <p:nvPr/>
        </p:nvPicPr>
        <p:blipFill>
          <a:blip r:embed="rId5"/>
          <a:stretch>
            <a:fillRect/>
          </a:stretch>
        </p:blipFill>
        <p:spPr>
          <a:xfrm>
            <a:off x="8975931" y="5115739"/>
            <a:ext cx="877464" cy="897537"/>
          </a:xfrm>
          <a:prstGeom prst="rect">
            <a:avLst/>
          </a:prstGeom>
        </p:spPr>
      </p:pic>
      <p:sp>
        <p:nvSpPr>
          <p:cNvPr id="30" name="TextBox 29"/>
          <p:cNvSpPr txBox="1"/>
          <p:nvPr/>
        </p:nvSpPr>
        <p:spPr>
          <a:xfrm>
            <a:off x="10183218" y="5515861"/>
            <a:ext cx="564578" cy="369332"/>
          </a:xfrm>
          <a:prstGeom prst="rect">
            <a:avLst/>
          </a:prstGeom>
          <a:noFill/>
        </p:spPr>
        <p:txBody>
          <a:bodyPr wrap="none" rtlCol="0">
            <a:spAutoFit/>
          </a:bodyPr>
          <a:lstStyle/>
          <a:p>
            <a:r>
              <a:rPr lang="en-US" b="1" dirty="0"/>
              <a:t>Sub</a:t>
            </a:r>
          </a:p>
        </p:txBody>
      </p:sp>
      <p:sp>
        <p:nvSpPr>
          <p:cNvPr id="27" name="Down Arrow 26"/>
          <p:cNvSpPr/>
          <p:nvPr/>
        </p:nvSpPr>
        <p:spPr>
          <a:xfrm>
            <a:off x="9279545" y="3243252"/>
            <a:ext cx="534121" cy="10469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2"/>
          <a:srcRect l="6017" r="3593"/>
          <a:stretch/>
        </p:blipFill>
        <p:spPr>
          <a:xfrm rot="5400000">
            <a:off x="9166683" y="3535609"/>
            <a:ext cx="759844" cy="175131"/>
          </a:xfrm>
          <a:prstGeom prst="rect">
            <a:avLst/>
          </a:prstGeom>
        </p:spPr>
      </p:pic>
      <p:sp>
        <p:nvSpPr>
          <p:cNvPr id="32" name="TextBox 31"/>
          <p:cNvSpPr txBox="1"/>
          <p:nvPr/>
        </p:nvSpPr>
        <p:spPr>
          <a:xfrm>
            <a:off x="8163628" y="4183733"/>
            <a:ext cx="2624629" cy="461665"/>
          </a:xfrm>
          <a:prstGeom prst="rect">
            <a:avLst/>
          </a:prstGeom>
          <a:noFill/>
        </p:spPr>
        <p:txBody>
          <a:bodyPr wrap="none" rtlCol="0">
            <a:spAutoFit/>
          </a:bodyPr>
          <a:lstStyle/>
          <a:p>
            <a:r>
              <a:rPr lang="en-US" sz="2400" b="1" dirty="0">
                <a:solidFill>
                  <a:srgbClr val="FF0000"/>
                </a:solidFill>
              </a:rPr>
              <a:t>AP/Disbursements</a:t>
            </a:r>
          </a:p>
        </p:txBody>
      </p:sp>
      <p:sp>
        <p:nvSpPr>
          <p:cNvPr id="33" name="Down Arrow 32"/>
          <p:cNvSpPr/>
          <p:nvPr/>
        </p:nvSpPr>
        <p:spPr>
          <a:xfrm>
            <a:off x="9371464" y="4636245"/>
            <a:ext cx="409207" cy="3842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Left Arrow 46"/>
          <p:cNvSpPr/>
          <p:nvPr/>
        </p:nvSpPr>
        <p:spPr>
          <a:xfrm>
            <a:off x="5296228" y="5293420"/>
            <a:ext cx="1844828" cy="66793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a:t>CLOSEOUT</a:t>
            </a:r>
          </a:p>
        </p:txBody>
      </p:sp>
      <p:sp>
        <p:nvSpPr>
          <p:cNvPr id="50" name="TextBox 49"/>
          <p:cNvSpPr txBox="1"/>
          <p:nvPr/>
        </p:nvSpPr>
        <p:spPr>
          <a:xfrm>
            <a:off x="7266356" y="5344687"/>
            <a:ext cx="534121" cy="461665"/>
          </a:xfrm>
          <a:prstGeom prst="rect">
            <a:avLst/>
          </a:prstGeom>
          <a:noFill/>
        </p:spPr>
        <p:txBody>
          <a:bodyPr wrap="none" rtlCol="0">
            <a:spAutoFit/>
          </a:bodyPr>
          <a:lstStyle/>
          <a:p>
            <a:r>
              <a:rPr lang="en-US" sz="2400" b="1" dirty="0">
                <a:solidFill>
                  <a:srgbClr val="FF0000"/>
                </a:solidFill>
              </a:rPr>
              <a:t>AP</a:t>
            </a:r>
          </a:p>
        </p:txBody>
      </p:sp>
      <p:sp>
        <p:nvSpPr>
          <p:cNvPr id="58" name="TextBox 57"/>
          <p:cNvSpPr txBox="1"/>
          <p:nvPr/>
        </p:nvSpPr>
        <p:spPr>
          <a:xfrm>
            <a:off x="3706232" y="4510628"/>
            <a:ext cx="1624291" cy="461665"/>
          </a:xfrm>
          <a:prstGeom prst="rect">
            <a:avLst/>
          </a:prstGeom>
          <a:noFill/>
        </p:spPr>
        <p:txBody>
          <a:bodyPr wrap="none" rtlCol="0">
            <a:spAutoFit/>
          </a:bodyPr>
          <a:lstStyle/>
          <a:p>
            <a:r>
              <a:rPr lang="en-US" sz="2400" b="1" dirty="0"/>
              <a:t>Purchasing</a:t>
            </a:r>
          </a:p>
        </p:txBody>
      </p:sp>
      <p:sp>
        <p:nvSpPr>
          <p:cNvPr id="46" name="TextBox 45"/>
          <p:cNvSpPr txBox="1"/>
          <p:nvPr/>
        </p:nvSpPr>
        <p:spPr>
          <a:xfrm>
            <a:off x="5996874" y="3816707"/>
            <a:ext cx="2390155" cy="954107"/>
          </a:xfrm>
          <a:prstGeom prst="rect">
            <a:avLst/>
          </a:prstGeom>
          <a:noFill/>
        </p:spPr>
        <p:txBody>
          <a:bodyPr wrap="square" rtlCol="0">
            <a:spAutoFit/>
          </a:bodyPr>
          <a:lstStyle/>
          <a:p>
            <a:pPr algn="ctr"/>
            <a:r>
              <a:rPr lang="en-US" sz="1400" b="1" dirty="0"/>
              <a:t>Final </a:t>
            </a:r>
            <a:br>
              <a:rPr lang="en-US" sz="1400" b="1" dirty="0"/>
            </a:br>
            <a:r>
              <a:rPr lang="en-US" sz="1400" b="1" dirty="0"/>
              <a:t>dual signatures (PI/GM)</a:t>
            </a:r>
            <a:r>
              <a:rPr lang="en-US" sz="1400" dirty="0"/>
              <a:t> </a:t>
            </a:r>
          </a:p>
          <a:p>
            <a:pPr algn="ctr"/>
            <a:r>
              <a:rPr lang="en-US" sz="1400" dirty="0"/>
              <a:t>OK to pay </a:t>
            </a:r>
          </a:p>
          <a:p>
            <a:pPr algn="ctr"/>
            <a:r>
              <a:rPr lang="en-US" sz="1400" dirty="0"/>
              <a:t>PTA 1</a:t>
            </a:r>
          </a:p>
        </p:txBody>
      </p:sp>
      <p:sp>
        <p:nvSpPr>
          <p:cNvPr id="45" name="Down Arrow 44"/>
          <p:cNvSpPr/>
          <p:nvPr/>
        </p:nvSpPr>
        <p:spPr>
          <a:xfrm rot="1783389">
            <a:off x="8003638" y="2983035"/>
            <a:ext cx="378912" cy="25381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2"/>
          <a:srcRect l="6017" r="3593"/>
          <a:stretch/>
        </p:blipFill>
        <p:spPr>
          <a:xfrm rot="17950891">
            <a:off x="8233163" y="3437205"/>
            <a:ext cx="759844" cy="175131"/>
          </a:xfrm>
          <a:prstGeom prst="rect">
            <a:avLst/>
          </a:prstGeom>
        </p:spPr>
      </p:pic>
      <p:sp>
        <p:nvSpPr>
          <p:cNvPr id="17" name="Right Arrow 16"/>
          <p:cNvSpPr/>
          <p:nvPr/>
        </p:nvSpPr>
        <p:spPr>
          <a:xfrm>
            <a:off x="9901976" y="5545567"/>
            <a:ext cx="315232" cy="2509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1735824" y="4104278"/>
            <a:ext cx="859317" cy="882483"/>
            <a:chOff x="762689" y="4196937"/>
            <a:chExt cx="859317" cy="882483"/>
          </a:xfrm>
        </p:grpSpPr>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689" y="4196937"/>
              <a:ext cx="859317" cy="882483"/>
            </a:xfrm>
            <a:prstGeom prst="rect">
              <a:avLst/>
            </a:prstGeom>
          </p:spPr>
        </p:pic>
        <p:sp>
          <p:nvSpPr>
            <p:cNvPr id="35" name="TextBox 34"/>
            <p:cNvSpPr txBox="1"/>
            <p:nvPr/>
          </p:nvSpPr>
          <p:spPr>
            <a:xfrm>
              <a:off x="932881" y="4291453"/>
              <a:ext cx="607859" cy="246221"/>
            </a:xfrm>
            <a:prstGeom prst="rect">
              <a:avLst/>
            </a:prstGeom>
            <a:noFill/>
          </p:spPr>
          <p:txBody>
            <a:bodyPr wrap="none" rtlCol="0">
              <a:spAutoFit/>
            </a:bodyPr>
            <a:lstStyle/>
            <a:p>
              <a:r>
                <a:rPr lang="en-US" sz="1000" dirty="0"/>
                <a:t>Reports</a:t>
              </a:r>
            </a:p>
          </p:txBody>
        </p:sp>
      </p:grpSp>
      <p:sp>
        <p:nvSpPr>
          <p:cNvPr id="51" name="TextBox 50"/>
          <p:cNvSpPr txBox="1"/>
          <p:nvPr/>
        </p:nvSpPr>
        <p:spPr>
          <a:xfrm>
            <a:off x="1522412" y="3807427"/>
            <a:ext cx="564578" cy="369332"/>
          </a:xfrm>
          <a:prstGeom prst="rect">
            <a:avLst/>
          </a:prstGeom>
          <a:noFill/>
        </p:spPr>
        <p:txBody>
          <a:bodyPr wrap="none" rtlCol="0">
            <a:spAutoFit/>
          </a:bodyPr>
          <a:lstStyle/>
          <a:p>
            <a:r>
              <a:rPr lang="en-US" b="1" dirty="0"/>
              <a:t>Sub</a:t>
            </a:r>
          </a:p>
        </p:txBody>
      </p:sp>
      <p:cxnSp>
        <p:nvCxnSpPr>
          <p:cNvPr id="38" name="Straight Arrow Connector 37"/>
          <p:cNvCxnSpPr>
            <a:stCxn id="34" idx="3"/>
          </p:cNvCxnSpPr>
          <p:nvPr/>
        </p:nvCxnSpPr>
        <p:spPr>
          <a:xfrm>
            <a:off x="2595141" y="4545519"/>
            <a:ext cx="1174285" cy="4749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571607" y="4770814"/>
            <a:ext cx="1156993" cy="573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571607" y="4986760"/>
            <a:ext cx="1198989" cy="732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2299" y="1783853"/>
            <a:ext cx="1231236" cy="1231236"/>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5801" y="1887906"/>
            <a:ext cx="1085275" cy="1184659"/>
          </a:xfrm>
          <a:prstGeom prst="rect">
            <a:avLst/>
          </a:prstGeom>
        </p:spPr>
      </p:pic>
      <p:grpSp>
        <p:nvGrpSpPr>
          <p:cNvPr id="63" name="Group 62"/>
          <p:cNvGrpSpPr/>
          <p:nvPr/>
        </p:nvGrpSpPr>
        <p:grpSpPr>
          <a:xfrm>
            <a:off x="3860888" y="5067466"/>
            <a:ext cx="1346070" cy="1424144"/>
            <a:chOff x="2338476" y="5067466"/>
            <a:chExt cx="1346070" cy="1424144"/>
          </a:xfrm>
        </p:grpSpPr>
        <p:pic>
          <p:nvPicPr>
            <p:cNvPr id="57" name="Picture 56"/>
            <p:cNvPicPr>
              <a:picLocks noChangeAspect="1"/>
            </p:cNvPicPr>
            <p:nvPr/>
          </p:nvPicPr>
          <p:blipFill rotWithShape="1">
            <a:blip r:embed="rId9"/>
            <a:srcRect l="8810"/>
            <a:stretch/>
          </p:blipFill>
          <p:spPr>
            <a:xfrm>
              <a:off x="2338476" y="5812267"/>
              <a:ext cx="677661" cy="679343"/>
            </a:xfrm>
            <a:prstGeom prst="rect">
              <a:avLst/>
            </a:prstGeom>
          </p:spPr>
        </p:pic>
        <p:pic>
          <p:nvPicPr>
            <p:cNvPr id="62" name="Picture 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399450" y="5067466"/>
              <a:ext cx="1285096" cy="1402779"/>
            </a:xfrm>
            <a:prstGeom prst="rect">
              <a:avLst/>
            </a:prstGeom>
          </p:spPr>
        </p:pic>
      </p:grpSp>
    </p:spTree>
    <p:extLst>
      <p:ext uri="{BB962C8B-B14F-4D97-AF65-F5344CB8AC3E}">
        <p14:creationId xmlns:p14="http://schemas.microsoft.com/office/powerpoint/2010/main" val="24259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0-#ppt_h/2"/>
                                          </p:val>
                                        </p:tav>
                                        <p:tav tm="100000">
                                          <p:val>
                                            <p:strVal val="#ppt_y"/>
                                          </p:val>
                                        </p:tav>
                                      </p:tavLst>
                                    </p:anim>
                                  </p:childTnLst>
                                </p:cTn>
                              </p:par>
                              <p:par>
                                <p:cTn id="95" presetID="2" presetClass="entr" presetSubtype="1"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500" fill="hold"/>
                                        <p:tgtEl>
                                          <p:spTgt spid="17"/>
                                        </p:tgtEl>
                                        <p:attrNameLst>
                                          <p:attrName>ppt_w</p:attrName>
                                        </p:attrNameLst>
                                      </p:cBhvr>
                                      <p:tavLst>
                                        <p:tav tm="0">
                                          <p:val>
                                            <p:fltVal val="0"/>
                                          </p:val>
                                        </p:tav>
                                        <p:tav tm="100000">
                                          <p:val>
                                            <p:strVal val="#ppt_w"/>
                                          </p:val>
                                        </p:tav>
                                      </p:tavLst>
                                    </p:anim>
                                    <p:anim calcmode="lin" valueType="num">
                                      <p:cBhvr>
                                        <p:cTn id="109" dur="500" fill="hold"/>
                                        <p:tgtEl>
                                          <p:spTgt spid="17"/>
                                        </p:tgtEl>
                                        <p:attrNameLst>
                                          <p:attrName>ppt_h</p:attrName>
                                        </p:attrNameLst>
                                      </p:cBhvr>
                                      <p:tavLst>
                                        <p:tav tm="0">
                                          <p:val>
                                            <p:fltVal val="0"/>
                                          </p:val>
                                        </p:tav>
                                        <p:tav tm="100000">
                                          <p:val>
                                            <p:strVal val="#ppt_h"/>
                                          </p:val>
                                        </p:tav>
                                      </p:tavLst>
                                    </p:anim>
                                    <p:animEffect transition="in" filter="fade">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3"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1+#ppt_w/2"/>
                                          </p:val>
                                        </p:tav>
                                        <p:tav tm="100000">
                                          <p:val>
                                            <p:strVal val="#ppt_x"/>
                                          </p:val>
                                        </p:tav>
                                      </p:tavLst>
                                    </p:anim>
                                    <p:anim calcmode="lin" valueType="num">
                                      <p:cBhvr additive="base">
                                        <p:cTn id="116" dur="500" fill="hold"/>
                                        <p:tgtEl>
                                          <p:spTgt spid="45"/>
                                        </p:tgtEl>
                                        <p:attrNameLst>
                                          <p:attrName>ppt_y</p:attrName>
                                        </p:attrNameLst>
                                      </p:cBhvr>
                                      <p:tavLst>
                                        <p:tav tm="0">
                                          <p:val>
                                            <p:strVal val="0-#ppt_h/2"/>
                                          </p:val>
                                        </p:tav>
                                        <p:tav tm="100000">
                                          <p:val>
                                            <p:strVal val="#ppt_y"/>
                                          </p:val>
                                        </p:tav>
                                      </p:tavLst>
                                    </p:anim>
                                  </p:childTnLst>
                                </p:cTn>
                              </p:par>
                              <p:par>
                                <p:cTn id="117" presetID="2" presetClass="entr" presetSubtype="3"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1+#ppt_w/2"/>
                                          </p:val>
                                        </p:tav>
                                        <p:tav tm="100000">
                                          <p:val>
                                            <p:strVal val="#ppt_x"/>
                                          </p:val>
                                        </p:tav>
                                      </p:tavLst>
                                    </p:anim>
                                    <p:anim calcmode="lin" valueType="num">
                                      <p:cBhvr additive="base">
                                        <p:cTn id="120" dur="500" fill="hold"/>
                                        <p:tgtEl>
                                          <p:spTgt spid="46"/>
                                        </p:tgtEl>
                                        <p:attrNameLst>
                                          <p:attrName>ppt_y</p:attrName>
                                        </p:attrNameLst>
                                      </p:cBhvr>
                                      <p:tavLst>
                                        <p:tav tm="0">
                                          <p:val>
                                            <p:strVal val="0-#ppt_h/2"/>
                                          </p:val>
                                        </p:tav>
                                        <p:tav tm="100000">
                                          <p:val>
                                            <p:strVal val="#ppt_y"/>
                                          </p:val>
                                        </p:tav>
                                      </p:tavLst>
                                    </p:anim>
                                  </p:childTnLst>
                                </p:cTn>
                              </p:par>
                              <p:par>
                                <p:cTn id="121" presetID="2" presetClass="entr" presetSubtype="3"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1+#ppt_w/2"/>
                                          </p:val>
                                        </p:tav>
                                        <p:tav tm="100000">
                                          <p:val>
                                            <p:strVal val="#ppt_x"/>
                                          </p:val>
                                        </p:tav>
                                      </p:tavLst>
                                    </p:anim>
                                    <p:anim calcmode="lin" valueType="num">
                                      <p:cBhvr additive="base">
                                        <p:cTn id="1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wipe(down)">
                                      <p:cBhvr>
                                        <p:cTn id="129" dur="580">
                                          <p:stCondLst>
                                            <p:cond delay="0"/>
                                          </p:stCondLst>
                                        </p:cTn>
                                        <p:tgtEl>
                                          <p:spTgt spid="47"/>
                                        </p:tgtEl>
                                      </p:cBhvr>
                                    </p:animEffect>
                                    <p:anim calcmode="lin" valueType="num">
                                      <p:cBhvr>
                                        <p:cTn id="13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5" dur="26">
                                          <p:stCondLst>
                                            <p:cond delay="650"/>
                                          </p:stCondLst>
                                        </p:cTn>
                                        <p:tgtEl>
                                          <p:spTgt spid="47"/>
                                        </p:tgtEl>
                                      </p:cBhvr>
                                      <p:to x="100000" y="60000"/>
                                    </p:animScale>
                                    <p:animScale>
                                      <p:cBhvr>
                                        <p:cTn id="136" dur="166" decel="50000">
                                          <p:stCondLst>
                                            <p:cond delay="676"/>
                                          </p:stCondLst>
                                        </p:cTn>
                                        <p:tgtEl>
                                          <p:spTgt spid="47"/>
                                        </p:tgtEl>
                                      </p:cBhvr>
                                      <p:to x="100000" y="100000"/>
                                    </p:animScale>
                                    <p:animScale>
                                      <p:cBhvr>
                                        <p:cTn id="137" dur="26">
                                          <p:stCondLst>
                                            <p:cond delay="1312"/>
                                          </p:stCondLst>
                                        </p:cTn>
                                        <p:tgtEl>
                                          <p:spTgt spid="47"/>
                                        </p:tgtEl>
                                      </p:cBhvr>
                                      <p:to x="100000" y="80000"/>
                                    </p:animScale>
                                    <p:animScale>
                                      <p:cBhvr>
                                        <p:cTn id="138" dur="166" decel="50000">
                                          <p:stCondLst>
                                            <p:cond delay="1338"/>
                                          </p:stCondLst>
                                        </p:cTn>
                                        <p:tgtEl>
                                          <p:spTgt spid="47"/>
                                        </p:tgtEl>
                                      </p:cBhvr>
                                      <p:to x="100000" y="100000"/>
                                    </p:animScale>
                                    <p:animScale>
                                      <p:cBhvr>
                                        <p:cTn id="139" dur="26">
                                          <p:stCondLst>
                                            <p:cond delay="1642"/>
                                          </p:stCondLst>
                                        </p:cTn>
                                        <p:tgtEl>
                                          <p:spTgt spid="47"/>
                                        </p:tgtEl>
                                      </p:cBhvr>
                                      <p:to x="100000" y="90000"/>
                                    </p:animScale>
                                    <p:animScale>
                                      <p:cBhvr>
                                        <p:cTn id="140" dur="166" decel="50000">
                                          <p:stCondLst>
                                            <p:cond delay="1668"/>
                                          </p:stCondLst>
                                        </p:cTn>
                                        <p:tgtEl>
                                          <p:spTgt spid="47"/>
                                        </p:tgtEl>
                                      </p:cBhvr>
                                      <p:to x="100000" y="100000"/>
                                    </p:animScale>
                                    <p:animScale>
                                      <p:cBhvr>
                                        <p:cTn id="141" dur="26">
                                          <p:stCondLst>
                                            <p:cond delay="1808"/>
                                          </p:stCondLst>
                                        </p:cTn>
                                        <p:tgtEl>
                                          <p:spTgt spid="47"/>
                                        </p:tgtEl>
                                      </p:cBhvr>
                                      <p:to x="100000" y="95000"/>
                                    </p:animScale>
                                    <p:animScale>
                                      <p:cBhvr>
                                        <p:cTn id="142" dur="166" decel="50000">
                                          <p:stCondLst>
                                            <p:cond delay="1834"/>
                                          </p:stCondLst>
                                        </p:cTn>
                                        <p:tgtEl>
                                          <p:spTgt spid="47"/>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wipe(down)">
                                      <p:cBhvr>
                                        <p:cTn id="145" dur="580">
                                          <p:stCondLst>
                                            <p:cond delay="0"/>
                                          </p:stCondLst>
                                        </p:cTn>
                                        <p:tgtEl>
                                          <p:spTgt spid="63"/>
                                        </p:tgtEl>
                                      </p:cBhvr>
                                    </p:animEffect>
                                    <p:anim calcmode="lin" valueType="num">
                                      <p:cBhvr>
                                        <p:cTn id="146"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51" dur="26">
                                          <p:stCondLst>
                                            <p:cond delay="650"/>
                                          </p:stCondLst>
                                        </p:cTn>
                                        <p:tgtEl>
                                          <p:spTgt spid="63"/>
                                        </p:tgtEl>
                                      </p:cBhvr>
                                      <p:to x="100000" y="60000"/>
                                    </p:animScale>
                                    <p:animScale>
                                      <p:cBhvr>
                                        <p:cTn id="152" dur="166" decel="50000">
                                          <p:stCondLst>
                                            <p:cond delay="676"/>
                                          </p:stCondLst>
                                        </p:cTn>
                                        <p:tgtEl>
                                          <p:spTgt spid="63"/>
                                        </p:tgtEl>
                                      </p:cBhvr>
                                      <p:to x="100000" y="100000"/>
                                    </p:animScale>
                                    <p:animScale>
                                      <p:cBhvr>
                                        <p:cTn id="153" dur="26">
                                          <p:stCondLst>
                                            <p:cond delay="1312"/>
                                          </p:stCondLst>
                                        </p:cTn>
                                        <p:tgtEl>
                                          <p:spTgt spid="63"/>
                                        </p:tgtEl>
                                      </p:cBhvr>
                                      <p:to x="100000" y="80000"/>
                                    </p:animScale>
                                    <p:animScale>
                                      <p:cBhvr>
                                        <p:cTn id="154" dur="166" decel="50000">
                                          <p:stCondLst>
                                            <p:cond delay="1338"/>
                                          </p:stCondLst>
                                        </p:cTn>
                                        <p:tgtEl>
                                          <p:spTgt spid="63"/>
                                        </p:tgtEl>
                                      </p:cBhvr>
                                      <p:to x="100000" y="100000"/>
                                    </p:animScale>
                                    <p:animScale>
                                      <p:cBhvr>
                                        <p:cTn id="155" dur="26">
                                          <p:stCondLst>
                                            <p:cond delay="1642"/>
                                          </p:stCondLst>
                                        </p:cTn>
                                        <p:tgtEl>
                                          <p:spTgt spid="63"/>
                                        </p:tgtEl>
                                      </p:cBhvr>
                                      <p:to x="100000" y="90000"/>
                                    </p:animScale>
                                    <p:animScale>
                                      <p:cBhvr>
                                        <p:cTn id="156" dur="166" decel="50000">
                                          <p:stCondLst>
                                            <p:cond delay="1668"/>
                                          </p:stCondLst>
                                        </p:cTn>
                                        <p:tgtEl>
                                          <p:spTgt spid="63"/>
                                        </p:tgtEl>
                                      </p:cBhvr>
                                      <p:to x="100000" y="100000"/>
                                    </p:animScale>
                                    <p:animScale>
                                      <p:cBhvr>
                                        <p:cTn id="157" dur="26">
                                          <p:stCondLst>
                                            <p:cond delay="1808"/>
                                          </p:stCondLst>
                                        </p:cTn>
                                        <p:tgtEl>
                                          <p:spTgt spid="63"/>
                                        </p:tgtEl>
                                      </p:cBhvr>
                                      <p:to x="100000" y="95000"/>
                                    </p:animScale>
                                    <p:animScale>
                                      <p:cBhvr>
                                        <p:cTn id="158" dur="166" decel="50000">
                                          <p:stCondLst>
                                            <p:cond delay="1834"/>
                                          </p:stCondLst>
                                        </p:cTn>
                                        <p:tgtEl>
                                          <p:spTgt spid="63"/>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wipe(down)">
                                      <p:cBhvr>
                                        <p:cTn id="161" dur="580">
                                          <p:stCondLst>
                                            <p:cond delay="0"/>
                                          </p:stCondLst>
                                        </p:cTn>
                                        <p:tgtEl>
                                          <p:spTgt spid="58"/>
                                        </p:tgtEl>
                                      </p:cBhvr>
                                    </p:animEffect>
                                    <p:anim calcmode="lin" valueType="num">
                                      <p:cBhvr>
                                        <p:cTn id="162"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67" dur="26">
                                          <p:stCondLst>
                                            <p:cond delay="650"/>
                                          </p:stCondLst>
                                        </p:cTn>
                                        <p:tgtEl>
                                          <p:spTgt spid="58"/>
                                        </p:tgtEl>
                                      </p:cBhvr>
                                      <p:to x="100000" y="60000"/>
                                    </p:animScale>
                                    <p:animScale>
                                      <p:cBhvr>
                                        <p:cTn id="168" dur="166" decel="50000">
                                          <p:stCondLst>
                                            <p:cond delay="676"/>
                                          </p:stCondLst>
                                        </p:cTn>
                                        <p:tgtEl>
                                          <p:spTgt spid="58"/>
                                        </p:tgtEl>
                                      </p:cBhvr>
                                      <p:to x="100000" y="100000"/>
                                    </p:animScale>
                                    <p:animScale>
                                      <p:cBhvr>
                                        <p:cTn id="169" dur="26">
                                          <p:stCondLst>
                                            <p:cond delay="1312"/>
                                          </p:stCondLst>
                                        </p:cTn>
                                        <p:tgtEl>
                                          <p:spTgt spid="58"/>
                                        </p:tgtEl>
                                      </p:cBhvr>
                                      <p:to x="100000" y="80000"/>
                                    </p:animScale>
                                    <p:animScale>
                                      <p:cBhvr>
                                        <p:cTn id="170" dur="166" decel="50000">
                                          <p:stCondLst>
                                            <p:cond delay="1338"/>
                                          </p:stCondLst>
                                        </p:cTn>
                                        <p:tgtEl>
                                          <p:spTgt spid="58"/>
                                        </p:tgtEl>
                                      </p:cBhvr>
                                      <p:to x="100000" y="100000"/>
                                    </p:animScale>
                                    <p:animScale>
                                      <p:cBhvr>
                                        <p:cTn id="171" dur="26">
                                          <p:stCondLst>
                                            <p:cond delay="1642"/>
                                          </p:stCondLst>
                                        </p:cTn>
                                        <p:tgtEl>
                                          <p:spTgt spid="58"/>
                                        </p:tgtEl>
                                      </p:cBhvr>
                                      <p:to x="100000" y="90000"/>
                                    </p:animScale>
                                    <p:animScale>
                                      <p:cBhvr>
                                        <p:cTn id="172" dur="166" decel="50000">
                                          <p:stCondLst>
                                            <p:cond delay="1668"/>
                                          </p:stCondLst>
                                        </p:cTn>
                                        <p:tgtEl>
                                          <p:spTgt spid="58"/>
                                        </p:tgtEl>
                                      </p:cBhvr>
                                      <p:to x="100000" y="100000"/>
                                    </p:animScale>
                                    <p:animScale>
                                      <p:cBhvr>
                                        <p:cTn id="173" dur="26">
                                          <p:stCondLst>
                                            <p:cond delay="1808"/>
                                          </p:stCondLst>
                                        </p:cTn>
                                        <p:tgtEl>
                                          <p:spTgt spid="58"/>
                                        </p:tgtEl>
                                      </p:cBhvr>
                                      <p:to x="100000" y="95000"/>
                                    </p:animScale>
                                    <p:animScale>
                                      <p:cBhvr>
                                        <p:cTn id="174" dur="166" decel="50000">
                                          <p:stCondLst>
                                            <p:cond delay="1834"/>
                                          </p:stCondLst>
                                        </p:cTn>
                                        <p:tgtEl>
                                          <p:spTgt spid="58"/>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 presetClass="entr" presetSubtype="9" fill="hold" nodeType="clickEffect">
                                  <p:stCondLst>
                                    <p:cond delay="0"/>
                                  </p:stCondLst>
                                  <p:childTnLst>
                                    <p:set>
                                      <p:cBhvr>
                                        <p:cTn id="178" dur="1" fill="hold">
                                          <p:stCondLst>
                                            <p:cond delay="0"/>
                                          </p:stCondLst>
                                        </p:cTn>
                                        <p:tgtEl>
                                          <p:spTgt spid="36"/>
                                        </p:tgtEl>
                                        <p:attrNameLst>
                                          <p:attrName>style.visibility</p:attrName>
                                        </p:attrNameLst>
                                      </p:cBhvr>
                                      <p:to>
                                        <p:strVal val="visible"/>
                                      </p:to>
                                    </p:set>
                                    <p:anim calcmode="lin" valueType="num">
                                      <p:cBhvr additive="base">
                                        <p:cTn id="179" dur="500" fill="hold"/>
                                        <p:tgtEl>
                                          <p:spTgt spid="36"/>
                                        </p:tgtEl>
                                        <p:attrNameLst>
                                          <p:attrName>ppt_x</p:attrName>
                                        </p:attrNameLst>
                                      </p:cBhvr>
                                      <p:tavLst>
                                        <p:tav tm="0">
                                          <p:val>
                                            <p:strVal val="0-#ppt_w/2"/>
                                          </p:val>
                                        </p:tav>
                                        <p:tav tm="100000">
                                          <p:val>
                                            <p:strVal val="#ppt_x"/>
                                          </p:val>
                                        </p:tav>
                                      </p:tavLst>
                                    </p:anim>
                                    <p:anim calcmode="lin" valueType="num">
                                      <p:cBhvr additive="base">
                                        <p:cTn id="180" dur="500" fill="hold"/>
                                        <p:tgtEl>
                                          <p:spTgt spid="36"/>
                                        </p:tgtEl>
                                        <p:attrNameLst>
                                          <p:attrName>ppt_y</p:attrName>
                                        </p:attrNameLst>
                                      </p:cBhvr>
                                      <p:tavLst>
                                        <p:tav tm="0">
                                          <p:val>
                                            <p:strVal val="0-#ppt_h/2"/>
                                          </p:val>
                                        </p:tav>
                                        <p:tav tm="100000">
                                          <p:val>
                                            <p:strVal val="#ppt_y"/>
                                          </p:val>
                                        </p:tav>
                                      </p:tavLst>
                                    </p:anim>
                                  </p:childTnLst>
                                </p:cTn>
                              </p:par>
                              <p:par>
                                <p:cTn id="181" presetID="2" presetClass="entr" presetSubtype="9" fill="hold" grpId="0" nodeType="withEffect">
                                  <p:stCondLst>
                                    <p:cond delay="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0-#ppt_w/2"/>
                                          </p:val>
                                        </p:tav>
                                        <p:tav tm="100000">
                                          <p:val>
                                            <p:strVal val="#ppt_x"/>
                                          </p:val>
                                        </p:tav>
                                      </p:tavLst>
                                    </p:anim>
                                    <p:anim calcmode="lin" valueType="num">
                                      <p:cBhvr additive="base">
                                        <p:cTn id="184" dur="500" fill="hold"/>
                                        <p:tgtEl>
                                          <p:spTgt spid="51"/>
                                        </p:tgtEl>
                                        <p:attrNameLst>
                                          <p:attrName>ppt_y</p:attrName>
                                        </p:attrNameLst>
                                      </p:cBhvr>
                                      <p:tavLst>
                                        <p:tav tm="0">
                                          <p:val>
                                            <p:strVal val="0-#ppt_h/2"/>
                                          </p:val>
                                        </p:tav>
                                        <p:tav tm="100000">
                                          <p:val>
                                            <p:strVal val="#ppt_y"/>
                                          </p:val>
                                        </p:tav>
                                      </p:tavLst>
                                    </p:anim>
                                  </p:childTnLst>
                                </p:cTn>
                              </p:par>
                              <p:par>
                                <p:cTn id="185" presetID="2" presetClass="entr" presetSubtype="9" fill="hold" nodeType="with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additive="base">
                                        <p:cTn id="187" dur="500" fill="hold"/>
                                        <p:tgtEl>
                                          <p:spTgt spid="38"/>
                                        </p:tgtEl>
                                        <p:attrNameLst>
                                          <p:attrName>ppt_x</p:attrName>
                                        </p:attrNameLst>
                                      </p:cBhvr>
                                      <p:tavLst>
                                        <p:tav tm="0">
                                          <p:val>
                                            <p:strVal val="0-#ppt_w/2"/>
                                          </p:val>
                                        </p:tav>
                                        <p:tav tm="100000">
                                          <p:val>
                                            <p:strVal val="#ppt_x"/>
                                          </p:val>
                                        </p:tav>
                                      </p:tavLst>
                                    </p:anim>
                                    <p:anim calcmode="lin" valueType="num">
                                      <p:cBhvr additive="base">
                                        <p:cTn id="188" dur="500" fill="hold"/>
                                        <p:tgtEl>
                                          <p:spTgt spid="38"/>
                                        </p:tgtEl>
                                        <p:attrNameLst>
                                          <p:attrName>ppt_y</p:attrName>
                                        </p:attrNameLst>
                                      </p:cBhvr>
                                      <p:tavLst>
                                        <p:tav tm="0">
                                          <p:val>
                                            <p:strVal val="0-#ppt_h/2"/>
                                          </p:val>
                                        </p:tav>
                                        <p:tav tm="100000">
                                          <p:val>
                                            <p:strVal val="#ppt_y"/>
                                          </p:val>
                                        </p:tav>
                                      </p:tavLst>
                                    </p:anim>
                                  </p:childTnLst>
                                </p:cTn>
                              </p:par>
                              <p:par>
                                <p:cTn id="189" presetID="2" presetClass="entr" presetSubtype="9" fill="hold" nodeType="withEffect">
                                  <p:stCondLst>
                                    <p:cond delay="0"/>
                                  </p:stCondLst>
                                  <p:childTnLst>
                                    <p:set>
                                      <p:cBhvr>
                                        <p:cTn id="190" dur="1" fill="hold">
                                          <p:stCondLst>
                                            <p:cond delay="0"/>
                                          </p:stCondLst>
                                        </p:cTn>
                                        <p:tgtEl>
                                          <p:spTgt spid="52"/>
                                        </p:tgtEl>
                                        <p:attrNameLst>
                                          <p:attrName>style.visibility</p:attrName>
                                        </p:attrNameLst>
                                      </p:cBhvr>
                                      <p:to>
                                        <p:strVal val="visible"/>
                                      </p:to>
                                    </p:set>
                                    <p:anim calcmode="lin" valueType="num">
                                      <p:cBhvr additive="base">
                                        <p:cTn id="191" dur="500" fill="hold"/>
                                        <p:tgtEl>
                                          <p:spTgt spid="52"/>
                                        </p:tgtEl>
                                        <p:attrNameLst>
                                          <p:attrName>ppt_x</p:attrName>
                                        </p:attrNameLst>
                                      </p:cBhvr>
                                      <p:tavLst>
                                        <p:tav tm="0">
                                          <p:val>
                                            <p:strVal val="0-#ppt_w/2"/>
                                          </p:val>
                                        </p:tav>
                                        <p:tav tm="100000">
                                          <p:val>
                                            <p:strVal val="#ppt_x"/>
                                          </p:val>
                                        </p:tav>
                                      </p:tavLst>
                                    </p:anim>
                                    <p:anim calcmode="lin" valueType="num">
                                      <p:cBhvr additive="base">
                                        <p:cTn id="192" dur="500" fill="hold"/>
                                        <p:tgtEl>
                                          <p:spTgt spid="52"/>
                                        </p:tgtEl>
                                        <p:attrNameLst>
                                          <p:attrName>ppt_y</p:attrName>
                                        </p:attrNameLst>
                                      </p:cBhvr>
                                      <p:tavLst>
                                        <p:tav tm="0">
                                          <p:val>
                                            <p:strVal val="0-#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additive="base">
                                        <p:cTn id="195" dur="500" fill="hold"/>
                                        <p:tgtEl>
                                          <p:spTgt spid="54"/>
                                        </p:tgtEl>
                                        <p:attrNameLst>
                                          <p:attrName>ppt_x</p:attrName>
                                        </p:attrNameLst>
                                      </p:cBhvr>
                                      <p:tavLst>
                                        <p:tav tm="0">
                                          <p:val>
                                            <p:strVal val="0-#ppt_w/2"/>
                                          </p:val>
                                        </p:tav>
                                        <p:tav tm="100000">
                                          <p:val>
                                            <p:strVal val="#ppt_x"/>
                                          </p:val>
                                        </p:tav>
                                      </p:tavLst>
                                    </p:anim>
                                    <p:anim calcmode="lin" valueType="num">
                                      <p:cBhvr additive="base">
                                        <p:cTn id="196"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2"/>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4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p:bldP spid="11" grpId="0"/>
      <p:bldP spid="13" grpId="0" animBg="1"/>
      <p:bldP spid="16" grpId="0" animBg="1"/>
      <p:bldP spid="18" grpId="0" animBg="1"/>
      <p:bldP spid="19" grpId="0"/>
      <p:bldP spid="20" grpId="0"/>
      <p:bldP spid="21" grpId="0" animBg="1"/>
      <p:bldP spid="23" grpId="0" animBg="1"/>
      <p:bldP spid="24" grpId="0" animBg="1"/>
      <p:bldP spid="25" grpId="0"/>
      <p:bldP spid="26" grpId="0"/>
      <p:bldP spid="28" grpId="0"/>
      <p:bldP spid="30" grpId="0"/>
      <p:bldP spid="27" grpId="0" animBg="1"/>
      <p:bldP spid="32" grpId="0"/>
      <p:bldP spid="33" grpId="0" animBg="1"/>
      <p:bldP spid="47" grpId="0" animBg="1"/>
      <p:bldP spid="50" grpId="0"/>
      <p:bldP spid="58" grpId="0"/>
      <p:bldP spid="46" grpId="0"/>
      <p:bldP spid="45" grpId="0" animBg="1"/>
      <p:bldP spid="17" grpId="0"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989374"/>
          </a:xfrm>
        </p:spPr>
        <p:txBody>
          <a:bodyPr/>
          <a:lstStyle/>
          <a:p>
            <a:r>
              <a:rPr lang="en-US" sz="3600" b="1" dirty="0">
                <a:latin typeface="Calibri" panose="020F0502020204030204" pitchFamily="34" charset="0"/>
                <a:cs typeface="Calibri" panose="020F0502020204030204" pitchFamily="34" charset="0"/>
              </a:rPr>
              <a:t>Office of Research Compliance</a:t>
            </a:r>
          </a:p>
        </p:txBody>
      </p:sp>
      <p:pic>
        <p:nvPicPr>
          <p:cNvPr id="4" name="Content Placeholder 3"/>
          <p:cNvPicPr>
            <a:picLocks noGrp="1" noChangeAspect="1"/>
          </p:cNvPicPr>
          <p:nvPr>
            <p:ph idx="1"/>
          </p:nvPr>
        </p:nvPicPr>
        <p:blipFill>
          <a:blip r:embed="rId2"/>
          <a:stretch>
            <a:fillRect/>
          </a:stretch>
        </p:blipFill>
        <p:spPr>
          <a:xfrm>
            <a:off x="3837772" y="1417638"/>
            <a:ext cx="6186981" cy="4095139"/>
          </a:xfrm>
          <a:prstGeom prst="rect">
            <a:avLst/>
          </a:prstGeom>
        </p:spPr>
      </p:pic>
      <p:sp>
        <p:nvSpPr>
          <p:cNvPr id="5" name="Right Arrow 4"/>
          <p:cNvSpPr/>
          <p:nvPr/>
        </p:nvSpPr>
        <p:spPr>
          <a:xfrm>
            <a:off x="3254495" y="1761088"/>
            <a:ext cx="826477" cy="298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254495" y="2387110"/>
            <a:ext cx="826477" cy="298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254495" y="3063955"/>
            <a:ext cx="826477" cy="298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28021" y="1648947"/>
            <a:ext cx="788401" cy="523220"/>
          </a:xfrm>
          <a:prstGeom prst="rect">
            <a:avLst/>
          </a:prstGeom>
          <a:noFill/>
        </p:spPr>
        <p:txBody>
          <a:bodyPr wrap="square" rtlCol="0">
            <a:spAutoFit/>
          </a:bodyPr>
          <a:lstStyle/>
          <a:p>
            <a:r>
              <a:rPr lang="en-US" sz="2800" b="1" dirty="0"/>
              <a:t>IRB</a:t>
            </a:r>
          </a:p>
        </p:txBody>
      </p:sp>
      <p:sp>
        <p:nvSpPr>
          <p:cNvPr id="9" name="TextBox 8"/>
          <p:cNvSpPr txBox="1"/>
          <p:nvPr/>
        </p:nvSpPr>
        <p:spPr>
          <a:xfrm>
            <a:off x="2067535" y="2274969"/>
            <a:ext cx="1103474" cy="523220"/>
          </a:xfrm>
          <a:prstGeom prst="rect">
            <a:avLst/>
          </a:prstGeom>
          <a:noFill/>
        </p:spPr>
        <p:txBody>
          <a:bodyPr wrap="square" rtlCol="0">
            <a:spAutoFit/>
          </a:bodyPr>
          <a:lstStyle/>
          <a:p>
            <a:r>
              <a:rPr lang="en-US" sz="2800" b="1" dirty="0"/>
              <a:t>IACUC</a:t>
            </a:r>
          </a:p>
        </p:txBody>
      </p:sp>
      <p:sp>
        <p:nvSpPr>
          <p:cNvPr id="10" name="TextBox 9"/>
          <p:cNvSpPr txBox="1"/>
          <p:nvPr/>
        </p:nvSpPr>
        <p:spPr>
          <a:xfrm>
            <a:off x="2452219" y="2951814"/>
            <a:ext cx="788401" cy="523220"/>
          </a:xfrm>
          <a:prstGeom prst="rect">
            <a:avLst/>
          </a:prstGeom>
          <a:noFill/>
        </p:spPr>
        <p:txBody>
          <a:bodyPr wrap="square" rtlCol="0">
            <a:spAutoFit/>
          </a:bodyPr>
          <a:lstStyle/>
          <a:p>
            <a:r>
              <a:rPr lang="en-US" sz="2800" b="1" dirty="0"/>
              <a:t>IBC</a:t>
            </a:r>
          </a:p>
        </p:txBody>
      </p:sp>
    </p:spTree>
    <p:extLst>
      <p:ext uri="{BB962C8B-B14F-4D97-AF65-F5344CB8AC3E}">
        <p14:creationId xmlns:p14="http://schemas.microsoft.com/office/powerpoint/2010/main" val="26848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smtClean="0">
                <a:solidFill>
                  <a:srgbClr val="FF6600"/>
                </a:solidFill>
              </a:rPr>
              <a:t>JPL Work Orders</a:t>
            </a:r>
            <a:endParaRPr lang="en-US" b="1" dirty="0">
              <a:solidFill>
                <a:srgbClr val="FF6600"/>
              </a:solidFill>
            </a:endParaRPr>
          </a:p>
        </p:txBody>
      </p:sp>
      <p:sp>
        <p:nvSpPr>
          <p:cNvPr id="5" name="TextBox 4"/>
          <p:cNvSpPr txBox="1"/>
          <p:nvPr/>
        </p:nvSpPr>
        <p:spPr>
          <a:xfrm>
            <a:off x="2341018" y="1113992"/>
            <a:ext cx="3198824" cy="646331"/>
          </a:xfrm>
          <a:prstGeom prst="rect">
            <a:avLst/>
          </a:prstGeom>
          <a:noFill/>
        </p:spPr>
        <p:txBody>
          <a:bodyPr wrap="none" rtlCol="0">
            <a:spAutoFit/>
          </a:bodyPr>
          <a:lstStyle/>
          <a:p>
            <a:r>
              <a:rPr lang="en-US" sz="3600" b="1" dirty="0">
                <a:solidFill>
                  <a:srgbClr val="FF0000"/>
                </a:solidFill>
              </a:rPr>
              <a:t>Announcement</a:t>
            </a:r>
            <a:r>
              <a:rPr lang="en-US" dirty="0"/>
              <a:t> </a:t>
            </a:r>
          </a:p>
        </p:txBody>
      </p:sp>
      <p:sp>
        <p:nvSpPr>
          <p:cNvPr id="6" name="TextBox 5"/>
          <p:cNvSpPr txBox="1"/>
          <p:nvPr/>
        </p:nvSpPr>
        <p:spPr>
          <a:xfrm>
            <a:off x="3072539" y="1740766"/>
            <a:ext cx="6836228" cy="954107"/>
          </a:xfrm>
          <a:prstGeom prst="rect">
            <a:avLst/>
          </a:prstGeom>
          <a:noFill/>
        </p:spPr>
        <p:txBody>
          <a:bodyPr wrap="square" rtlCol="0">
            <a:spAutoFit/>
          </a:bodyPr>
          <a:lstStyle/>
          <a:p>
            <a:r>
              <a:rPr lang="en-US" sz="2800" dirty="0"/>
              <a:t>New JPL Work Orders will be initiated by the </a:t>
            </a:r>
            <a:r>
              <a:rPr lang="en-US" sz="2800" b="1" dirty="0"/>
              <a:t>‘JPL Work Order Form Request’ </a:t>
            </a:r>
            <a:r>
              <a:rPr lang="en-US" sz="2800" dirty="0"/>
              <a:t>Form</a:t>
            </a:r>
          </a:p>
        </p:txBody>
      </p:sp>
      <p:pic>
        <p:nvPicPr>
          <p:cNvPr id="9" name="Picture 8"/>
          <p:cNvPicPr>
            <a:picLocks noChangeAspect="1"/>
          </p:cNvPicPr>
          <p:nvPr/>
        </p:nvPicPr>
        <p:blipFill>
          <a:blip r:embed="rId2"/>
          <a:stretch>
            <a:fillRect/>
          </a:stretch>
        </p:blipFill>
        <p:spPr>
          <a:xfrm>
            <a:off x="7578598" y="2694872"/>
            <a:ext cx="2647950" cy="2952750"/>
          </a:xfrm>
          <a:prstGeom prst="rect">
            <a:avLst/>
          </a:prstGeom>
        </p:spPr>
      </p:pic>
      <p:sp>
        <p:nvSpPr>
          <p:cNvPr id="8" name="Oval 7"/>
          <p:cNvSpPr/>
          <p:nvPr/>
        </p:nvSpPr>
        <p:spPr>
          <a:xfrm>
            <a:off x="7405053" y="3799763"/>
            <a:ext cx="2503714" cy="391886"/>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a:off x="6791099" y="2621281"/>
            <a:ext cx="478971" cy="150658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489269" y="2191651"/>
            <a:ext cx="593432" cy="646331"/>
          </a:xfrm>
          <a:prstGeom prst="rect">
            <a:avLst/>
          </a:prstGeom>
          <a:noFill/>
        </p:spPr>
        <p:txBody>
          <a:bodyPr wrap="none" rtlCol="0">
            <a:spAutoFit/>
          </a:bodyPr>
          <a:lstStyle/>
          <a:p>
            <a:r>
              <a:rPr lang="en-US" b="1" dirty="0">
                <a:solidFill>
                  <a:srgbClr val="0070C0"/>
                </a:solidFill>
              </a:rPr>
              <a:t>***</a:t>
            </a:r>
          </a:p>
          <a:p>
            <a:endParaRPr lang="en-US" dirty="0"/>
          </a:p>
        </p:txBody>
      </p:sp>
      <p:sp>
        <p:nvSpPr>
          <p:cNvPr id="12" name="TextBox 11"/>
          <p:cNvSpPr txBox="1"/>
          <p:nvPr/>
        </p:nvSpPr>
        <p:spPr>
          <a:xfrm>
            <a:off x="2467872" y="3044695"/>
            <a:ext cx="4099293" cy="707886"/>
          </a:xfrm>
          <a:prstGeom prst="rect">
            <a:avLst/>
          </a:prstGeom>
          <a:noFill/>
        </p:spPr>
        <p:txBody>
          <a:bodyPr wrap="square" rtlCol="0">
            <a:spAutoFit/>
          </a:bodyPr>
          <a:lstStyle/>
          <a:p>
            <a:pPr algn="ctr"/>
            <a:r>
              <a:rPr lang="en-US" sz="2000" b="1" dirty="0">
                <a:solidFill>
                  <a:srgbClr val="0070C0"/>
                </a:solidFill>
              </a:rPr>
              <a:t>*** please contact Purchasing *** for instructions </a:t>
            </a:r>
          </a:p>
        </p:txBody>
      </p:sp>
      <p:sp>
        <p:nvSpPr>
          <p:cNvPr id="13" name="TextBox 12"/>
          <p:cNvSpPr txBox="1"/>
          <p:nvPr/>
        </p:nvSpPr>
        <p:spPr>
          <a:xfrm>
            <a:off x="2186754" y="3979245"/>
            <a:ext cx="5064035" cy="1815882"/>
          </a:xfrm>
          <a:prstGeom prst="rect">
            <a:avLst/>
          </a:prstGeom>
          <a:noFill/>
        </p:spPr>
        <p:txBody>
          <a:bodyPr wrap="square" rtlCol="0">
            <a:spAutoFit/>
          </a:bodyPr>
          <a:lstStyle/>
          <a:p>
            <a:r>
              <a:rPr lang="en-US" sz="2800" b="1" u="sng" dirty="0">
                <a:solidFill>
                  <a:srgbClr val="FF0000"/>
                </a:solidFill>
              </a:rPr>
              <a:t>Please note:</a:t>
            </a:r>
            <a:r>
              <a:rPr lang="en-US" sz="2800" b="1" dirty="0">
                <a:solidFill>
                  <a:srgbClr val="FF0000"/>
                </a:solidFill>
              </a:rPr>
              <a:t>  </a:t>
            </a:r>
            <a:r>
              <a:rPr lang="en-US" sz="2800" dirty="0"/>
              <a:t>transition JPL Work Orders (109 to S-numbers) will </a:t>
            </a:r>
            <a:r>
              <a:rPr lang="en-US" sz="2800" i="1" dirty="0"/>
              <a:t>occur on a </a:t>
            </a:r>
            <a:r>
              <a:rPr lang="en-US" sz="2800" b="1" i="1" dirty="0"/>
              <a:t>case-by-case basis</a:t>
            </a:r>
            <a:endParaRPr lang="en-US" sz="2800" b="1" dirty="0"/>
          </a:p>
        </p:txBody>
      </p:sp>
      <p:sp>
        <p:nvSpPr>
          <p:cNvPr id="14" name="Right Arrow 13"/>
          <p:cNvSpPr/>
          <p:nvPr/>
        </p:nvSpPr>
        <p:spPr>
          <a:xfrm>
            <a:off x="4583052" y="5724568"/>
            <a:ext cx="653143" cy="184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296037" y="5555291"/>
            <a:ext cx="1828257" cy="523220"/>
          </a:xfrm>
          <a:prstGeom prst="rect">
            <a:avLst/>
          </a:prstGeom>
          <a:noFill/>
        </p:spPr>
        <p:txBody>
          <a:bodyPr wrap="none" rtlCol="0">
            <a:spAutoFit/>
          </a:bodyPr>
          <a:lstStyle/>
          <a:p>
            <a:r>
              <a:rPr lang="en-US" sz="2800" b="1" dirty="0"/>
              <a:t>S-numbers</a:t>
            </a:r>
          </a:p>
        </p:txBody>
      </p:sp>
      <p:sp>
        <p:nvSpPr>
          <p:cNvPr id="16" name="TextBox 15"/>
          <p:cNvSpPr txBox="1"/>
          <p:nvPr/>
        </p:nvSpPr>
        <p:spPr>
          <a:xfrm>
            <a:off x="2344366" y="5555292"/>
            <a:ext cx="2178844" cy="954107"/>
          </a:xfrm>
          <a:prstGeom prst="rect">
            <a:avLst/>
          </a:prstGeom>
          <a:noFill/>
        </p:spPr>
        <p:txBody>
          <a:bodyPr wrap="square" rtlCol="0">
            <a:spAutoFit/>
          </a:bodyPr>
          <a:lstStyle/>
          <a:p>
            <a:r>
              <a:rPr lang="en-US" sz="2800" b="1" dirty="0"/>
              <a:t>109-numbers</a:t>
            </a:r>
          </a:p>
        </p:txBody>
      </p:sp>
      <p:sp>
        <p:nvSpPr>
          <p:cNvPr id="18" name="TextBox 17"/>
          <p:cNvSpPr txBox="1"/>
          <p:nvPr/>
        </p:nvSpPr>
        <p:spPr>
          <a:xfrm>
            <a:off x="4528949" y="5346584"/>
            <a:ext cx="753732" cy="430887"/>
          </a:xfrm>
          <a:prstGeom prst="rect">
            <a:avLst/>
          </a:prstGeom>
          <a:noFill/>
        </p:spPr>
        <p:txBody>
          <a:bodyPr wrap="none" rtlCol="0">
            <a:spAutoFit/>
          </a:bodyPr>
          <a:lstStyle/>
          <a:p>
            <a:r>
              <a:rPr lang="en-US" sz="2200" b="1" dirty="0">
                <a:solidFill>
                  <a:srgbClr val="FF0000"/>
                </a:solidFill>
              </a:rPr>
              <a:t>? ? ?</a:t>
            </a:r>
          </a:p>
        </p:txBody>
      </p:sp>
    </p:spTree>
    <p:extLst>
      <p:ext uri="{BB962C8B-B14F-4D97-AF65-F5344CB8AC3E}">
        <p14:creationId xmlns:p14="http://schemas.microsoft.com/office/powerpoint/2010/main" val="248168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P spid="11" grpId="0"/>
      <p:bldP spid="12" grpId="0"/>
      <p:bldP spid="13" grpId="0"/>
      <p:bldP spid="14" grpId="0" animBg="1"/>
      <p:bldP spid="15" grpId="0"/>
      <p:bldP spid="16"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2380869" y="1813037"/>
            <a:ext cx="4138877" cy="3317715"/>
          </a:xfrm>
          <a:prstGeom prst="rect">
            <a:avLst/>
          </a:prstGeom>
        </p:spPr>
      </p:pic>
      <p:sp>
        <p:nvSpPr>
          <p:cNvPr id="2" name="Title 1"/>
          <p:cNvSpPr>
            <a:spLocks noGrp="1"/>
          </p:cNvSpPr>
          <p:nvPr>
            <p:ph type="title"/>
          </p:nvPr>
        </p:nvSpPr>
        <p:spPr/>
        <p:txBody>
          <a:bodyPr/>
          <a:lstStyle/>
          <a:p>
            <a:r>
              <a:rPr lang="en-US" b="1" dirty="0" smtClean="0">
                <a:solidFill>
                  <a:srgbClr val="FF6600"/>
                </a:solidFill>
              </a:rPr>
              <a:t>System Demo</a:t>
            </a:r>
            <a:endParaRPr lang="en-US" b="1" dirty="0">
              <a:solidFill>
                <a:srgbClr val="FF6600"/>
              </a:solidFill>
            </a:endParaRPr>
          </a:p>
        </p:txBody>
      </p:sp>
      <p:pic>
        <p:nvPicPr>
          <p:cNvPr id="3" name="Picture 2"/>
          <p:cNvPicPr>
            <a:picLocks noChangeAspect="1"/>
          </p:cNvPicPr>
          <p:nvPr/>
        </p:nvPicPr>
        <p:blipFill rotWithShape="1">
          <a:blip r:embed="rId3"/>
          <a:srcRect b="56298"/>
          <a:stretch/>
        </p:blipFill>
        <p:spPr>
          <a:xfrm>
            <a:off x="5505617" y="1165488"/>
            <a:ext cx="3810000" cy="407941"/>
          </a:xfrm>
          <a:prstGeom prst="rect">
            <a:avLst/>
          </a:prstGeom>
        </p:spPr>
      </p:pic>
      <p:sp>
        <p:nvSpPr>
          <p:cNvPr id="4" name="TextBox 3"/>
          <p:cNvSpPr txBox="1"/>
          <p:nvPr/>
        </p:nvSpPr>
        <p:spPr>
          <a:xfrm>
            <a:off x="2351785" y="1209159"/>
            <a:ext cx="2921826" cy="369332"/>
          </a:xfrm>
          <a:prstGeom prst="rect">
            <a:avLst/>
          </a:prstGeom>
          <a:noFill/>
        </p:spPr>
        <p:txBody>
          <a:bodyPr wrap="none" rtlCol="0">
            <a:spAutoFit/>
          </a:bodyPr>
          <a:lstStyle/>
          <a:p>
            <a:r>
              <a:rPr lang="en-US" b="1" dirty="0"/>
              <a:t>1. Run a search in </a:t>
            </a:r>
            <a:r>
              <a:rPr lang="en-US" b="1" dirty="0" err="1"/>
              <a:t>TechMart</a:t>
            </a:r>
            <a:endParaRPr lang="en-US" b="1" dirty="0"/>
          </a:p>
        </p:txBody>
      </p:sp>
      <p:sp>
        <p:nvSpPr>
          <p:cNvPr id="7" name="TextBox 6"/>
          <p:cNvSpPr txBox="1"/>
          <p:nvPr/>
        </p:nvSpPr>
        <p:spPr>
          <a:xfrm>
            <a:off x="7018692" y="2631653"/>
            <a:ext cx="3479044" cy="646331"/>
          </a:xfrm>
          <a:prstGeom prst="rect">
            <a:avLst/>
          </a:prstGeom>
          <a:noFill/>
        </p:spPr>
        <p:txBody>
          <a:bodyPr wrap="square" rtlCol="0">
            <a:spAutoFit/>
          </a:bodyPr>
          <a:lstStyle/>
          <a:p>
            <a:r>
              <a:rPr lang="en-US" b="1" dirty="0"/>
              <a:t>2. Select from the various options associated with your search</a:t>
            </a:r>
          </a:p>
        </p:txBody>
      </p:sp>
      <p:sp>
        <p:nvSpPr>
          <p:cNvPr id="8" name="Left Arrow 7"/>
          <p:cNvSpPr/>
          <p:nvPr/>
        </p:nvSpPr>
        <p:spPr>
          <a:xfrm rot="19602421">
            <a:off x="6806933" y="1755792"/>
            <a:ext cx="1207364" cy="38191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7475153" y="3390013"/>
            <a:ext cx="2967238" cy="1554979"/>
            <a:chOff x="5952741" y="3390012"/>
            <a:chExt cx="2967238" cy="1554979"/>
          </a:xfrm>
        </p:grpSpPr>
        <p:pic>
          <p:nvPicPr>
            <p:cNvPr id="26" name="Picture 25"/>
            <p:cNvPicPr>
              <a:picLocks noChangeAspect="1"/>
            </p:cNvPicPr>
            <p:nvPr/>
          </p:nvPicPr>
          <p:blipFill>
            <a:blip r:embed="rId4"/>
            <a:stretch>
              <a:fillRect/>
            </a:stretch>
          </p:blipFill>
          <p:spPr>
            <a:xfrm rot="2891590">
              <a:off x="7413718" y="3438730"/>
              <a:ext cx="1290538" cy="17219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68479">
              <a:off x="5952741" y="3499550"/>
              <a:ext cx="1015001" cy="101500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581" y="3471894"/>
              <a:ext cx="851223" cy="107031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99633">
              <a:off x="7312478" y="3390012"/>
              <a:ext cx="901000" cy="153565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4164" y="4188361"/>
              <a:ext cx="1322055" cy="596345"/>
            </a:xfrm>
            <a:prstGeom prst="rect">
              <a:avLst/>
            </a:prstGeom>
          </p:spPr>
        </p:pic>
      </p:grpSp>
      <p:cxnSp>
        <p:nvCxnSpPr>
          <p:cNvPr id="15" name="Straight Arrow Connector 14"/>
          <p:cNvCxnSpPr/>
          <p:nvPr/>
        </p:nvCxnSpPr>
        <p:spPr>
          <a:xfrm>
            <a:off x="4047898" y="3020615"/>
            <a:ext cx="3418040" cy="631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656012" y="3233802"/>
            <a:ext cx="3809926" cy="6019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666744" y="3503293"/>
            <a:ext cx="3763361" cy="5681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555518" y="3772256"/>
            <a:ext cx="3975808" cy="493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952103" y="4270383"/>
            <a:ext cx="3671894" cy="307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481841" y="4859335"/>
            <a:ext cx="4538198" cy="87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216072" y="5542645"/>
            <a:ext cx="3948711" cy="646331"/>
          </a:xfrm>
          <a:prstGeom prst="rect">
            <a:avLst/>
          </a:prstGeom>
          <a:noFill/>
        </p:spPr>
        <p:txBody>
          <a:bodyPr wrap="square" rtlCol="0">
            <a:spAutoFit/>
          </a:bodyPr>
          <a:lstStyle/>
          <a:p>
            <a:r>
              <a:rPr lang="en-US" b="1" dirty="0">
                <a:solidFill>
                  <a:srgbClr val="0070C0"/>
                </a:solidFill>
              </a:rPr>
              <a:t>Notice how all associated options are tied together in the search results?</a:t>
            </a:r>
          </a:p>
        </p:txBody>
      </p:sp>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r="70428"/>
          <a:stretch/>
        </p:blipFill>
        <p:spPr>
          <a:xfrm>
            <a:off x="2544426" y="5422144"/>
            <a:ext cx="570441" cy="887330"/>
          </a:xfrm>
          <a:prstGeom prst="rect">
            <a:avLst/>
          </a:prstGeom>
        </p:spPr>
      </p:pic>
      <p:pic>
        <p:nvPicPr>
          <p:cNvPr id="33" name="Picture 32"/>
          <p:cNvPicPr>
            <a:picLocks noChangeAspect="1"/>
          </p:cNvPicPr>
          <p:nvPr/>
        </p:nvPicPr>
        <p:blipFill rotWithShape="1">
          <a:blip r:embed="rId9" cstate="print">
            <a:extLst>
              <a:ext uri="{28A0092B-C50C-407E-A947-70E740481C1C}">
                <a14:useLocalDpi xmlns:a14="http://schemas.microsoft.com/office/drawing/2010/main" val="0"/>
              </a:ext>
            </a:extLst>
          </a:blip>
          <a:srcRect l="70282"/>
          <a:stretch/>
        </p:blipFill>
        <p:spPr>
          <a:xfrm>
            <a:off x="6873061" y="5422144"/>
            <a:ext cx="573246" cy="887330"/>
          </a:xfrm>
          <a:prstGeom prst="rect">
            <a:avLst/>
          </a:prstGeom>
        </p:spPr>
      </p:pic>
      <p:sp>
        <p:nvSpPr>
          <p:cNvPr id="44" name="Oval 43"/>
          <p:cNvSpPr/>
          <p:nvPr/>
        </p:nvSpPr>
        <p:spPr>
          <a:xfrm>
            <a:off x="2380869" y="4676459"/>
            <a:ext cx="1040013" cy="45429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0-#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30" grpId="0"/>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3091" y="987519"/>
            <a:ext cx="5612614" cy="3896406"/>
          </a:xfrm>
          <a:prstGeom prst="rect">
            <a:avLst/>
          </a:prstGeom>
        </p:spPr>
      </p:pic>
      <p:sp>
        <p:nvSpPr>
          <p:cNvPr id="6" name="TextBox 5"/>
          <p:cNvSpPr txBox="1"/>
          <p:nvPr/>
        </p:nvSpPr>
        <p:spPr>
          <a:xfrm>
            <a:off x="7951385" y="987519"/>
            <a:ext cx="2286719" cy="369332"/>
          </a:xfrm>
          <a:prstGeom prst="rect">
            <a:avLst/>
          </a:prstGeom>
          <a:noFill/>
        </p:spPr>
        <p:txBody>
          <a:bodyPr wrap="square" rtlCol="0">
            <a:spAutoFit/>
          </a:bodyPr>
          <a:lstStyle/>
          <a:p>
            <a:r>
              <a:rPr lang="en-US" b="1" dirty="0"/>
              <a:t>3. Track your budget</a:t>
            </a:r>
          </a:p>
        </p:txBody>
      </p:sp>
      <p:sp>
        <p:nvSpPr>
          <p:cNvPr id="7" name="TextBox 6"/>
          <p:cNvSpPr txBox="1"/>
          <p:nvPr/>
        </p:nvSpPr>
        <p:spPr>
          <a:xfrm>
            <a:off x="7731624" y="4247092"/>
            <a:ext cx="2934789" cy="369332"/>
          </a:xfrm>
          <a:prstGeom prst="rect">
            <a:avLst/>
          </a:prstGeom>
          <a:noFill/>
        </p:spPr>
        <p:txBody>
          <a:bodyPr wrap="square" rtlCol="0">
            <a:spAutoFit/>
          </a:bodyPr>
          <a:lstStyle/>
          <a:p>
            <a:r>
              <a:rPr lang="en-US" b="1" dirty="0"/>
              <a:t>4. Look for your paid invoice</a:t>
            </a:r>
          </a:p>
        </p:txBody>
      </p:sp>
      <p:pic>
        <p:nvPicPr>
          <p:cNvPr id="8" name="Picture 7"/>
          <p:cNvPicPr>
            <a:picLocks noChangeAspect="1"/>
          </p:cNvPicPr>
          <p:nvPr/>
        </p:nvPicPr>
        <p:blipFill>
          <a:blip r:embed="rId3"/>
          <a:stretch>
            <a:fillRect/>
          </a:stretch>
        </p:blipFill>
        <p:spPr>
          <a:xfrm>
            <a:off x="3571887" y="5262294"/>
            <a:ext cx="5164727" cy="1232411"/>
          </a:xfrm>
          <a:prstGeom prst="rect">
            <a:avLst/>
          </a:prstGeom>
        </p:spPr>
      </p:pic>
      <p:sp>
        <p:nvSpPr>
          <p:cNvPr id="9" name="TextBox 8"/>
          <p:cNvSpPr txBox="1"/>
          <p:nvPr/>
        </p:nvSpPr>
        <p:spPr>
          <a:xfrm>
            <a:off x="1913278" y="4939128"/>
            <a:ext cx="2934789" cy="646331"/>
          </a:xfrm>
          <a:prstGeom prst="rect">
            <a:avLst/>
          </a:prstGeom>
          <a:noFill/>
        </p:spPr>
        <p:txBody>
          <a:bodyPr wrap="square" rtlCol="0">
            <a:spAutoFit/>
          </a:bodyPr>
          <a:lstStyle/>
          <a:p>
            <a:r>
              <a:rPr lang="en-US" b="1" dirty="0"/>
              <a:t>5. Select the invoice you want to review</a:t>
            </a:r>
          </a:p>
        </p:txBody>
      </p:sp>
      <p:sp>
        <p:nvSpPr>
          <p:cNvPr id="10" name="Title 1"/>
          <p:cNvSpPr>
            <a:spLocks noGrp="1"/>
          </p:cNvSpPr>
          <p:nvPr>
            <p:ph type="title"/>
          </p:nvPr>
        </p:nvSpPr>
        <p:spPr>
          <a:xfrm>
            <a:off x="1913277" y="79714"/>
            <a:ext cx="8229600" cy="686640"/>
          </a:xfrm>
        </p:spPr>
        <p:txBody>
          <a:bodyPr/>
          <a:lstStyle/>
          <a:p>
            <a:r>
              <a:rPr lang="en-US" sz="3600" b="1" dirty="0">
                <a:solidFill>
                  <a:srgbClr val="FF6600"/>
                </a:solidFill>
              </a:rPr>
              <a:t>System Demo (cont’d)</a:t>
            </a:r>
          </a:p>
        </p:txBody>
      </p:sp>
      <p:sp>
        <p:nvSpPr>
          <p:cNvPr id="11" name="Left Arrow 10"/>
          <p:cNvSpPr/>
          <p:nvPr/>
        </p:nvSpPr>
        <p:spPr>
          <a:xfrm rot="2911000">
            <a:off x="2680652" y="3579225"/>
            <a:ext cx="557349" cy="3483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402" y="3701144"/>
            <a:ext cx="702589" cy="261257"/>
          </a:xfrm>
          <a:prstGeom prst="rect">
            <a:avLst/>
          </a:prstGeom>
        </p:spPr>
      </p:pic>
      <p:sp>
        <p:nvSpPr>
          <p:cNvPr id="14" name="Left Arrow 13"/>
          <p:cNvSpPr/>
          <p:nvPr/>
        </p:nvSpPr>
        <p:spPr>
          <a:xfrm rot="20227252">
            <a:off x="6739026" y="4328754"/>
            <a:ext cx="864826" cy="26652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rot="12380381">
            <a:off x="3010583" y="5825708"/>
            <a:ext cx="604641" cy="2351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1989" y="999729"/>
            <a:ext cx="7548901" cy="3094117"/>
          </a:xfrm>
          <a:prstGeom prst="rect">
            <a:avLst/>
          </a:prstGeom>
        </p:spPr>
      </p:pic>
      <p:pic>
        <p:nvPicPr>
          <p:cNvPr id="20" name="Picture 19"/>
          <p:cNvPicPr>
            <a:picLocks noChangeAspect="1"/>
          </p:cNvPicPr>
          <p:nvPr/>
        </p:nvPicPr>
        <p:blipFill rotWithShape="1">
          <a:blip r:embed="rId3"/>
          <a:srcRect l="1875" t="5797" r="1471" b="2519"/>
          <a:stretch/>
        </p:blipFill>
        <p:spPr>
          <a:xfrm>
            <a:off x="4910047" y="4079816"/>
            <a:ext cx="2473235" cy="792480"/>
          </a:xfrm>
          <a:prstGeom prst="rect">
            <a:avLst/>
          </a:prstGeom>
        </p:spPr>
      </p:pic>
      <p:sp>
        <p:nvSpPr>
          <p:cNvPr id="9" name="TextBox 8"/>
          <p:cNvSpPr txBox="1"/>
          <p:nvPr/>
        </p:nvSpPr>
        <p:spPr>
          <a:xfrm>
            <a:off x="2005133" y="708748"/>
            <a:ext cx="2934789" cy="369332"/>
          </a:xfrm>
          <a:prstGeom prst="rect">
            <a:avLst/>
          </a:prstGeom>
          <a:noFill/>
        </p:spPr>
        <p:txBody>
          <a:bodyPr wrap="square" rtlCol="0">
            <a:spAutoFit/>
          </a:bodyPr>
          <a:lstStyle/>
          <a:p>
            <a:r>
              <a:rPr lang="en-US" b="1" dirty="0"/>
              <a:t>6. Review invoice</a:t>
            </a:r>
          </a:p>
        </p:txBody>
      </p:sp>
      <p:pic>
        <p:nvPicPr>
          <p:cNvPr id="10" name="Picture 9"/>
          <p:cNvPicPr>
            <a:picLocks noChangeAspect="1"/>
          </p:cNvPicPr>
          <p:nvPr/>
        </p:nvPicPr>
        <p:blipFill>
          <a:blip r:embed="rId4"/>
          <a:stretch>
            <a:fillRect/>
          </a:stretch>
        </p:blipFill>
        <p:spPr>
          <a:xfrm>
            <a:off x="2602308" y="3549649"/>
            <a:ext cx="2281248" cy="3055851"/>
          </a:xfrm>
          <a:prstGeom prst="rect">
            <a:avLst/>
          </a:prstGeom>
          <a:ln>
            <a:solidFill>
              <a:schemeClr val="accent1"/>
            </a:solidFill>
          </a:ln>
        </p:spPr>
      </p:pic>
      <p:sp>
        <p:nvSpPr>
          <p:cNvPr id="13" name="TextBox 12"/>
          <p:cNvSpPr txBox="1"/>
          <p:nvPr/>
        </p:nvSpPr>
        <p:spPr>
          <a:xfrm>
            <a:off x="7383282" y="4271139"/>
            <a:ext cx="2934789" cy="369332"/>
          </a:xfrm>
          <a:prstGeom prst="rect">
            <a:avLst/>
          </a:prstGeom>
          <a:noFill/>
        </p:spPr>
        <p:txBody>
          <a:bodyPr wrap="square" rtlCol="0">
            <a:spAutoFit/>
          </a:bodyPr>
          <a:lstStyle/>
          <a:p>
            <a:r>
              <a:rPr lang="en-US" b="1" dirty="0"/>
              <a:t>7. Download invoice image</a:t>
            </a:r>
          </a:p>
        </p:txBody>
      </p:sp>
      <p:sp>
        <p:nvSpPr>
          <p:cNvPr id="15" name="TextBox 14"/>
          <p:cNvSpPr txBox="1"/>
          <p:nvPr/>
        </p:nvSpPr>
        <p:spPr>
          <a:xfrm>
            <a:off x="7307846" y="5188999"/>
            <a:ext cx="2934789" cy="369332"/>
          </a:xfrm>
          <a:prstGeom prst="rect">
            <a:avLst/>
          </a:prstGeom>
          <a:noFill/>
        </p:spPr>
        <p:txBody>
          <a:bodyPr wrap="square" rtlCol="0">
            <a:spAutoFit/>
          </a:bodyPr>
          <a:lstStyle/>
          <a:p>
            <a:r>
              <a:rPr lang="en-US" b="1" dirty="0"/>
              <a:t>8. Check payment info</a:t>
            </a:r>
          </a:p>
        </p:txBody>
      </p:sp>
      <p:sp>
        <p:nvSpPr>
          <p:cNvPr id="18" name="Title 1"/>
          <p:cNvSpPr>
            <a:spLocks noGrp="1"/>
          </p:cNvSpPr>
          <p:nvPr>
            <p:ph type="title"/>
          </p:nvPr>
        </p:nvSpPr>
        <p:spPr>
          <a:xfrm>
            <a:off x="2531585" y="202655"/>
            <a:ext cx="8229600" cy="686640"/>
          </a:xfrm>
        </p:spPr>
        <p:txBody>
          <a:bodyPr/>
          <a:lstStyle/>
          <a:p>
            <a:r>
              <a:rPr lang="en-US" sz="3600" b="1" dirty="0">
                <a:solidFill>
                  <a:srgbClr val="FF6600"/>
                </a:solidFill>
              </a:rPr>
              <a:t>System Demo (cont’d)</a:t>
            </a:r>
          </a:p>
        </p:txBody>
      </p:sp>
      <p:sp>
        <p:nvSpPr>
          <p:cNvPr id="19" name="Left Arrow 18"/>
          <p:cNvSpPr/>
          <p:nvPr/>
        </p:nvSpPr>
        <p:spPr>
          <a:xfrm rot="4604668">
            <a:off x="5293618" y="2641732"/>
            <a:ext cx="2820669" cy="3309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rot="2637699">
            <a:off x="6417921" y="4723670"/>
            <a:ext cx="1003426" cy="2190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43624">
            <a:off x="6739826" y="4370449"/>
            <a:ext cx="568020" cy="211217"/>
          </a:xfrm>
          <a:prstGeom prst="rect">
            <a:avLst/>
          </a:prstGeom>
        </p:spPr>
      </p:pic>
    </p:spTree>
    <p:extLst>
      <p:ext uri="{BB962C8B-B14F-4D97-AF65-F5344CB8AC3E}">
        <p14:creationId xmlns:p14="http://schemas.microsoft.com/office/powerpoint/2010/main" val="27658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9"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6881" y="4451278"/>
            <a:ext cx="3507965" cy="461665"/>
          </a:xfrm>
        </p:spPr>
        <p:txBody>
          <a:bodyPr>
            <a:normAutofit fontScale="85000" lnSpcReduction="20000"/>
          </a:bodyPr>
          <a:lstStyle/>
          <a:p>
            <a:pPr marL="0" indent="0">
              <a:buNone/>
            </a:pPr>
            <a:r>
              <a:rPr lang="en-US" sz="1800" b="1" dirty="0"/>
              <a:t>Access and track requisitions, purchase orders, invoices and payments</a:t>
            </a:r>
            <a:endParaRPr lang="en-US" b="1" dirty="0"/>
          </a:p>
        </p:txBody>
      </p:sp>
      <p:pic>
        <p:nvPicPr>
          <p:cNvPr id="6" name="Picture 5"/>
          <p:cNvPicPr>
            <a:picLocks noChangeAspect="1"/>
          </p:cNvPicPr>
          <p:nvPr/>
        </p:nvPicPr>
        <p:blipFill>
          <a:blip r:embed="rId2"/>
          <a:stretch>
            <a:fillRect/>
          </a:stretch>
        </p:blipFill>
        <p:spPr>
          <a:xfrm rot="20662258">
            <a:off x="2641420" y="2378241"/>
            <a:ext cx="1290538" cy="1721984"/>
          </a:xfrm>
          <a:prstGeom prst="rect">
            <a:avLst/>
          </a:prstGeom>
        </p:spPr>
      </p:pic>
      <p:sp>
        <p:nvSpPr>
          <p:cNvPr id="8" name="TextBox 7"/>
          <p:cNvSpPr txBox="1"/>
          <p:nvPr/>
        </p:nvSpPr>
        <p:spPr>
          <a:xfrm>
            <a:off x="1775682" y="1798109"/>
            <a:ext cx="2364377" cy="646331"/>
          </a:xfrm>
          <a:prstGeom prst="rect">
            <a:avLst/>
          </a:prstGeom>
          <a:noFill/>
        </p:spPr>
        <p:txBody>
          <a:bodyPr wrap="square" rtlCol="0">
            <a:spAutoFit/>
          </a:bodyPr>
          <a:lstStyle/>
          <a:p>
            <a:r>
              <a:rPr lang="en-US" b="1" dirty="0"/>
              <a:t>Access </a:t>
            </a:r>
            <a:r>
              <a:rPr lang="en-US" b="1" dirty="0" err="1"/>
              <a:t>subaward</a:t>
            </a:r>
            <a:r>
              <a:rPr lang="en-US" b="1" dirty="0"/>
              <a:t> agreements</a:t>
            </a:r>
          </a:p>
        </p:txBody>
      </p:sp>
      <p:pic>
        <p:nvPicPr>
          <p:cNvPr id="9" name="Picture 8"/>
          <p:cNvPicPr>
            <a:picLocks noChangeAspect="1"/>
          </p:cNvPicPr>
          <p:nvPr/>
        </p:nvPicPr>
        <p:blipFill>
          <a:blip r:embed="rId3"/>
          <a:stretch>
            <a:fillRect/>
          </a:stretch>
        </p:blipFill>
        <p:spPr>
          <a:xfrm>
            <a:off x="8741565" y="2499702"/>
            <a:ext cx="1665453" cy="1033227"/>
          </a:xfrm>
          <a:prstGeom prst="rect">
            <a:avLst/>
          </a:prstGeom>
        </p:spPr>
      </p:pic>
      <p:sp>
        <p:nvSpPr>
          <p:cNvPr id="10" name="TextBox 9"/>
          <p:cNvSpPr txBox="1"/>
          <p:nvPr/>
        </p:nvSpPr>
        <p:spPr>
          <a:xfrm>
            <a:off x="8094627" y="2121273"/>
            <a:ext cx="2614883" cy="369332"/>
          </a:xfrm>
          <a:prstGeom prst="rect">
            <a:avLst/>
          </a:prstGeom>
          <a:noFill/>
        </p:spPr>
        <p:txBody>
          <a:bodyPr wrap="none" rtlCol="0">
            <a:spAutoFit/>
          </a:bodyPr>
          <a:lstStyle/>
          <a:p>
            <a:r>
              <a:rPr lang="en-US" b="1" dirty="0"/>
              <a:t>Monitor budget spending</a:t>
            </a:r>
          </a:p>
        </p:txBody>
      </p:sp>
      <p:sp>
        <p:nvSpPr>
          <p:cNvPr id="11" name="TextBox 10"/>
          <p:cNvSpPr txBox="1"/>
          <p:nvPr/>
        </p:nvSpPr>
        <p:spPr>
          <a:xfrm>
            <a:off x="8239631" y="3977979"/>
            <a:ext cx="2669318" cy="646331"/>
          </a:xfrm>
          <a:prstGeom prst="rect">
            <a:avLst/>
          </a:prstGeom>
          <a:noFill/>
        </p:spPr>
        <p:txBody>
          <a:bodyPr wrap="square" rtlCol="0">
            <a:spAutoFit/>
          </a:bodyPr>
          <a:lstStyle/>
          <a:p>
            <a:r>
              <a:rPr lang="en-US" b="1" dirty="0"/>
              <a:t>Alert you to spending thresholds</a:t>
            </a:r>
          </a:p>
        </p:txBody>
      </p:sp>
      <p:pic>
        <p:nvPicPr>
          <p:cNvPr id="12" name="Picture 11"/>
          <p:cNvPicPr>
            <a:picLocks noChangeAspect="1"/>
          </p:cNvPicPr>
          <p:nvPr/>
        </p:nvPicPr>
        <p:blipFill>
          <a:blip r:embed="rId4"/>
          <a:stretch>
            <a:fillRect/>
          </a:stretch>
        </p:blipFill>
        <p:spPr>
          <a:xfrm>
            <a:off x="8508253" y="4624309"/>
            <a:ext cx="1542963" cy="1479082"/>
          </a:xfrm>
          <a:prstGeom prst="rect">
            <a:avLst/>
          </a:prstGeom>
        </p:spPr>
      </p:pic>
      <p:grpSp>
        <p:nvGrpSpPr>
          <p:cNvPr id="17" name="Group 16"/>
          <p:cNvGrpSpPr/>
          <p:nvPr/>
        </p:nvGrpSpPr>
        <p:grpSpPr>
          <a:xfrm>
            <a:off x="1992208" y="5281969"/>
            <a:ext cx="2260737" cy="1535659"/>
            <a:chOff x="6530093" y="3523025"/>
            <a:chExt cx="2260737" cy="1535659"/>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68479">
              <a:off x="6530093" y="3632563"/>
              <a:ext cx="1015001" cy="101500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933" y="3604907"/>
              <a:ext cx="851223" cy="107031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99633">
              <a:off x="7889830" y="3523025"/>
              <a:ext cx="901000" cy="153565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1516" y="4321374"/>
              <a:ext cx="1322055" cy="596345"/>
            </a:xfrm>
            <a:prstGeom prst="rect">
              <a:avLst/>
            </a:prstGeom>
          </p:spPr>
        </p:pic>
      </p:grpSp>
      <p:pic>
        <p:nvPicPr>
          <p:cNvPr id="20" name="Picture 19"/>
          <p:cNvPicPr>
            <a:picLocks noChangeAspect="1"/>
          </p:cNvPicPr>
          <p:nvPr/>
        </p:nvPicPr>
        <p:blipFill rotWithShape="1">
          <a:blip r:embed="rId9"/>
          <a:srcRect l="8810"/>
          <a:stretch/>
        </p:blipFill>
        <p:spPr>
          <a:xfrm>
            <a:off x="5243563" y="2462458"/>
            <a:ext cx="2331743" cy="2337531"/>
          </a:xfrm>
          <a:prstGeom prst="rect">
            <a:avLst/>
          </a:prstGeom>
        </p:spPr>
      </p:pic>
      <p:grpSp>
        <p:nvGrpSpPr>
          <p:cNvPr id="22" name="Group 21"/>
          <p:cNvGrpSpPr/>
          <p:nvPr/>
        </p:nvGrpSpPr>
        <p:grpSpPr>
          <a:xfrm>
            <a:off x="9021936" y="262955"/>
            <a:ext cx="1499504" cy="1549549"/>
            <a:chOff x="772012" y="291836"/>
            <a:chExt cx="1499504" cy="1549549"/>
          </a:xfrm>
        </p:grpSpPr>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012" y="291836"/>
              <a:ext cx="1495425" cy="1495425"/>
            </a:xfrm>
            <a:prstGeom prst="rect">
              <a:avLst/>
            </a:prstGeom>
          </p:spPr>
        </p:pic>
        <p:sp>
          <p:nvSpPr>
            <p:cNvPr id="21" name="TextBox 20"/>
            <p:cNvSpPr txBox="1"/>
            <p:nvPr/>
          </p:nvSpPr>
          <p:spPr>
            <a:xfrm>
              <a:off x="836508" y="1472053"/>
              <a:ext cx="1435008" cy="369332"/>
            </a:xfrm>
            <a:prstGeom prst="rect">
              <a:avLst/>
            </a:prstGeom>
            <a:noFill/>
          </p:spPr>
          <p:txBody>
            <a:bodyPr wrap="none" rtlCol="0">
              <a:spAutoFit/>
            </a:bodyPr>
            <a:lstStyle/>
            <a:p>
              <a:r>
                <a:rPr lang="en-US" b="1" dirty="0">
                  <a:solidFill>
                    <a:schemeClr val="bg1"/>
                  </a:solidFill>
                </a:rPr>
                <a:t>Genelle Vinci</a:t>
              </a:r>
            </a:p>
          </p:txBody>
        </p:sp>
      </p:grpSp>
      <p:sp>
        <p:nvSpPr>
          <p:cNvPr id="19" name="Oval Callout 18"/>
          <p:cNvSpPr/>
          <p:nvPr/>
        </p:nvSpPr>
        <p:spPr>
          <a:xfrm>
            <a:off x="2602276" y="78378"/>
            <a:ext cx="5790413" cy="1657372"/>
          </a:xfrm>
          <a:prstGeom prst="wedgeEllipseCallout">
            <a:avLst>
              <a:gd name="adj1" fmla="val 67928"/>
              <a:gd name="adj2" fmla="val 142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9048" y="390231"/>
            <a:ext cx="5194861" cy="1143000"/>
          </a:xfrm>
        </p:spPr>
        <p:txBody>
          <a:bodyPr>
            <a:normAutofit fontScale="90000"/>
          </a:bodyPr>
          <a:lstStyle/>
          <a:p>
            <a:r>
              <a:rPr lang="en-US" sz="3600" b="1" dirty="0">
                <a:solidFill>
                  <a:schemeClr val="bg1"/>
                </a:solidFill>
              </a:rPr>
              <a:t>What the new system can do for you…</a:t>
            </a:r>
          </a:p>
        </p:txBody>
      </p:sp>
      <p:sp>
        <p:nvSpPr>
          <p:cNvPr id="33" name="Right Arrow 32"/>
          <p:cNvSpPr/>
          <p:nvPr/>
        </p:nvSpPr>
        <p:spPr>
          <a:xfrm rot="19928439">
            <a:off x="7729383" y="2937952"/>
            <a:ext cx="923109" cy="3942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2226734">
            <a:off x="7662927" y="4392234"/>
            <a:ext cx="923109" cy="3942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2299444">
            <a:off x="4180118" y="2819209"/>
            <a:ext cx="923109" cy="3942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8784880">
            <a:off x="4673656" y="5091626"/>
            <a:ext cx="923109" cy="3942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2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par>
                                <p:cTn id="56" presetID="2" presetClass="entr" presetSubtype="12"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0-#ppt_w/2"/>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9"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0-#ppt_h/2"/>
                                          </p:val>
                                        </p:tav>
                                        <p:tav tm="100000">
                                          <p:val>
                                            <p:strVal val="#ppt_y"/>
                                          </p:val>
                                        </p:tav>
                                      </p:tavLst>
                                    </p:anim>
                                  </p:childTnLst>
                                </p:cTn>
                              </p:par>
                              <p:par>
                                <p:cTn id="66" presetID="2" presetClass="entr" presetSubtype="9"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0-#ppt_w/2"/>
                                          </p:val>
                                        </p:tav>
                                        <p:tav tm="100000">
                                          <p:val>
                                            <p:strVal val="#ppt_x"/>
                                          </p:val>
                                        </p:tav>
                                      </p:tavLst>
                                    </p:anim>
                                    <p:anim calcmode="lin" valueType="num">
                                      <p:cBhvr additive="base">
                                        <p:cTn id="69" dur="500" fill="hold"/>
                                        <p:tgtEl>
                                          <p:spTgt spid="12"/>
                                        </p:tgtEl>
                                        <p:attrNameLst>
                                          <p:attrName>ppt_y</p:attrName>
                                        </p:attrNameLst>
                                      </p:cBhvr>
                                      <p:tavLst>
                                        <p:tav tm="0">
                                          <p:val>
                                            <p:strVal val="0-#ppt_h/2"/>
                                          </p:val>
                                        </p:tav>
                                        <p:tav tm="100000">
                                          <p:val>
                                            <p:strVal val="#ppt_y"/>
                                          </p:val>
                                        </p:tav>
                                      </p:tavLst>
                                    </p:anim>
                                  </p:childTnLst>
                                </p:cTn>
                              </p:par>
                              <p:par>
                                <p:cTn id="70" presetID="2" presetClass="entr" presetSubtype="9"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3"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500" fill="hold"/>
                                        <p:tgtEl>
                                          <p:spTgt spid="36"/>
                                        </p:tgtEl>
                                        <p:attrNameLst>
                                          <p:attrName>ppt_x</p:attrName>
                                        </p:attrNameLst>
                                      </p:cBhvr>
                                      <p:tavLst>
                                        <p:tav tm="0">
                                          <p:val>
                                            <p:strVal val="1+#ppt_w/2"/>
                                          </p:val>
                                        </p:tav>
                                        <p:tav tm="100000">
                                          <p:val>
                                            <p:strVal val="#ppt_x"/>
                                          </p:val>
                                        </p:tav>
                                      </p:tavLst>
                                    </p:anim>
                                    <p:anim calcmode="lin" valueType="num">
                                      <p:cBhvr additive="base">
                                        <p:cTn id="79" dur="500" fill="hold"/>
                                        <p:tgtEl>
                                          <p:spTgt spid="36"/>
                                        </p:tgtEl>
                                        <p:attrNameLst>
                                          <p:attrName>ppt_y</p:attrName>
                                        </p:attrNameLst>
                                      </p:cBhvr>
                                      <p:tavLst>
                                        <p:tav tm="0">
                                          <p:val>
                                            <p:strVal val="0-#ppt_h/2"/>
                                          </p:val>
                                        </p:tav>
                                        <p:tav tm="100000">
                                          <p:val>
                                            <p:strVal val="#ppt_y"/>
                                          </p:val>
                                        </p:tav>
                                      </p:tavLst>
                                    </p:anim>
                                  </p:childTnLst>
                                </p:cTn>
                              </p:par>
                              <p:par>
                                <p:cTn id="80" presetID="2" presetClass="entr" presetSubtype="3" fill="hold" grpId="0" nodeType="with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 calcmode="lin" valueType="num">
                                      <p:cBhvr additive="base">
                                        <p:cTn id="8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3">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2"/>
                                        </p:tgtEl>
                                        <p:attrNameLst>
                                          <p:attrName>r</p:attrName>
                                        </p:attrNameLst>
                                      </p:cBhvr>
                                    </p:animRot>
                                    <p:animRot by="-240000">
                                      <p:cBhvr>
                                        <p:cTn id="92" dur="200" fill="hold">
                                          <p:stCondLst>
                                            <p:cond delay="200"/>
                                          </p:stCondLst>
                                        </p:cTn>
                                        <p:tgtEl>
                                          <p:spTgt spid="22"/>
                                        </p:tgtEl>
                                        <p:attrNameLst>
                                          <p:attrName>r</p:attrName>
                                        </p:attrNameLst>
                                      </p:cBhvr>
                                    </p:animRot>
                                    <p:animRot by="240000">
                                      <p:cBhvr>
                                        <p:cTn id="93" dur="200" fill="hold">
                                          <p:stCondLst>
                                            <p:cond delay="400"/>
                                          </p:stCondLst>
                                        </p:cTn>
                                        <p:tgtEl>
                                          <p:spTgt spid="22"/>
                                        </p:tgtEl>
                                        <p:attrNameLst>
                                          <p:attrName>r</p:attrName>
                                        </p:attrNameLst>
                                      </p:cBhvr>
                                    </p:animRot>
                                    <p:animRot by="-240000">
                                      <p:cBhvr>
                                        <p:cTn id="94" dur="200" fill="hold">
                                          <p:stCondLst>
                                            <p:cond delay="600"/>
                                          </p:stCondLst>
                                        </p:cTn>
                                        <p:tgtEl>
                                          <p:spTgt spid="22"/>
                                        </p:tgtEl>
                                        <p:attrNameLst>
                                          <p:attrName>r</p:attrName>
                                        </p:attrNameLst>
                                      </p:cBhvr>
                                    </p:animRot>
                                    <p:animRot by="120000">
                                      <p:cBhvr>
                                        <p:cTn id="95"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1" grpId="0"/>
      <p:bldP spid="19" grpId="0" animBg="1"/>
      <p:bldP spid="2" grpId="0"/>
      <p:bldP spid="33" grpId="0" animBg="1"/>
      <p:bldP spid="34" grpId="0" animBg="1"/>
      <p:bldP spid="35" grpId="0" animBg="1"/>
      <p:bldP spid="3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776412" y="1600201"/>
            <a:ext cx="8432800" cy="3520440"/>
          </a:xfrm>
        </p:spPr>
        <p:txBody>
          <a:bodyPr/>
          <a:lstStyle/>
          <a:p>
            <a:pPr marL="0" indent="0">
              <a:buNone/>
            </a:pPr>
            <a:r>
              <a:rPr lang="en-US" dirty="0" smtClean="0"/>
              <a:t>CCT training presentation:  </a:t>
            </a:r>
            <a:r>
              <a:rPr lang="en-US" u="sng" dirty="0" smtClean="0">
                <a:solidFill>
                  <a:srgbClr val="0070C0"/>
                </a:solidFill>
              </a:rPr>
              <a:t>procurement.sites.caltech.edu/documents/1086/P2P_CCT_Training_Presentation_v1.pdf </a:t>
            </a:r>
          </a:p>
          <a:p>
            <a:pPr marL="0" indent="0">
              <a:buNone/>
            </a:pPr>
            <a:endParaRPr lang="en-US" dirty="0" smtClean="0">
              <a:hlinkClick r:id="rId2"/>
            </a:endParaRPr>
          </a:p>
          <a:p>
            <a:pPr marL="0" indent="0">
              <a:buNone/>
            </a:pPr>
            <a:endParaRPr lang="en-US" u="sng" dirty="0" smtClean="0">
              <a:hlinkClick r:id="rId3"/>
            </a:endParaRPr>
          </a:p>
          <a:p>
            <a:pPr marL="0" indent="0">
              <a:buNone/>
            </a:pPr>
            <a:r>
              <a:rPr lang="en-US" dirty="0" smtClean="0">
                <a:hlinkClick r:id="rId3"/>
              </a:rPr>
              <a:t>http</a:t>
            </a:r>
            <a:r>
              <a:rPr lang="en-US" dirty="0">
                <a:hlinkClick r:id="rId3"/>
              </a:rPr>
              <a:t>://</a:t>
            </a:r>
            <a:r>
              <a:rPr lang="en-US" dirty="0" smtClean="0">
                <a:hlinkClick r:id="rId3"/>
              </a:rPr>
              <a:t>procurement.sites.caltech.edu/p2p</a:t>
            </a:r>
            <a:r>
              <a:rPr lang="en-US" dirty="0" smtClean="0"/>
              <a:t> </a:t>
            </a:r>
          </a:p>
          <a:p>
            <a:pPr marL="0" indent="0">
              <a:buNone/>
            </a:pPr>
            <a:endParaRPr lang="en-US" dirty="0" smtClean="0"/>
          </a:p>
        </p:txBody>
      </p:sp>
      <p:sp>
        <p:nvSpPr>
          <p:cNvPr id="4" name="TextBox 3"/>
          <p:cNvSpPr txBox="1"/>
          <p:nvPr/>
        </p:nvSpPr>
        <p:spPr>
          <a:xfrm>
            <a:off x="1776412" y="3761453"/>
            <a:ext cx="2570512" cy="584775"/>
          </a:xfrm>
          <a:prstGeom prst="rect">
            <a:avLst/>
          </a:prstGeom>
          <a:noFill/>
        </p:spPr>
        <p:txBody>
          <a:bodyPr wrap="none" rtlCol="0">
            <a:spAutoFit/>
          </a:bodyPr>
          <a:lstStyle/>
          <a:p>
            <a:r>
              <a:rPr lang="en-US" sz="3200" dirty="0">
                <a:latin typeface="Helvetica Neue"/>
              </a:rPr>
              <a:t>P2P  website</a:t>
            </a:r>
          </a:p>
        </p:txBody>
      </p:sp>
      <p:sp>
        <p:nvSpPr>
          <p:cNvPr id="5" name="TextBox 4"/>
          <p:cNvSpPr txBox="1"/>
          <p:nvPr/>
        </p:nvSpPr>
        <p:spPr>
          <a:xfrm>
            <a:off x="4538920" y="5254377"/>
            <a:ext cx="2970044" cy="707886"/>
          </a:xfrm>
          <a:prstGeom prst="rect">
            <a:avLst/>
          </a:prstGeom>
          <a:noFill/>
        </p:spPr>
        <p:txBody>
          <a:bodyPr wrap="none" rtlCol="0">
            <a:spAutoFit/>
          </a:bodyPr>
          <a:lstStyle/>
          <a:p>
            <a:r>
              <a:rPr lang="en-US" sz="4000" b="1" dirty="0"/>
              <a:t>QUESTIONS?</a:t>
            </a:r>
          </a:p>
        </p:txBody>
      </p:sp>
    </p:spTree>
    <p:extLst>
      <p:ext uri="{BB962C8B-B14F-4D97-AF65-F5344CB8AC3E}">
        <p14:creationId xmlns:p14="http://schemas.microsoft.com/office/powerpoint/2010/main" val="1109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0"/>
            <a:ext cx="8909366" cy="1280890"/>
          </a:xfrm>
        </p:spPr>
        <p:txBody>
          <a:bodyPr>
            <a:noAutofit/>
          </a:bodyPr>
          <a:lstStyle/>
          <a:p>
            <a:pPr algn="ctr"/>
            <a:r>
              <a:rPr lang="en-US" sz="2600" b="1" u="sng" dirty="0"/>
              <a:t>Emeritus Faculty as PI – Process and Approvals </a:t>
            </a:r>
            <a:r>
              <a:rPr lang="en-US" sz="2600" b="1" u="sng" dirty="0" smtClean="0"/>
              <a:t/>
            </a:r>
            <a:br>
              <a:rPr lang="en-US" sz="2600" b="1" u="sng" dirty="0" smtClean="0"/>
            </a:br>
            <a:r>
              <a:rPr lang="en-US" sz="2300" b="1" u="sng" dirty="0" smtClean="0"/>
              <a:t>Mary Gibson, Associate Director</a:t>
            </a:r>
            <a:br>
              <a:rPr lang="en-US" sz="2300" b="1" u="sng" dirty="0" smtClean="0"/>
            </a:br>
            <a:r>
              <a:rPr lang="en-US" sz="2300" b="1" u="sng" dirty="0" smtClean="0"/>
              <a:t>Office of Sponsored Research</a:t>
            </a:r>
            <a:r>
              <a:rPr lang="en-US" sz="2300" b="1" dirty="0"/>
              <a:t/>
            </a:r>
            <a:br>
              <a:rPr lang="en-US" sz="2300" b="1" dirty="0"/>
            </a:br>
            <a:endParaRPr lang="en-US" sz="2300" b="1" dirty="0"/>
          </a:p>
        </p:txBody>
      </p:sp>
      <p:sp>
        <p:nvSpPr>
          <p:cNvPr id="3" name="Content Placeholder 2"/>
          <p:cNvSpPr>
            <a:spLocks noGrp="1"/>
          </p:cNvSpPr>
          <p:nvPr>
            <p:ph idx="1"/>
          </p:nvPr>
        </p:nvSpPr>
        <p:spPr>
          <a:xfrm>
            <a:off x="2208212" y="1828800"/>
            <a:ext cx="8913078" cy="4753232"/>
          </a:xfrm>
        </p:spPr>
        <p:txBody>
          <a:bodyPr>
            <a:normAutofit lnSpcReduction="10000"/>
          </a:bodyPr>
          <a:lstStyle/>
          <a:p>
            <a:r>
              <a:rPr lang="en-US" sz="2200" dirty="0"/>
              <a:t>Grant manager should submit a DAF with division chair approval/sponsor memo to the vice provost to request permission for the emeritus faculty to serve as a PI on the grant.  The process is the same as for other non-professorial PIs</a:t>
            </a:r>
            <a:r>
              <a:rPr lang="en-US" sz="2200" dirty="0" smtClean="0"/>
              <a:t>.</a:t>
            </a:r>
            <a:endParaRPr lang="en-US" sz="2200" dirty="0"/>
          </a:p>
          <a:p>
            <a:r>
              <a:rPr lang="en-US" sz="2200" dirty="0"/>
              <a:t>Emeritus faculty </a:t>
            </a:r>
            <a:r>
              <a:rPr lang="en-US" sz="2200" u="sng" dirty="0"/>
              <a:t>do not have to receive salary</a:t>
            </a:r>
            <a:r>
              <a:rPr lang="en-US" sz="2200" dirty="0"/>
              <a:t> to serve as PIs on grants.  </a:t>
            </a:r>
          </a:p>
          <a:p>
            <a:r>
              <a:rPr lang="en-US" sz="2200" dirty="0"/>
              <a:t>Emeritus faculty </a:t>
            </a:r>
            <a:r>
              <a:rPr lang="en-US" sz="2200" u="sng" dirty="0"/>
              <a:t>may</a:t>
            </a:r>
            <a:r>
              <a:rPr lang="en-US" sz="2200" dirty="0"/>
              <a:t> request to receive salary from grants.  The request must be approved by both the division chair and the provost.  The process to request salary on an external grant for emeritus faculty is for the division to submit a salary change recommendation form through the Faculty Records Office.  </a:t>
            </a:r>
          </a:p>
          <a:p>
            <a:r>
              <a:rPr lang="en-US" sz="2200" dirty="0"/>
              <a:t>Emeritus faculty cannot be paid more than 49% of their last base salary rate.  </a:t>
            </a:r>
          </a:p>
          <a:p>
            <a:pPr marL="0" indent="0">
              <a:buNone/>
            </a:pPr>
            <a:endParaRPr lang="en-US" sz="2000" dirty="0"/>
          </a:p>
        </p:txBody>
      </p:sp>
    </p:spTree>
    <p:extLst>
      <p:ext uri="{BB962C8B-B14F-4D97-AF65-F5344CB8AC3E}">
        <p14:creationId xmlns:p14="http://schemas.microsoft.com/office/powerpoint/2010/main" val="6711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612" y="1371600"/>
            <a:ext cx="8913078" cy="4419600"/>
          </a:xfrm>
        </p:spPr>
        <p:txBody>
          <a:bodyPr>
            <a:normAutofit/>
          </a:bodyPr>
          <a:lstStyle/>
          <a:p>
            <a:r>
              <a:rPr lang="en-US" sz="2200" dirty="0"/>
              <a:t>Emeritus faculty may not receive any salary for six months immediately following their retirement date.  </a:t>
            </a:r>
          </a:p>
          <a:p>
            <a:r>
              <a:rPr lang="en-US" sz="2200" dirty="0"/>
              <a:t> Show the percentage of effort in the proposal for the emeritus faculty</a:t>
            </a:r>
          </a:p>
          <a:p>
            <a:r>
              <a:rPr lang="en-US" sz="2200" dirty="0"/>
              <a:t>If the emeritus faculty is proposing effort with no salary, include a statement in the Budget Justification the individual is emeritus faculty with no base salary. </a:t>
            </a:r>
          </a:p>
          <a:p>
            <a:r>
              <a:rPr lang="en-US" sz="2200" dirty="0"/>
              <a:t>Set up a ZOACS / cost share PTA as Mandatory Cost Sharing to track the effort rather than the salary.</a:t>
            </a:r>
          </a:p>
          <a:p>
            <a:r>
              <a:rPr lang="en-US" sz="2200" dirty="0"/>
              <a:t>Certify the effort in the same way you would for any other faculty member committing effort with no salary.</a:t>
            </a:r>
          </a:p>
          <a:p>
            <a:endParaRPr lang="en-US" dirty="0"/>
          </a:p>
        </p:txBody>
      </p:sp>
      <p:sp>
        <p:nvSpPr>
          <p:cNvPr id="2" name="TextBox 1"/>
          <p:cNvSpPr txBox="1"/>
          <p:nvPr/>
        </p:nvSpPr>
        <p:spPr>
          <a:xfrm>
            <a:off x="2436812" y="457200"/>
            <a:ext cx="3048000" cy="430887"/>
          </a:xfrm>
          <a:prstGeom prst="rect">
            <a:avLst/>
          </a:prstGeom>
          <a:noFill/>
        </p:spPr>
        <p:txBody>
          <a:bodyPr wrap="square" rtlCol="0">
            <a:spAutoFit/>
          </a:bodyPr>
          <a:lstStyle/>
          <a:p>
            <a:r>
              <a:rPr lang="en-US" sz="2200" b="1" u="sng" dirty="0" smtClean="0">
                <a:latin typeface="+mj-lt"/>
              </a:rPr>
              <a:t>Emeritus Faculty (cont.)</a:t>
            </a:r>
            <a:endParaRPr lang="en-US" sz="2200" b="1" u="sng" dirty="0">
              <a:latin typeface="+mj-lt"/>
            </a:endParaRPr>
          </a:p>
        </p:txBody>
      </p:sp>
    </p:spTree>
    <p:extLst>
      <p:ext uri="{BB962C8B-B14F-4D97-AF65-F5344CB8AC3E}">
        <p14:creationId xmlns:p14="http://schemas.microsoft.com/office/powerpoint/2010/main" val="24034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457200"/>
            <a:ext cx="8909366" cy="1280890"/>
          </a:xfrm>
        </p:spPr>
        <p:txBody>
          <a:bodyPr>
            <a:normAutofit/>
          </a:bodyPr>
          <a:lstStyle/>
          <a:p>
            <a:pPr lvl="0"/>
            <a:r>
              <a:rPr lang="en-US" sz="2200" b="1" u="sng" dirty="0"/>
              <a:t>Reminder to check you are using the correct NIH forms</a:t>
            </a:r>
            <a:endParaRPr lang="en-US" sz="2200" u="sng" dirty="0"/>
          </a:p>
        </p:txBody>
      </p:sp>
      <p:sp>
        <p:nvSpPr>
          <p:cNvPr id="3" name="Content Placeholder 2"/>
          <p:cNvSpPr>
            <a:spLocks noGrp="1"/>
          </p:cNvSpPr>
          <p:nvPr>
            <p:ph idx="1"/>
          </p:nvPr>
        </p:nvSpPr>
        <p:spPr>
          <a:xfrm>
            <a:off x="2284412" y="1295400"/>
            <a:ext cx="8913078" cy="3733800"/>
          </a:xfrm>
        </p:spPr>
        <p:txBody>
          <a:bodyPr>
            <a:normAutofit/>
          </a:bodyPr>
          <a:lstStyle/>
          <a:p>
            <a:pPr lvl="0"/>
            <a:r>
              <a:rPr lang="en-US" sz="2200" dirty="0"/>
              <a:t>Reminder: FORMS-E Grant Application Forms &amp; Instructions Must be Used for Due Dates On or After January 25, 2018</a:t>
            </a:r>
          </a:p>
          <a:p>
            <a:pPr lvl="0"/>
            <a:r>
              <a:rPr lang="en-US" sz="2200" dirty="0"/>
              <a:t>For those applying directly through Cayuse, the old form / new form issue should be resolved; however the wrong forms continue to be an issue for Caltech sub proposals to another university or research institution.  Make sure you are not reusing old forms you may have previously downloaded to your desktop or shared drive.  Pull the correct forms off Cayuse for use on sub proposal preparation.</a:t>
            </a:r>
          </a:p>
          <a:p>
            <a:pPr lvl="0"/>
            <a:r>
              <a:rPr lang="en-US" sz="2200" dirty="0"/>
              <a:t>Check and make sure you are using the correct Bio sketch form (check the expiration date in the margin of the form).  </a:t>
            </a:r>
          </a:p>
          <a:p>
            <a:endParaRPr lang="en-US" dirty="0"/>
          </a:p>
        </p:txBody>
      </p:sp>
    </p:spTree>
    <p:extLst>
      <p:ext uri="{BB962C8B-B14F-4D97-AF65-F5344CB8AC3E}">
        <p14:creationId xmlns:p14="http://schemas.microsoft.com/office/powerpoint/2010/main" val="10834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6812" y="1447800"/>
            <a:ext cx="8913078" cy="4114800"/>
          </a:xfrm>
        </p:spPr>
        <p:txBody>
          <a:bodyPr/>
          <a:lstStyle/>
          <a:p>
            <a:pPr lvl="0"/>
            <a:r>
              <a:rPr lang="en-US" sz="2200" dirty="0"/>
              <a:t>NIH </a:t>
            </a:r>
            <a:r>
              <a:rPr lang="en-US" sz="2200" dirty="0" err="1"/>
              <a:t>Biosketch</a:t>
            </a:r>
            <a:r>
              <a:rPr lang="en-US" sz="2200" dirty="0"/>
              <a:t> Forms are changing. </a:t>
            </a:r>
            <a:r>
              <a:rPr lang="en-US" sz="2200" dirty="0" err="1"/>
              <a:t>Biosketches</a:t>
            </a:r>
            <a:r>
              <a:rPr lang="en-US" sz="2200" dirty="0"/>
              <a:t> are required in both competing applications and progress reports. The current form expires 10/31/2018, and they may be used up to 10/31/2018.  After 11/1/2018 you are required to submit the </a:t>
            </a:r>
            <a:r>
              <a:rPr lang="en-US" sz="2200" dirty="0" err="1"/>
              <a:t>Biosketch</a:t>
            </a:r>
            <a:r>
              <a:rPr lang="en-US" sz="2200" dirty="0"/>
              <a:t> form that shows an expiration date of 03/31/2020.</a:t>
            </a:r>
          </a:p>
          <a:p>
            <a:pPr lvl="0"/>
            <a:r>
              <a:rPr lang="en-US" sz="2200" dirty="0"/>
              <a:t>Find instructions, blank format pages, and sample </a:t>
            </a:r>
            <a:r>
              <a:rPr lang="en-US" sz="2200" dirty="0" err="1"/>
              <a:t>biosketches</a:t>
            </a:r>
            <a:r>
              <a:rPr lang="en-US" sz="2200" dirty="0"/>
              <a:t>  at </a:t>
            </a:r>
            <a:r>
              <a:rPr lang="en-US" sz="2200" b="1" u="sng" dirty="0">
                <a:hlinkClick r:id="rId2"/>
              </a:rPr>
              <a:t>https://grants.nih.gov/grants/forms/biosketch.htm</a:t>
            </a:r>
            <a:endParaRPr lang="en-US" sz="2200" dirty="0"/>
          </a:p>
          <a:p>
            <a:pPr lvl="0"/>
            <a:r>
              <a:rPr lang="en-US" sz="2200" dirty="0" err="1"/>
              <a:t>Biosketches</a:t>
            </a:r>
            <a:r>
              <a:rPr lang="en-US" sz="2200" dirty="0"/>
              <a:t> are required in both competing applications and progress reports. Try </a:t>
            </a:r>
            <a:r>
              <a:rPr lang="en-US" sz="2200" dirty="0" err="1"/>
              <a:t>SciENcv</a:t>
            </a:r>
            <a:r>
              <a:rPr lang="en-US" sz="2200" dirty="0"/>
              <a:t>, a tool supporting multiple research agencies, to help you develop your </a:t>
            </a:r>
            <a:r>
              <a:rPr lang="en-US" sz="2200" dirty="0" err="1"/>
              <a:t>biosketch</a:t>
            </a:r>
            <a:r>
              <a:rPr lang="en-US" sz="2200" dirty="0"/>
              <a:t> and automatically format it according to NIH requirements. </a:t>
            </a:r>
            <a:r>
              <a:rPr lang="en-US" sz="2200" u="sng" dirty="0">
                <a:hlinkClick r:id="rId3"/>
              </a:rPr>
              <a:t>https://www.ncbi.nlm.nih.gov/sciencv/</a:t>
            </a:r>
            <a:endParaRPr lang="en-US" sz="2200" dirty="0"/>
          </a:p>
          <a:p>
            <a:endParaRPr lang="en-US" dirty="0"/>
          </a:p>
        </p:txBody>
      </p:sp>
      <p:sp>
        <p:nvSpPr>
          <p:cNvPr id="2" name="TextBox 1"/>
          <p:cNvSpPr txBox="1"/>
          <p:nvPr/>
        </p:nvSpPr>
        <p:spPr>
          <a:xfrm>
            <a:off x="2513012" y="533400"/>
            <a:ext cx="2253566" cy="430887"/>
          </a:xfrm>
          <a:prstGeom prst="rect">
            <a:avLst/>
          </a:prstGeom>
          <a:noFill/>
        </p:spPr>
        <p:txBody>
          <a:bodyPr wrap="none" rtlCol="0">
            <a:spAutoFit/>
          </a:bodyPr>
          <a:lstStyle/>
          <a:p>
            <a:r>
              <a:rPr lang="en-US" sz="2200" b="1" u="sng" dirty="0" smtClean="0"/>
              <a:t>NIH Forms (cont.)</a:t>
            </a:r>
            <a:endParaRPr lang="en-US" sz="2200" b="1" u="sng" dirty="0"/>
          </a:p>
        </p:txBody>
      </p:sp>
    </p:spTree>
    <p:extLst>
      <p:ext uri="{BB962C8B-B14F-4D97-AF65-F5344CB8AC3E}">
        <p14:creationId xmlns:p14="http://schemas.microsoft.com/office/powerpoint/2010/main" val="170957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Office of Research Compliance</a:t>
            </a:r>
          </a:p>
        </p:txBody>
      </p:sp>
      <p:graphicFrame>
        <p:nvGraphicFramePr>
          <p:cNvPr id="13" name="Content Placeholder 12"/>
          <p:cNvGraphicFramePr>
            <a:graphicFrameLocks noGrp="1"/>
          </p:cNvGraphicFramePr>
          <p:nvPr>
            <p:ph idx="1"/>
            <p:extLst/>
          </p:nvPr>
        </p:nvGraphicFramePr>
        <p:xfrm>
          <a:off x="1979612"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278550" y="2071834"/>
            <a:ext cx="800100" cy="523220"/>
          </a:xfrm>
          <a:prstGeom prst="rect">
            <a:avLst/>
          </a:prstGeom>
          <a:noFill/>
        </p:spPr>
        <p:txBody>
          <a:bodyPr wrap="square" rtlCol="0">
            <a:spAutoFit/>
          </a:bodyPr>
          <a:lstStyle/>
          <a:p>
            <a:r>
              <a:rPr lang="en-US" sz="2800" b="1" dirty="0"/>
              <a:t>IRB</a:t>
            </a:r>
          </a:p>
        </p:txBody>
      </p:sp>
      <p:sp>
        <p:nvSpPr>
          <p:cNvPr id="15" name="TextBox 14"/>
          <p:cNvSpPr txBox="1"/>
          <p:nvPr/>
        </p:nvSpPr>
        <p:spPr>
          <a:xfrm>
            <a:off x="2401644" y="3510289"/>
            <a:ext cx="1143000" cy="523220"/>
          </a:xfrm>
          <a:prstGeom prst="rect">
            <a:avLst/>
          </a:prstGeom>
          <a:noFill/>
        </p:spPr>
        <p:txBody>
          <a:bodyPr wrap="square" rtlCol="0">
            <a:spAutoFit/>
          </a:bodyPr>
          <a:lstStyle/>
          <a:p>
            <a:r>
              <a:rPr lang="en-US" sz="2800" b="1" dirty="0"/>
              <a:t>IACUC</a:t>
            </a:r>
          </a:p>
        </p:txBody>
      </p:sp>
      <p:sp>
        <p:nvSpPr>
          <p:cNvPr id="16" name="TextBox 15"/>
          <p:cNvSpPr txBox="1"/>
          <p:nvPr/>
        </p:nvSpPr>
        <p:spPr>
          <a:xfrm>
            <a:off x="2401644" y="4818225"/>
            <a:ext cx="800100" cy="523220"/>
          </a:xfrm>
          <a:prstGeom prst="rect">
            <a:avLst/>
          </a:prstGeom>
          <a:noFill/>
        </p:spPr>
        <p:txBody>
          <a:bodyPr wrap="square" rtlCol="0">
            <a:spAutoFit/>
          </a:bodyPr>
          <a:lstStyle/>
          <a:p>
            <a:r>
              <a:rPr lang="en-US" sz="2800" b="1" dirty="0"/>
              <a:t>IBC</a:t>
            </a:r>
          </a:p>
        </p:txBody>
      </p:sp>
    </p:spTree>
    <p:extLst>
      <p:ext uri="{BB962C8B-B14F-4D97-AF65-F5344CB8AC3E}">
        <p14:creationId xmlns:p14="http://schemas.microsoft.com/office/powerpoint/2010/main" val="31252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291" y="3287224"/>
            <a:ext cx="8067429" cy="2387600"/>
          </a:xfrm>
        </p:spPr>
        <p:txBody>
          <a:bodyPr>
            <a:normAutofit fontScale="90000"/>
          </a:bodyPr>
          <a:lstStyle/>
          <a:p>
            <a:r>
              <a:rPr lang="en-US" sz="5100" u="sng" dirty="0" smtClean="0"/>
              <a:t>A Refresher on Effort Commitment in Proposals</a:t>
            </a:r>
            <a:r>
              <a:rPr lang="en-US" dirty="0" smtClean="0"/>
              <a:t/>
            </a:r>
            <a:br>
              <a:rPr lang="en-US" dirty="0" smtClean="0"/>
            </a:br>
            <a:r>
              <a:rPr lang="en-US" dirty="0"/>
              <a:t/>
            </a:r>
            <a:br>
              <a:rPr lang="en-US" dirty="0"/>
            </a:br>
            <a:r>
              <a:rPr lang="en-US" sz="5100" dirty="0"/>
              <a:t>David Mayo</a:t>
            </a:r>
            <a:br>
              <a:rPr lang="en-US" sz="5100" dirty="0"/>
            </a:br>
            <a:r>
              <a:rPr lang="en-US" sz="5100" dirty="0"/>
              <a:t>Director, Office of Sponsored Research</a:t>
            </a:r>
          </a:p>
        </p:txBody>
      </p:sp>
    </p:spTree>
    <p:extLst>
      <p:ext uri="{BB962C8B-B14F-4D97-AF65-F5344CB8AC3E}">
        <p14:creationId xmlns:p14="http://schemas.microsoft.com/office/powerpoint/2010/main" val="15580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Federal Policy</a:t>
            </a:r>
            <a:endParaRPr lang="en-US" u="sng" dirty="0"/>
          </a:p>
        </p:txBody>
      </p:sp>
      <p:sp>
        <p:nvSpPr>
          <p:cNvPr id="3" name="Content Placeholder 2"/>
          <p:cNvSpPr>
            <a:spLocks noGrp="1"/>
          </p:cNvSpPr>
          <p:nvPr>
            <p:ph idx="1"/>
          </p:nvPr>
        </p:nvSpPr>
        <p:spPr/>
        <p:txBody>
          <a:bodyPr/>
          <a:lstStyle/>
          <a:p>
            <a:r>
              <a:rPr lang="en-US" dirty="0" smtClean="0"/>
              <a:t>Office of Management and Budget:</a:t>
            </a:r>
            <a:endParaRPr lang="en-US" i="1" dirty="0"/>
          </a:p>
          <a:p>
            <a:pPr lvl="1"/>
            <a:r>
              <a:rPr lang="en-US" i="1" dirty="0"/>
              <a:t>Federally-funded research programs should have some level of committed faculty effort.  However, some types of research programs, such as programs for equipment and instrumentation, doctoral dissertations, and student augmentation, do not require committed faculty effort, paid or unpaid by the Federal Government</a:t>
            </a:r>
            <a:r>
              <a:rPr lang="en-US" i="1" dirty="0" smtClean="0"/>
              <a:t>.</a:t>
            </a:r>
          </a:p>
          <a:p>
            <a:pPr lvl="1"/>
            <a:endParaRPr lang="en-US" i="1" dirty="0"/>
          </a:p>
          <a:p>
            <a:pPr lvl="1"/>
            <a:r>
              <a:rPr lang="en-US" i="1" dirty="0"/>
              <a:t>The budget justification should detail the rates of pay by individual for senior personnel, postdoctoral associates, and other professionals.</a:t>
            </a:r>
          </a:p>
          <a:p>
            <a:endParaRPr lang="en-US" dirty="0" smtClean="0"/>
          </a:p>
        </p:txBody>
      </p:sp>
    </p:spTree>
    <p:extLst>
      <p:ext uri="{BB962C8B-B14F-4D97-AF65-F5344CB8AC3E}">
        <p14:creationId xmlns:p14="http://schemas.microsoft.com/office/powerpoint/2010/main" val="11345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Caltech Audit</a:t>
            </a:r>
            <a:endParaRPr lang="en-US" u="sng" dirty="0"/>
          </a:p>
        </p:txBody>
      </p:sp>
      <p:sp>
        <p:nvSpPr>
          <p:cNvPr id="3" name="Content Placeholder 2"/>
          <p:cNvSpPr>
            <a:spLocks noGrp="1"/>
          </p:cNvSpPr>
          <p:nvPr>
            <p:ph idx="1"/>
          </p:nvPr>
        </p:nvSpPr>
        <p:spPr/>
        <p:txBody>
          <a:bodyPr/>
          <a:lstStyle/>
          <a:p>
            <a:r>
              <a:rPr lang="en-US" dirty="0" smtClean="0"/>
              <a:t>In 2006 an NSF IG audit found that Caltech was not compliant with the federal requirement</a:t>
            </a:r>
          </a:p>
          <a:p>
            <a:r>
              <a:rPr lang="en-US" dirty="0" smtClean="0"/>
              <a:t>Corrective Action Plan – </a:t>
            </a:r>
            <a:r>
              <a:rPr lang="en-US" dirty="0"/>
              <a:t>a</a:t>
            </a:r>
            <a:r>
              <a:rPr lang="en-US" dirty="0" smtClean="0"/>
              <a:t>s its penance, Caltech promised that all proposals for federal funding would include:</a:t>
            </a:r>
          </a:p>
          <a:p>
            <a:pPr lvl="1"/>
            <a:r>
              <a:rPr lang="en-US" dirty="0" smtClean="0"/>
              <a:t>Committed effort for PIs/co-PIs (except for certain categories of project), and</a:t>
            </a:r>
          </a:p>
          <a:p>
            <a:pPr lvl="1"/>
            <a:r>
              <a:rPr lang="en-US" dirty="0" smtClean="0"/>
              <a:t>The rate of pay for all personnel charging time</a:t>
            </a:r>
          </a:p>
          <a:p>
            <a:r>
              <a:rPr lang="en-US" dirty="0" smtClean="0"/>
              <a:t>NSF accepted Caltech’s corrective action plan…</a:t>
            </a:r>
            <a:endParaRPr lang="en-US" dirty="0"/>
          </a:p>
        </p:txBody>
      </p:sp>
    </p:spTree>
    <p:extLst>
      <p:ext uri="{BB962C8B-B14F-4D97-AF65-F5344CB8AC3E}">
        <p14:creationId xmlns:p14="http://schemas.microsoft.com/office/powerpoint/2010/main" val="1476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Caltech Policy regarding proposals</a:t>
            </a:r>
            <a:endParaRPr lang="en-US" u="sng" dirty="0"/>
          </a:p>
        </p:txBody>
      </p:sp>
      <p:sp>
        <p:nvSpPr>
          <p:cNvPr id="3" name="Content Placeholder 2"/>
          <p:cNvSpPr>
            <a:spLocks noGrp="1"/>
          </p:cNvSpPr>
          <p:nvPr>
            <p:ph idx="1"/>
          </p:nvPr>
        </p:nvSpPr>
        <p:spPr/>
        <p:txBody>
          <a:bodyPr/>
          <a:lstStyle/>
          <a:p>
            <a:r>
              <a:rPr lang="en-US" dirty="0" smtClean="0"/>
              <a:t>In 2008 Caltech issued its policy: </a:t>
            </a:r>
            <a:r>
              <a:rPr lang="en-US" i="1" dirty="0" smtClean="0"/>
              <a:t>Commitment of Effort on Federally Sponsored Projects, </a:t>
            </a:r>
            <a:r>
              <a:rPr lang="en-US" dirty="0" smtClean="0"/>
              <a:t>effective with proposals submitted on or after April 1, 2008</a:t>
            </a:r>
          </a:p>
          <a:p>
            <a:r>
              <a:rPr lang="en-US" dirty="0" smtClean="0"/>
              <a:t>Revised June 13, 2016 (current version)</a:t>
            </a:r>
          </a:p>
          <a:p>
            <a:pPr lvl="1"/>
            <a:r>
              <a:rPr lang="en-US" dirty="0" smtClean="0"/>
              <a:t>All PIs/co-PIs are required to commit effort in federal proposals</a:t>
            </a:r>
          </a:p>
          <a:p>
            <a:pPr lvl="1"/>
            <a:r>
              <a:rPr lang="en-US" dirty="0" smtClean="0">
                <a:solidFill>
                  <a:schemeClr val="accent2">
                    <a:lumMod val="75000"/>
                  </a:schemeClr>
                </a:solidFill>
              </a:rPr>
              <a:t>Committed effort must be greater than zero</a:t>
            </a:r>
          </a:p>
          <a:p>
            <a:pPr lvl="1"/>
            <a:r>
              <a:rPr lang="en-US" dirty="0" smtClean="0">
                <a:solidFill>
                  <a:schemeClr val="accent2">
                    <a:lumMod val="75000"/>
                  </a:schemeClr>
                </a:solidFill>
              </a:rPr>
              <a:t>Committed effort must be at a level necessary to carry out the project</a:t>
            </a:r>
          </a:p>
          <a:p>
            <a:pPr lvl="1"/>
            <a:r>
              <a:rPr lang="en-US" dirty="0" smtClean="0">
                <a:solidFill>
                  <a:schemeClr val="accent2">
                    <a:lumMod val="75000"/>
                  </a:schemeClr>
                </a:solidFill>
              </a:rPr>
              <a:t>Committed effort must be budgeted, or PI must reimburse GB for unrecovered overhead</a:t>
            </a:r>
          </a:p>
        </p:txBody>
      </p:sp>
    </p:spTree>
    <p:extLst>
      <p:ext uri="{BB962C8B-B14F-4D97-AF65-F5344CB8AC3E}">
        <p14:creationId xmlns:p14="http://schemas.microsoft.com/office/powerpoint/2010/main" val="41341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Per Caltech policy…</a:t>
            </a:r>
            <a:endParaRPr lang="en-US" u="sng" dirty="0"/>
          </a:p>
        </p:txBody>
      </p:sp>
      <p:sp>
        <p:nvSpPr>
          <p:cNvPr id="3" name="Content Placeholder 2"/>
          <p:cNvSpPr>
            <a:spLocks noGrp="1"/>
          </p:cNvSpPr>
          <p:nvPr>
            <p:ph idx="1"/>
          </p:nvPr>
        </p:nvSpPr>
        <p:spPr/>
        <p:txBody>
          <a:bodyPr/>
          <a:lstStyle/>
          <a:p>
            <a:r>
              <a:rPr lang="en-US" dirty="0" smtClean="0"/>
              <a:t>No effort commitment required for:</a:t>
            </a:r>
          </a:p>
          <a:p>
            <a:pPr lvl="1"/>
            <a:r>
              <a:rPr lang="en-US" dirty="0" smtClean="0"/>
              <a:t>Awards for instrumentation acquisition or development;</a:t>
            </a:r>
          </a:p>
          <a:p>
            <a:pPr lvl="1"/>
            <a:r>
              <a:rPr lang="en-US" dirty="0" smtClean="0"/>
              <a:t>Awards restricted by the sponsor for dissertation support, undergraduate or graduate student training, or other awards intended to provide student financial assistance;</a:t>
            </a:r>
          </a:p>
          <a:p>
            <a:pPr lvl="1"/>
            <a:r>
              <a:rPr lang="en-US" dirty="0" smtClean="0"/>
              <a:t>Limited purpose awards, such as travel grants or conference grants;</a:t>
            </a:r>
          </a:p>
          <a:p>
            <a:pPr lvl="1"/>
            <a:r>
              <a:rPr lang="en-US" dirty="0" smtClean="0"/>
              <a:t>Postdoctoral fellowship awards where a professorial faculty member serves in an advisory capacity.</a:t>
            </a:r>
          </a:p>
        </p:txBody>
      </p:sp>
    </p:spTree>
    <p:extLst>
      <p:ext uri="{BB962C8B-B14F-4D97-AF65-F5344CB8AC3E}">
        <p14:creationId xmlns:p14="http://schemas.microsoft.com/office/powerpoint/2010/main" val="3120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Please NOTE</a:t>
            </a:r>
            <a:endParaRPr lang="en-US" u="sng" dirty="0"/>
          </a:p>
        </p:txBody>
      </p:sp>
      <p:sp>
        <p:nvSpPr>
          <p:cNvPr id="3" name="Content Placeholder 2"/>
          <p:cNvSpPr>
            <a:spLocks noGrp="1"/>
          </p:cNvSpPr>
          <p:nvPr>
            <p:ph idx="1"/>
          </p:nvPr>
        </p:nvSpPr>
        <p:spPr/>
        <p:txBody>
          <a:bodyPr/>
          <a:lstStyle/>
          <a:p>
            <a:r>
              <a:rPr lang="en-US" dirty="0"/>
              <a:t>No </a:t>
            </a:r>
            <a:r>
              <a:rPr lang="en-US" dirty="0" smtClean="0"/>
              <a:t>penalty for cost sharing of PI/co-PI effort cost </a:t>
            </a:r>
            <a:r>
              <a:rPr lang="en-US" dirty="0"/>
              <a:t>sharing </a:t>
            </a:r>
            <a:r>
              <a:rPr lang="en-US" dirty="0" smtClean="0"/>
              <a:t>when </a:t>
            </a:r>
            <a:r>
              <a:rPr lang="en-US" i="1" dirty="0"/>
              <a:t>required</a:t>
            </a:r>
            <a:r>
              <a:rPr lang="en-US" dirty="0"/>
              <a:t> by </a:t>
            </a:r>
            <a:r>
              <a:rPr lang="en-US" dirty="0" smtClean="0"/>
              <a:t>sponsor, for example:</a:t>
            </a:r>
          </a:p>
          <a:p>
            <a:pPr lvl="1"/>
            <a:r>
              <a:rPr lang="en-US" dirty="0" smtClean="0"/>
              <a:t>To meet a mandatory cost sharing requirement</a:t>
            </a:r>
          </a:p>
          <a:p>
            <a:pPr lvl="1"/>
            <a:r>
              <a:rPr lang="en-US" dirty="0" smtClean="0"/>
              <a:t>As a result of a sponsor-imposed limitation on charging of PI/co-PI salaries</a:t>
            </a:r>
            <a:endParaRPr lang="en-US" dirty="0"/>
          </a:p>
          <a:p>
            <a:r>
              <a:rPr lang="en-US" dirty="0" smtClean="0"/>
              <a:t>Only the Provost may approve exceptions to Caltech’s policy</a:t>
            </a:r>
          </a:p>
          <a:p>
            <a:r>
              <a:rPr lang="en-US" dirty="0" smtClean="0"/>
              <a:t>No one at Caltech has the authority to exempt a PI/co-PI from the federal requirement to commit effort in a federal proposal</a:t>
            </a:r>
          </a:p>
        </p:txBody>
      </p:sp>
    </p:spTree>
    <p:extLst>
      <p:ext uri="{BB962C8B-B14F-4D97-AF65-F5344CB8AC3E}">
        <p14:creationId xmlns:p14="http://schemas.microsoft.com/office/powerpoint/2010/main" val="6439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Rate of Pay in Federal Proposals</a:t>
            </a:r>
            <a:endParaRPr lang="en-US" u="sng" dirty="0"/>
          </a:p>
        </p:txBody>
      </p:sp>
      <p:sp>
        <p:nvSpPr>
          <p:cNvPr id="3" name="Content Placeholder 2"/>
          <p:cNvSpPr>
            <a:spLocks noGrp="1"/>
          </p:cNvSpPr>
          <p:nvPr>
            <p:ph idx="1"/>
          </p:nvPr>
        </p:nvSpPr>
        <p:spPr/>
        <p:txBody>
          <a:bodyPr/>
          <a:lstStyle/>
          <a:p>
            <a:r>
              <a:rPr lang="en-US" dirty="0" smtClean="0"/>
              <a:t>Must be included for all individuals who will charge salary in the proposal budget</a:t>
            </a:r>
          </a:p>
          <a:p>
            <a:r>
              <a:rPr lang="en-US" dirty="0" smtClean="0"/>
              <a:t>May be excluded from the budget </a:t>
            </a:r>
            <a:r>
              <a:rPr lang="en-US" i="1" dirty="0" smtClean="0"/>
              <a:t>IF</a:t>
            </a:r>
            <a:r>
              <a:rPr lang="en-US" dirty="0" smtClean="0"/>
              <a:t> the sponsor has a mechanism for addressing salary confidentially, but it must be included in the proposal at some point.  The only two agencies who provide for confidential salary info are:</a:t>
            </a:r>
          </a:p>
          <a:p>
            <a:pPr lvl="1"/>
            <a:r>
              <a:rPr lang="en-US" dirty="0" smtClean="0"/>
              <a:t>NSF – may include salary rates in Single Copy Document section of proposal</a:t>
            </a:r>
          </a:p>
          <a:p>
            <a:pPr lvl="1"/>
            <a:r>
              <a:rPr lang="en-US" dirty="0" smtClean="0"/>
              <a:t>NIH – may be included with Just-in-Time submission</a:t>
            </a:r>
            <a:endParaRPr lang="en-US" dirty="0"/>
          </a:p>
        </p:txBody>
      </p:sp>
    </p:spTree>
    <p:extLst>
      <p:ext uri="{BB962C8B-B14F-4D97-AF65-F5344CB8AC3E}">
        <p14:creationId xmlns:p14="http://schemas.microsoft.com/office/powerpoint/2010/main" val="20901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2208212" y="1371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algn="ctr" eaLnBrk="1" hangingPunct="1"/>
            <a:r>
              <a:rPr lang="en-US" sz="4000" dirty="0" smtClean="0">
                <a:latin typeface="Arial" charset="0"/>
                <a:cs typeface="Arial" charset="0"/>
              </a:rPr>
              <a:t>Thank you for coming!</a:t>
            </a:r>
            <a:endParaRPr lang="en-US" sz="4000" dirty="0">
              <a:latin typeface="Arial" charset="0"/>
              <a:cs typeface="Arial" charset="0"/>
            </a:endParaRPr>
          </a:p>
        </p:txBody>
      </p:sp>
      <p:sp>
        <p:nvSpPr>
          <p:cNvPr id="15363" name="Content Placeholder 5"/>
          <p:cNvSpPr>
            <a:spLocks noGrp="1"/>
          </p:cNvSpPr>
          <p:nvPr>
            <p:ph idx="1"/>
          </p:nvPr>
        </p:nvSpPr>
        <p:spPr bwMode="auto">
          <a:xfrm>
            <a:off x="2513012" y="2971800"/>
            <a:ext cx="8229600" cy="305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sz="2800" dirty="0">
                <a:latin typeface="Arial" charset="0"/>
                <a:cs typeface="Arial" charset="0"/>
              </a:rPr>
              <a:t>Today’s slides will be available </a:t>
            </a:r>
            <a:r>
              <a:rPr lang="en-US" sz="2800" dirty="0" smtClean="0">
                <a:latin typeface="Arial" charset="0"/>
                <a:cs typeface="Arial" charset="0"/>
              </a:rPr>
              <a:t>on </a:t>
            </a:r>
            <a:r>
              <a:rPr lang="en-US" sz="2800" dirty="0">
                <a:latin typeface="Arial" charset="0"/>
                <a:cs typeface="Arial" charset="0"/>
              </a:rPr>
              <a:t>our website:</a:t>
            </a:r>
          </a:p>
          <a:p>
            <a:pPr marL="0" indent="0" algn="ctr">
              <a:buNone/>
            </a:pPr>
            <a:endParaRPr lang="en-US" sz="2800" dirty="0">
              <a:latin typeface="Arial" charset="0"/>
              <a:cs typeface="Arial" charset="0"/>
            </a:endParaRPr>
          </a:p>
          <a:p>
            <a:pPr marL="0" indent="0" algn="ctr">
              <a:buNone/>
            </a:pPr>
            <a:r>
              <a:rPr lang="en-US" sz="2800" dirty="0">
                <a:latin typeface="Arial" charset="0"/>
                <a:cs typeface="Arial" charset="0"/>
                <a:hlinkClick r:id="rId2"/>
              </a:rPr>
              <a:t>http://researchadministration.caltech.edu/training</a:t>
            </a:r>
            <a:endParaRPr lang="en-US" sz="2800" dirty="0">
              <a:latin typeface="Arial" charset="0"/>
              <a:cs typeface="Arial" charset="0"/>
            </a:endParaRPr>
          </a:p>
          <a:p>
            <a:pPr marL="0" indent="0" algn="ctr">
              <a:buNone/>
            </a:pPr>
            <a:endParaRPr lang="en-US" sz="2800" dirty="0">
              <a:latin typeface="Arial" charset="0"/>
              <a:cs typeface="Arial" charset="0"/>
            </a:endParaRPr>
          </a:p>
        </p:txBody>
      </p:sp>
    </p:spTree>
    <p:extLst>
      <p:ext uri="{BB962C8B-B14F-4D97-AF65-F5344CB8AC3E}">
        <p14:creationId xmlns:p14="http://schemas.microsoft.com/office/powerpoint/2010/main" val="3677565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Institutional Biosafety Committee</a:t>
            </a:r>
          </a:p>
        </p:txBody>
      </p:sp>
      <p:sp>
        <p:nvSpPr>
          <p:cNvPr id="5" name="TextBox 4"/>
          <p:cNvSpPr txBox="1"/>
          <p:nvPr/>
        </p:nvSpPr>
        <p:spPr>
          <a:xfrm>
            <a:off x="2568698" y="1345222"/>
            <a:ext cx="7640515" cy="5016758"/>
          </a:xfrm>
          <a:prstGeom prst="rect">
            <a:avLst/>
          </a:prstGeom>
          <a:noFill/>
        </p:spPr>
        <p:txBody>
          <a:bodyPr wrap="square" rtlCol="0">
            <a:spAutoFit/>
          </a:bodyPr>
          <a:lstStyle/>
          <a:p>
            <a:pPr>
              <a:spcAft>
                <a:spcPts val="1200"/>
              </a:spcAft>
            </a:pPr>
            <a:r>
              <a:rPr lang="en-US" sz="2000" dirty="0"/>
              <a:t>The IBC oversees any research involving the following: </a:t>
            </a:r>
          </a:p>
          <a:p>
            <a:pPr marL="742950" lvl="1" indent="-285750">
              <a:spcAft>
                <a:spcPts val="1200"/>
              </a:spcAft>
              <a:buFont typeface="Arial" panose="020B0604020202020204" pitchFamily="34" charset="0"/>
              <a:buChar char="•"/>
            </a:pPr>
            <a:r>
              <a:rPr lang="en-US" sz="2000" dirty="0"/>
              <a:t>select agents and toxins; </a:t>
            </a:r>
          </a:p>
          <a:p>
            <a:pPr marL="742950" lvl="1" indent="-285750">
              <a:spcAft>
                <a:spcPts val="1200"/>
              </a:spcAft>
              <a:buFont typeface="Arial" panose="020B0604020202020204" pitchFamily="34" charset="0"/>
              <a:buChar char="•"/>
            </a:pPr>
            <a:r>
              <a:rPr lang="en-US" sz="2000" dirty="0"/>
              <a:t>the use of human or non-human primate blood or other potentially infectious materials such as unfixed human tissues, primary and established human cell lines and other bodily fluids; </a:t>
            </a:r>
          </a:p>
          <a:p>
            <a:pPr marL="742950" lvl="1" indent="-285750">
              <a:spcAft>
                <a:spcPts val="1200"/>
              </a:spcAft>
              <a:buFont typeface="Arial" panose="020B0604020202020204" pitchFamily="34" charset="0"/>
              <a:buChar char="•"/>
            </a:pPr>
            <a:r>
              <a:rPr lang="en-US" sz="2000" dirty="0"/>
              <a:t>experiments that use CRISPR/Cas9 technology; </a:t>
            </a:r>
          </a:p>
          <a:p>
            <a:pPr marL="742950" lvl="1" indent="-285750">
              <a:spcAft>
                <a:spcPts val="1200"/>
              </a:spcAft>
              <a:buFont typeface="Arial" panose="020B0604020202020204" pitchFamily="34" charset="0"/>
              <a:buChar char="•"/>
            </a:pPr>
            <a:r>
              <a:rPr lang="en-US" sz="2000" dirty="0"/>
              <a:t>recombinant organisms administered to animals; </a:t>
            </a:r>
          </a:p>
          <a:p>
            <a:pPr marL="742950" lvl="1" indent="-285750">
              <a:spcAft>
                <a:spcPts val="1200"/>
              </a:spcAft>
              <a:buFont typeface="Arial" panose="020B0604020202020204" pitchFamily="34" charset="0"/>
              <a:buChar char="•"/>
            </a:pPr>
            <a:r>
              <a:rPr lang="en-US" sz="2000" dirty="0"/>
              <a:t>human, animal, or plant pathogens; </a:t>
            </a:r>
          </a:p>
          <a:p>
            <a:pPr marL="742950" lvl="1" indent="-285750">
              <a:spcAft>
                <a:spcPts val="1200"/>
              </a:spcAft>
              <a:buFont typeface="Arial" panose="020B0604020202020204" pitchFamily="34" charset="0"/>
              <a:buChar char="•"/>
            </a:pPr>
            <a:r>
              <a:rPr lang="en-US" sz="2000" dirty="0"/>
              <a:t>genetically modified animals and whole plants;</a:t>
            </a:r>
          </a:p>
          <a:p>
            <a:pPr marL="742950" lvl="1" indent="-285750">
              <a:spcAft>
                <a:spcPts val="1200"/>
              </a:spcAft>
              <a:buFont typeface="Arial" panose="020B0604020202020204" pitchFamily="34" charset="0"/>
              <a:buChar char="•"/>
            </a:pPr>
            <a:r>
              <a:rPr lang="en-US" sz="2000" dirty="0"/>
              <a:t>Dual Use of Concern (DURC)</a:t>
            </a:r>
          </a:p>
          <a:p>
            <a:endParaRPr lang="en-US" sz="2000" dirty="0"/>
          </a:p>
        </p:txBody>
      </p:sp>
    </p:spTree>
    <p:extLst>
      <p:ext uri="{BB962C8B-B14F-4D97-AF65-F5344CB8AC3E}">
        <p14:creationId xmlns:p14="http://schemas.microsoft.com/office/powerpoint/2010/main" val="99682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Institutional Biosafety Committee</a:t>
            </a:r>
          </a:p>
        </p:txBody>
      </p:sp>
      <p:pic>
        <p:nvPicPr>
          <p:cNvPr id="4" name="Content Placeholder 3"/>
          <p:cNvPicPr>
            <a:picLocks noGrp="1" noChangeAspect="1"/>
          </p:cNvPicPr>
          <p:nvPr>
            <p:ph idx="1"/>
          </p:nvPr>
        </p:nvPicPr>
        <p:blipFill rotWithShape="1">
          <a:blip r:embed="rId2"/>
          <a:srcRect t="9995"/>
          <a:stretch/>
        </p:blipFill>
        <p:spPr>
          <a:xfrm>
            <a:off x="2262298" y="1160585"/>
            <a:ext cx="7946914" cy="1055077"/>
          </a:xfrm>
          <a:prstGeom prst="rect">
            <a:avLst/>
          </a:prstGeom>
        </p:spPr>
      </p:pic>
      <p:sp>
        <p:nvSpPr>
          <p:cNvPr id="5" name="TextBox 4"/>
          <p:cNvSpPr txBox="1"/>
          <p:nvPr/>
        </p:nvSpPr>
        <p:spPr>
          <a:xfrm>
            <a:off x="2348890" y="2479430"/>
            <a:ext cx="7640515" cy="267765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If the research involves any of the above, a protocol needs to be in place or created.</a:t>
            </a:r>
          </a:p>
          <a:p>
            <a:pPr marL="285750" indent="-285750">
              <a:spcAft>
                <a:spcPts val="1200"/>
              </a:spcAft>
              <a:buFont typeface="Arial" panose="020B0604020202020204" pitchFamily="34" charset="0"/>
              <a:buChar char="•"/>
            </a:pPr>
            <a:r>
              <a:rPr lang="en-US" sz="2000" dirty="0"/>
              <a:t>If you are unsure if the research falls under the purview of the IBC, please ask! </a:t>
            </a:r>
          </a:p>
          <a:p>
            <a:pPr marL="285750" indent="-285750">
              <a:spcAft>
                <a:spcPts val="1200"/>
              </a:spcAft>
              <a:buFont typeface="Arial" panose="020B0604020202020204" pitchFamily="34" charset="0"/>
              <a:buChar char="•"/>
            </a:pPr>
            <a:r>
              <a:rPr lang="en-US" sz="2000" dirty="0"/>
              <a:t>The approval process may take a few months, so the sooner the IBC is contacted, the better.</a:t>
            </a:r>
          </a:p>
          <a:p>
            <a:endParaRPr lang="en-US" dirty="0"/>
          </a:p>
        </p:txBody>
      </p:sp>
    </p:spTree>
    <p:extLst>
      <p:ext uri="{BB962C8B-B14F-4D97-AF65-F5344CB8AC3E}">
        <p14:creationId xmlns:p14="http://schemas.microsoft.com/office/powerpoint/2010/main" val="256939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389" y="274639"/>
            <a:ext cx="8748346" cy="657347"/>
          </a:xfrm>
        </p:spPr>
        <p:txBody>
          <a:bodyPr/>
          <a:lstStyle/>
          <a:p>
            <a:r>
              <a:rPr lang="en-US" sz="3500" b="1" dirty="0">
                <a:latin typeface="Calibri" panose="020F0502020204030204" pitchFamily="34" charset="0"/>
                <a:cs typeface="Calibri" panose="020F0502020204030204" pitchFamily="34" charset="0"/>
              </a:rPr>
              <a:t>Institutional Animal Care and Use Committee</a:t>
            </a:r>
          </a:p>
        </p:txBody>
      </p:sp>
      <p:sp>
        <p:nvSpPr>
          <p:cNvPr id="5" name="TextBox 4"/>
          <p:cNvSpPr txBox="1"/>
          <p:nvPr/>
        </p:nvSpPr>
        <p:spPr>
          <a:xfrm>
            <a:off x="1979613" y="931985"/>
            <a:ext cx="8317523" cy="6324808"/>
          </a:xfrm>
          <a:prstGeom prst="rect">
            <a:avLst/>
          </a:prstGeom>
          <a:noFill/>
        </p:spPr>
        <p:txBody>
          <a:bodyPr wrap="square" rtlCol="0">
            <a:spAutoFit/>
          </a:bodyPr>
          <a:lstStyle/>
          <a:p>
            <a:pPr algn="ctr">
              <a:spcAft>
                <a:spcPts val="1200"/>
              </a:spcAft>
            </a:pPr>
            <a:r>
              <a:rPr lang="en-US" sz="1900" dirty="0"/>
              <a:t>The primary role of the IACUC is to ensure the ethical and humane care and use of animals in research, testing, and teaching.</a:t>
            </a:r>
          </a:p>
          <a:p>
            <a:pPr>
              <a:spcAft>
                <a:spcPts val="1200"/>
              </a:spcAft>
            </a:pPr>
            <a:r>
              <a:rPr lang="en-US" sz="1900" dirty="0"/>
              <a:t> The IACUC is responsible for oversight of the animal care and use program: </a:t>
            </a:r>
          </a:p>
          <a:p>
            <a:pPr marL="742950" lvl="1" indent="-285750">
              <a:spcAft>
                <a:spcPts val="1200"/>
              </a:spcAft>
              <a:buFont typeface="Arial" panose="020B0604020202020204" pitchFamily="34" charset="0"/>
              <a:buChar char="•"/>
            </a:pPr>
            <a:r>
              <a:rPr lang="en-US" sz="1900" dirty="0"/>
              <a:t>Review, at least semi-annually, the institution’s program for the humane care and use of animals;</a:t>
            </a:r>
          </a:p>
          <a:p>
            <a:pPr marL="742950" lvl="1" indent="-285750">
              <a:spcAft>
                <a:spcPts val="1200"/>
              </a:spcAft>
              <a:buFont typeface="Arial" panose="020B0604020202020204" pitchFamily="34" charset="0"/>
              <a:buChar char="•"/>
            </a:pPr>
            <a:r>
              <a:rPr lang="en-US" sz="1900" dirty="0"/>
              <a:t>Inspect, at least semi-annually, the institution’s animal facilities; </a:t>
            </a:r>
          </a:p>
          <a:p>
            <a:pPr marL="742950" lvl="1" indent="-285750">
              <a:spcAft>
                <a:spcPts val="1200"/>
              </a:spcAft>
              <a:buFont typeface="Arial" panose="020B0604020202020204" pitchFamily="34" charset="0"/>
              <a:buChar char="•"/>
            </a:pPr>
            <a:r>
              <a:rPr lang="en-US" sz="1900" dirty="0"/>
              <a:t>Prepare reports to the Institutional Official (IO) of the IACUC evaluations; </a:t>
            </a:r>
          </a:p>
          <a:p>
            <a:pPr marL="742950" lvl="1" indent="-285750">
              <a:spcAft>
                <a:spcPts val="1200"/>
              </a:spcAft>
              <a:buFont typeface="Arial" panose="020B0604020202020204" pitchFamily="34" charset="0"/>
              <a:buChar char="•"/>
            </a:pPr>
            <a:r>
              <a:rPr lang="en-US" sz="1900" dirty="0"/>
              <a:t>Review animal welfare concerns; </a:t>
            </a:r>
          </a:p>
          <a:p>
            <a:pPr marL="742950" lvl="1" indent="-285750">
              <a:spcAft>
                <a:spcPts val="1200"/>
              </a:spcAft>
              <a:buFont typeface="Arial" panose="020B0604020202020204" pitchFamily="34" charset="0"/>
              <a:buChar char="•"/>
            </a:pPr>
            <a:r>
              <a:rPr lang="en-US" sz="1900" dirty="0"/>
              <a:t>Make recommendations to the IO on any aspect of the animal program, facilities, or personnel training; </a:t>
            </a:r>
          </a:p>
          <a:p>
            <a:pPr marL="742950" lvl="1" indent="-285750">
              <a:spcAft>
                <a:spcPts val="1200"/>
              </a:spcAft>
              <a:buFont typeface="Arial" panose="020B0604020202020204" pitchFamily="34" charset="0"/>
              <a:buChar char="•"/>
            </a:pPr>
            <a:r>
              <a:rPr lang="en-US" sz="1900" dirty="0"/>
              <a:t>Review and approve, those components of PHS conducted or supported activities related to the care and use of animals;</a:t>
            </a:r>
          </a:p>
          <a:p>
            <a:pPr marL="742950" lvl="1" indent="-285750">
              <a:spcAft>
                <a:spcPts val="1200"/>
              </a:spcAft>
              <a:buFont typeface="Arial" panose="020B0604020202020204" pitchFamily="34" charset="0"/>
              <a:buChar char="•"/>
            </a:pPr>
            <a:r>
              <a:rPr lang="en-US" sz="1900" dirty="0"/>
              <a:t>Review and approve, proposed significant changes to the use of animals in ongoing activities; and </a:t>
            </a:r>
          </a:p>
          <a:p>
            <a:pPr marL="742950" lvl="1" indent="-285750">
              <a:spcAft>
                <a:spcPts val="1200"/>
              </a:spcAft>
              <a:buFont typeface="Arial" panose="020B0604020202020204" pitchFamily="34" charset="0"/>
              <a:buChar char="•"/>
            </a:pPr>
            <a:r>
              <a:rPr lang="en-US" sz="1900" dirty="0"/>
              <a:t>Authorized to suspend an activity involving animals.</a:t>
            </a:r>
          </a:p>
          <a:p>
            <a:endParaRPr lang="en-US" sz="2000" dirty="0"/>
          </a:p>
        </p:txBody>
      </p:sp>
    </p:spTree>
    <p:extLst>
      <p:ext uri="{BB962C8B-B14F-4D97-AF65-F5344CB8AC3E}">
        <p14:creationId xmlns:p14="http://schemas.microsoft.com/office/powerpoint/2010/main" val="16757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TM02900743[[fn=Organic]]</Template>
  <TotalTime>0</TotalTime>
  <Words>3425</Words>
  <Application>Microsoft Office PowerPoint</Application>
  <PresentationFormat>Custom</PresentationFormat>
  <Paragraphs>493</Paragraphs>
  <Slides>67</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ＭＳ Ｐゴシック</vt:lpstr>
      <vt:lpstr>Arial</vt:lpstr>
      <vt:lpstr>Avenir Next Bold</vt:lpstr>
      <vt:lpstr>Calibri</vt:lpstr>
      <vt:lpstr>Corbel</vt:lpstr>
      <vt:lpstr>Franklin Gothic Book</vt:lpstr>
      <vt:lpstr>Franklin Gothic Medium</vt:lpstr>
      <vt:lpstr>Helvetica Neue</vt:lpstr>
      <vt:lpstr>Tahoma</vt:lpstr>
      <vt:lpstr>Times New Roman</vt:lpstr>
      <vt:lpstr>Wingdings 3</vt:lpstr>
      <vt:lpstr>Wisp</vt:lpstr>
      <vt:lpstr>Research Administration Forum</vt:lpstr>
      <vt:lpstr>Agenda</vt:lpstr>
      <vt:lpstr>Results of the 2017 Single Audit (Formerly the A-133 Audit)  Estella Venegas Assistant Director, Post Award Administration</vt:lpstr>
      <vt:lpstr>PowerPoint Presentation</vt:lpstr>
      <vt:lpstr>Office of Research Compliance</vt:lpstr>
      <vt:lpstr>Office of Research Compliance</vt:lpstr>
      <vt:lpstr>Institutional Biosafety Committee</vt:lpstr>
      <vt:lpstr>Institutional Biosafety Committee</vt:lpstr>
      <vt:lpstr>Institutional Animal Care and Use Committee</vt:lpstr>
      <vt:lpstr>Institutional Animal Care and Use Committee</vt:lpstr>
      <vt:lpstr>Single IRB Policy </vt:lpstr>
      <vt:lpstr>What is the IRB, an IRB Protocol and sIRB?</vt:lpstr>
      <vt:lpstr>As of January 25, 2018</vt:lpstr>
      <vt:lpstr>sIRB question in Cayuse for NIH Proposals (example R01)</vt:lpstr>
      <vt:lpstr>PowerPoint Presentation</vt:lpstr>
      <vt:lpstr>How Do We Comply? </vt:lpstr>
      <vt:lpstr>sIRB Plan Template!</vt:lpstr>
      <vt:lpstr>Example of Text</vt:lpstr>
      <vt:lpstr>OPTIONS in the sIRB Plan</vt:lpstr>
      <vt:lpstr>Questions?</vt:lpstr>
      <vt:lpstr>PowerPoint Presentation</vt:lpstr>
      <vt:lpstr>PowerPoint Presentation</vt:lpstr>
      <vt:lpstr>Who Are We?</vt:lpstr>
      <vt:lpstr>PowerPoint Presentation</vt:lpstr>
      <vt:lpstr>PowerPoint Presentation</vt:lpstr>
      <vt:lpstr>PowerPoint Presentation</vt:lpstr>
      <vt:lpstr>PowerPoint Presentation</vt:lpstr>
      <vt:lpstr>PowerPoint Presentation</vt:lpstr>
      <vt:lpstr>Invention Disclosures &amp; Bayh-Dole Compliance</vt:lpstr>
      <vt:lpstr>PowerPoint Presentation</vt:lpstr>
      <vt:lpstr>PowerPoint Presentation</vt:lpstr>
      <vt:lpstr>PowerPoint Presentation</vt:lpstr>
      <vt:lpstr>PowerPoint Presentation</vt:lpstr>
      <vt:lpstr>PowerPoint Presentation</vt:lpstr>
      <vt:lpstr>Innovation-Related &amp; Corporate Funding Opportunities</vt:lpstr>
      <vt:lpstr>PowerPoint Presentation</vt:lpstr>
      <vt:lpstr>PowerPoint Presentation</vt:lpstr>
      <vt:lpstr>Corporate Gifts</vt:lpstr>
      <vt:lpstr> </vt:lpstr>
      <vt:lpstr>PowerPoint Presentation</vt:lpstr>
      <vt:lpstr>Questions?</vt:lpstr>
      <vt:lpstr>PowerPoint Presentation</vt:lpstr>
      <vt:lpstr>Research Subcontracts in TechMart </vt:lpstr>
      <vt:lpstr>Old system  vs.  New system</vt:lpstr>
      <vt:lpstr>Grant Manager’s Process for Research Subcontracts</vt:lpstr>
      <vt:lpstr>Negotiator’s Process for Research Subcontracts</vt:lpstr>
      <vt:lpstr>Transition Period</vt:lpstr>
      <vt:lpstr>Change Orders/Modifications</vt:lpstr>
      <vt:lpstr>Closeout Process</vt:lpstr>
      <vt:lpstr>JPL Work Orders</vt:lpstr>
      <vt:lpstr>System Demo</vt:lpstr>
      <vt:lpstr>System Demo (cont’d)</vt:lpstr>
      <vt:lpstr>System Demo (cont’d)</vt:lpstr>
      <vt:lpstr>What the new system can do for you…</vt:lpstr>
      <vt:lpstr>Additional Resources</vt:lpstr>
      <vt:lpstr>Emeritus Faculty as PI – Process and Approvals  Mary Gibson, Associate Director Office of Sponsored Research </vt:lpstr>
      <vt:lpstr>PowerPoint Presentation</vt:lpstr>
      <vt:lpstr>Reminder to check you are using the correct NIH forms</vt:lpstr>
      <vt:lpstr>PowerPoint Presentation</vt:lpstr>
      <vt:lpstr>A Refresher on Effort Commitment in Proposals  David Mayo Director, Office of Sponsored Research</vt:lpstr>
      <vt:lpstr>Federal Policy</vt:lpstr>
      <vt:lpstr>Caltech Audit</vt:lpstr>
      <vt:lpstr>Caltech Policy regarding proposals</vt:lpstr>
      <vt:lpstr>Per Caltech policy…</vt:lpstr>
      <vt:lpstr>Please NOTE</vt:lpstr>
      <vt:lpstr>Rate of Pay in Federal Proposals</vt:lpstr>
      <vt:lpstr>Thank you for coming!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2016-10-27T23:37:07Z</dcterms:created>
  <dcterms:modified xsi:type="dcterms:W3CDTF">2018-06-28T20:25:59Z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