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3"/>
  </p:notesMasterIdLst>
  <p:sldIdLst>
    <p:sldId id="256" r:id="rId2"/>
    <p:sldId id="257" r:id="rId3"/>
    <p:sldId id="267" r:id="rId4"/>
    <p:sldId id="268" r:id="rId5"/>
    <p:sldId id="258" r:id="rId6"/>
    <p:sldId id="259" r:id="rId7"/>
    <p:sldId id="260" r:id="rId8"/>
    <p:sldId id="261" r:id="rId9"/>
    <p:sldId id="262" r:id="rId10"/>
    <p:sldId id="263" r:id="rId11"/>
    <p:sldId id="264" r:id="rId12"/>
    <p:sldId id="269" r:id="rId13"/>
    <p:sldId id="265" r:id="rId14"/>
    <p:sldId id="270" r:id="rId15"/>
    <p:sldId id="271" r:id="rId16"/>
    <p:sldId id="272" r:id="rId17"/>
    <p:sldId id="273" r:id="rId18"/>
    <p:sldId id="274" r:id="rId19"/>
    <p:sldId id="275" r:id="rId20"/>
    <p:sldId id="276" r:id="rId21"/>
    <p:sldId id="277" r:id="rId2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7D3D98D-27A0-45FF-8BE1-BD0D68F80213}" type="doc">
      <dgm:prSet loTypeId="urn:diagrams.loki3.com/BracketList" loCatId="list" qsTypeId="urn:microsoft.com/office/officeart/2005/8/quickstyle/simple1" qsCatId="simple" csTypeId="urn:microsoft.com/office/officeart/2005/8/colors/accent1_2" csCatId="accent1" phldr="1"/>
      <dgm:spPr/>
      <dgm:t>
        <a:bodyPr/>
        <a:lstStyle/>
        <a:p>
          <a:endParaRPr lang="en-US"/>
        </a:p>
      </dgm:t>
    </dgm:pt>
    <dgm:pt modelId="{1939BCC7-36A0-4852-82EE-3F46B3A32123}">
      <dgm:prSet phldrT="[Text]" custT="1"/>
      <dgm:spPr/>
      <dgm:t>
        <a:bodyPr/>
        <a:lstStyle/>
        <a:p>
          <a:r>
            <a:rPr lang="en-US" sz="2200" dirty="0" smtClean="0"/>
            <a:t>Grantees are required to notify NIH of any change in status that might affect the ability of an individual identified as key personnel to conduct NIH-supported research.</a:t>
          </a:r>
          <a:endParaRPr lang="en-US" sz="2200" dirty="0"/>
        </a:p>
      </dgm:t>
    </dgm:pt>
    <dgm:pt modelId="{C14C22C8-8308-4522-A62D-56460B87F1A5}" type="parTrans" cxnId="{A07A8AED-1357-4DED-A30A-FFACA2C20AA0}">
      <dgm:prSet/>
      <dgm:spPr/>
      <dgm:t>
        <a:bodyPr/>
        <a:lstStyle/>
        <a:p>
          <a:endParaRPr lang="en-US"/>
        </a:p>
      </dgm:t>
    </dgm:pt>
    <dgm:pt modelId="{BCA8B8EC-640E-48DB-A9FE-830DEA31AA07}" type="sibTrans" cxnId="{A07A8AED-1357-4DED-A30A-FFACA2C20AA0}">
      <dgm:prSet/>
      <dgm:spPr/>
      <dgm:t>
        <a:bodyPr/>
        <a:lstStyle/>
        <a:p>
          <a:endParaRPr lang="en-US"/>
        </a:p>
      </dgm:t>
    </dgm:pt>
    <dgm:pt modelId="{BB595979-60B4-4C64-A212-96B755410669}">
      <dgm:prSet phldrT="[Text]" phldr="1"/>
      <dgm:spPr/>
      <dgm:t>
        <a:bodyPr/>
        <a:lstStyle/>
        <a:p>
          <a:endParaRPr lang="en-US" dirty="0"/>
        </a:p>
      </dgm:t>
    </dgm:pt>
    <dgm:pt modelId="{83C80364-46CD-4FD6-85D5-3B03CE174155}" type="parTrans" cxnId="{D7CB5F88-4FD2-497D-B3BF-D64957A82ED7}">
      <dgm:prSet/>
      <dgm:spPr/>
      <dgm:t>
        <a:bodyPr/>
        <a:lstStyle/>
        <a:p>
          <a:endParaRPr lang="en-US"/>
        </a:p>
      </dgm:t>
    </dgm:pt>
    <dgm:pt modelId="{F62CC60B-CEF0-4F7A-BCBE-7848C0AE18C5}" type="sibTrans" cxnId="{D7CB5F88-4FD2-497D-B3BF-D64957A82ED7}">
      <dgm:prSet/>
      <dgm:spPr/>
      <dgm:t>
        <a:bodyPr/>
        <a:lstStyle/>
        <a:p>
          <a:endParaRPr lang="en-US"/>
        </a:p>
      </dgm:t>
    </dgm:pt>
    <dgm:pt modelId="{6685BB71-ED63-4AFD-8FEC-BA10830C5C3E}">
      <dgm:prSet phldrT="[Text]"/>
      <dgm:spPr/>
      <dgm:t>
        <a:bodyPr/>
        <a:lstStyle/>
        <a:p>
          <a:r>
            <a:rPr lang="en-US" dirty="0" smtClean="0"/>
            <a:t>If a grantee takes administrative action against an employee that impacts the ability of the employee to continue as Key Personnel on an NIH award, NIH requires the grantee to notify NIH and seek advance approval for replacement </a:t>
          </a:r>
          <a:r>
            <a:rPr lang="en-US" smtClean="0"/>
            <a:t>of PI’s </a:t>
          </a:r>
          <a:r>
            <a:rPr lang="en-US" dirty="0" smtClean="0"/>
            <a:t>and Senior/Key Personnel. </a:t>
          </a:r>
          <a:endParaRPr lang="en-US" dirty="0"/>
        </a:p>
      </dgm:t>
    </dgm:pt>
    <dgm:pt modelId="{83BE5EBC-56E7-4B1E-AB67-5AAE121944EC}" type="parTrans" cxnId="{7B1A5A00-EFF5-4B3B-80B3-31E827F94041}">
      <dgm:prSet/>
      <dgm:spPr/>
      <dgm:t>
        <a:bodyPr/>
        <a:lstStyle/>
        <a:p>
          <a:endParaRPr lang="en-US"/>
        </a:p>
      </dgm:t>
    </dgm:pt>
    <dgm:pt modelId="{C1D21551-00C8-4449-80A5-85399634845B}" type="sibTrans" cxnId="{7B1A5A00-EFF5-4B3B-80B3-31E827F94041}">
      <dgm:prSet/>
      <dgm:spPr/>
      <dgm:t>
        <a:bodyPr/>
        <a:lstStyle/>
        <a:p>
          <a:endParaRPr lang="en-US"/>
        </a:p>
      </dgm:t>
    </dgm:pt>
    <dgm:pt modelId="{C6EC713C-906A-496D-A7B7-138EA64CEB61}">
      <dgm:prSet phldrT="[Text]" phldr="1"/>
      <dgm:spPr/>
      <dgm:t>
        <a:bodyPr/>
        <a:lstStyle/>
        <a:p>
          <a:endParaRPr lang="en-US" dirty="0"/>
        </a:p>
      </dgm:t>
    </dgm:pt>
    <dgm:pt modelId="{49681DD2-0E6E-4476-9110-6D19089B18EF}" type="sibTrans" cxnId="{CFC923A7-7351-4030-BA66-19826BB029FD}">
      <dgm:prSet/>
      <dgm:spPr/>
      <dgm:t>
        <a:bodyPr/>
        <a:lstStyle/>
        <a:p>
          <a:endParaRPr lang="en-US"/>
        </a:p>
      </dgm:t>
    </dgm:pt>
    <dgm:pt modelId="{5190F2A3-8D45-4446-B1EB-4A36C157B880}" type="parTrans" cxnId="{CFC923A7-7351-4030-BA66-19826BB029FD}">
      <dgm:prSet/>
      <dgm:spPr/>
      <dgm:t>
        <a:bodyPr/>
        <a:lstStyle/>
        <a:p>
          <a:endParaRPr lang="en-US"/>
        </a:p>
      </dgm:t>
    </dgm:pt>
    <dgm:pt modelId="{96A1EF11-FD79-478D-95DC-6C666D181563}" type="pres">
      <dgm:prSet presAssocID="{C7D3D98D-27A0-45FF-8BE1-BD0D68F80213}" presName="Name0" presStyleCnt="0">
        <dgm:presLayoutVars>
          <dgm:dir/>
          <dgm:animLvl val="lvl"/>
          <dgm:resizeHandles val="exact"/>
        </dgm:presLayoutVars>
      </dgm:prSet>
      <dgm:spPr/>
      <dgm:t>
        <a:bodyPr/>
        <a:lstStyle/>
        <a:p>
          <a:endParaRPr lang="en-US"/>
        </a:p>
      </dgm:t>
    </dgm:pt>
    <dgm:pt modelId="{FBDC4998-CB84-420F-BDAA-38D0BEC37DA3}" type="pres">
      <dgm:prSet presAssocID="{C6EC713C-906A-496D-A7B7-138EA64CEB61}" presName="linNode" presStyleCnt="0"/>
      <dgm:spPr/>
    </dgm:pt>
    <dgm:pt modelId="{5BBE0D5F-C7CF-4001-BCE4-1D57B5925504}" type="pres">
      <dgm:prSet presAssocID="{C6EC713C-906A-496D-A7B7-138EA64CEB61}" presName="parTx" presStyleLbl="revTx" presStyleIdx="0" presStyleCnt="2">
        <dgm:presLayoutVars>
          <dgm:chMax val="1"/>
          <dgm:bulletEnabled val="1"/>
        </dgm:presLayoutVars>
      </dgm:prSet>
      <dgm:spPr/>
      <dgm:t>
        <a:bodyPr/>
        <a:lstStyle/>
        <a:p>
          <a:endParaRPr lang="en-US"/>
        </a:p>
      </dgm:t>
    </dgm:pt>
    <dgm:pt modelId="{E4FBC483-8B9C-4A74-A4E4-4DE95E4BDA25}" type="pres">
      <dgm:prSet presAssocID="{C6EC713C-906A-496D-A7B7-138EA64CEB61}" presName="bracket" presStyleLbl="parChTrans1D1" presStyleIdx="0" presStyleCnt="2"/>
      <dgm:spPr/>
    </dgm:pt>
    <dgm:pt modelId="{71D2A3C7-E146-40E0-A449-A2A77DB0573C}" type="pres">
      <dgm:prSet presAssocID="{C6EC713C-906A-496D-A7B7-138EA64CEB61}" presName="spH" presStyleCnt="0"/>
      <dgm:spPr/>
    </dgm:pt>
    <dgm:pt modelId="{2BFA206E-9102-420E-9062-A6AC0C8EE29E}" type="pres">
      <dgm:prSet presAssocID="{C6EC713C-906A-496D-A7B7-138EA64CEB61}" presName="desTx" presStyleLbl="node1" presStyleIdx="0" presStyleCnt="2">
        <dgm:presLayoutVars>
          <dgm:bulletEnabled val="1"/>
        </dgm:presLayoutVars>
      </dgm:prSet>
      <dgm:spPr/>
      <dgm:t>
        <a:bodyPr/>
        <a:lstStyle/>
        <a:p>
          <a:endParaRPr lang="en-US"/>
        </a:p>
      </dgm:t>
    </dgm:pt>
    <dgm:pt modelId="{33D541F0-8FC1-48E0-85D6-408D91929206}" type="pres">
      <dgm:prSet presAssocID="{49681DD2-0E6E-4476-9110-6D19089B18EF}" presName="spV" presStyleCnt="0"/>
      <dgm:spPr/>
    </dgm:pt>
    <dgm:pt modelId="{F438715B-39C0-470A-A376-AC5902296994}" type="pres">
      <dgm:prSet presAssocID="{BB595979-60B4-4C64-A212-96B755410669}" presName="linNode" presStyleCnt="0"/>
      <dgm:spPr/>
    </dgm:pt>
    <dgm:pt modelId="{C8B9356A-3F09-43F5-B097-37CAEDCF721E}" type="pres">
      <dgm:prSet presAssocID="{BB595979-60B4-4C64-A212-96B755410669}" presName="parTx" presStyleLbl="revTx" presStyleIdx="1" presStyleCnt="2">
        <dgm:presLayoutVars>
          <dgm:chMax val="1"/>
          <dgm:bulletEnabled val="1"/>
        </dgm:presLayoutVars>
      </dgm:prSet>
      <dgm:spPr/>
      <dgm:t>
        <a:bodyPr/>
        <a:lstStyle/>
        <a:p>
          <a:endParaRPr lang="en-US"/>
        </a:p>
      </dgm:t>
    </dgm:pt>
    <dgm:pt modelId="{D34E0FB5-4165-496A-8ADF-971F322835E8}" type="pres">
      <dgm:prSet presAssocID="{BB595979-60B4-4C64-A212-96B755410669}" presName="bracket" presStyleLbl="parChTrans1D1" presStyleIdx="1" presStyleCnt="2"/>
      <dgm:spPr/>
    </dgm:pt>
    <dgm:pt modelId="{0E4E7B4F-C6F1-4678-ACCC-B36A8F464934}" type="pres">
      <dgm:prSet presAssocID="{BB595979-60B4-4C64-A212-96B755410669}" presName="spH" presStyleCnt="0"/>
      <dgm:spPr/>
    </dgm:pt>
    <dgm:pt modelId="{061CDBF6-8986-45FC-9B49-7DC0D7BB8288}" type="pres">
      <dgm:prSet presAssocID="{BB595979-60B4-4C64-A212-96B755410669}" presName="desTx" presStyleLbl="node1" presStyleIdx="1" presStyleCnt="2">
        <dgm:presLayoutVars>
          <dgm:bulletEnabled val="1"/>
        </dgm:presLayoutVars>
      </dgm:prSet>
      <dgm:spPr/>
      <dgm:t>
        <a:bodyPr/>
        <a:lstStyle/>
        <a:p>
          <a:endParaRPr lang="en-US"/>
        </a:p>
      </dgm:t>
    </dgm:pt>
  </dgm:ptLst>
  <dgm:cxnLst>
    <dgm:cxn modelId="{1C20AC0D-2762-42FB-8383-B70064854206}" type="presOf" srcId="{C6EC713C-906A-496D-A7B7-138EA64CEB61}" destId="{5BBE0D5F-C7CF-4001-BCE4-1D57B5925504}" srcOrd="0" destOrd="0" presId="urn:diagrams.loki3.com/BracketList"/>
    <dgm:cxn modelId="{D57593D0-4B29-4A18-A448-AD5D51D8B613}" type="presOf" srcId="{6685BB71-ED63-4AFD-8FEC-BA10830C5C3E}" destId="{061CDBF6-8986-45FC-9B49-7DC0D7BB8288}" srcOrd="0" destOrd="0" presId="urn:diagrams.loki3.com/BracketList"/>
    <dgm:cxn modelId="{7B1A5A00-EFF5-4B3B-80B3-31E827F94041}" srcId="{BB595979-60B4-4C64-A212-96B755410669}" destId="{6685BB71-ED63-4AFD-8FEC-BA10830C5C3E}" srcOrd="0" destOrd="0" parTransId="{83BE5EBC-56E7-4B1E-AB67-5AAE121944EC}" sibTransId="{C1D21551-00C8-4449-80A5-85399634845B}"/>
    <dgm:cxn modelId="{5D649DF6-CA47-423A-9231-EF7FAEE81E43}" type="presOf" srcId="{C7D3D98D-27A0-45FF-8BE1-BD0D68F80213}" destId="{96A1EF11-FD79-478D-95DC-6C666D181563}" srcOrd="0" destOrd="0" presId="urn:diagrams.loki3.com/BracketList"/>
    <dgm:cxn modelId="{CFC923A7-7351-4030-BA66-19826BB029FD}" srcId="{C7D3D98D-27A0-45FF-8BE1-BD0D68F80213}" destId="{C6EC713C-906A-496D-A7B7-138EA64CEB61}" srcOrd="0" destOrd="0" parTransId="{5190F2A3-8D45-4446-B1EB-4A36C157B880}" sibTransId="{49681DD2-0E6E-4476-9110-6D19089B18EF}"/>
    <dgm:cxn modelId="{D7CB5F88-4FD2-497D-B3BF-D64957A82ED7}" srcId="{C7D3D98D-27A0-45FF-8BE1-BD0D68F80213}" destId="{BB595979-60B4-4C64-A212-96B755410669}" srcOrd="1" destOrd="0" parTransId="{83C80364-46CD-4FD6-85D5-3B03CE174155}" sibTransId="{F62CC60B-CEF0-4F7A-BCBE-7848C0AE18C5}"/>
    <dgm:cxn modelId="{A07A8AED-1357-4DED-A30A-FFACA2C20AA0}" srcId="{C6EC713C-906A-496D-A7B7-138EA64CEB61}" destId="{1939BCC7-36A0-4852-82EE-3F46B3A32123}" srcOrd="0" destOrd="0" parTransId="{C14C22C8-8308-4522-A62D-56460B87F1A5}" sibTransId="{BCA8B8EC-640E-48DB-A9FE-830DEA31AA07}"/>
    <dgm:cxn modelId="{E318B6BB-4CA6-4032-935D-620F28D649B1}" type="presOf" srcId="{1939BCC7-36A0-4852-82EE-3F46B3A32123}" destId="{2BFA206E-9102-420E-9062-A6AC0C8EE29E}" srcOrd="0" destOrd="0" presId="urn:diagrams.loki3.com/BracketList"/>
    <dgm:cxn modelId="{740B5944-F2A9-49BD-8FA1-50CB10388E29}" type="presOf" srcId="{BB595979-60B4-4C64-A212-96B755410669}" destId="{C8B9356A-3F09-43F5-B097-37CAEDCF721E}" srcOrd="0" destOrd="0" presId="urn:diagrams.loki3.com/BracketList"/>
    <dgm:cxn modelId="{43E54C1D-FE52-4CF9-B720-9AE9A6028C77}" type="presParOf" srcId="{96A1EF11-FD79-478D-95DC-6C666D181563}" destId="{FBDC4998-CB84-420F-BDAA-38D0BEC37DA3}" srcOrd="0" destOrd="0" presId="urn:diagrams.loki3.com/BracketList"/>
    <dgm:cxn modelId="{29745821-7C12-48A9-9815-0265ADA8A8E0}" type="presParOf" srcId="{FBDC4998-CB84-420F-BDAA-38D0BEC37DA3}" destId="{5BBE0D5F-C7CF-4001-BCE4-1D57B5925504}" srcOrd="0" destOrd="0" presId="urn:diagrams.loki3.com/BracketList"/>
    <dgm:cxn modelId="{6411B679-B678-4F8B-A5A6-EADDCF60651E}" type="presParOf" srcId="{FBDC4998-CB84-420F-BDAA-38D0BEC37DA3}" destId="{E4FBC483-8B9C-4A74-A4E4-4DE95E4BDA25}" srcOrd="1" destOrd="0" presId="urn:diagrams.loki3.com/BracketList"/>
    <dgm:cxn modelId="{075EEFEE-DCBB-42F5-B04A-FB8F97ACA025}" type="presParOf" srcId="{FBDC4998-CB84-420F-BDAA-38D0BEC37DA3}" destId="{71D2A3C7-E146-40E0-A449-A2A77DB0573C}" srcOrd="2" destOrd="0" presId="urn:diagrams.loki3.com/BracketList"/>
    <dgm:cxn modelId="{AEE4E06B-3C4E-4190-83ED-575E82A005DE}" type="presParOf" srcId="{FBDC4998-CB84-420F-BDAA-38D0BEC37DA3}" destId="{2BFA206E-9102-420E-9062-A6AC0C8EE29E}" srcOrd="3" destOrd="0" presId="urn:diagrams.loki3.com/BracketList"/>
    <dgm:cxn modelId="{FBDFF860-06AD-45F6-8BE9-6A7E97B69E43}" type="presParOf" srcId="{96A1EF11-FD79-478D-95DC-6C666D181563}" destId="{33D541F0-8FC1-48E0-85D6-408D91929206}" srcOrd="1" destOrd="0" presId="urn:diagrams.loki3.com/BracketList"/>
    <dgm:cxn modelId="{7D04919C-A29B-408A-81D9-B8359E4CF61C}" type="presParOf" srcId="{96A1EF11-FD79-478D-95DC-6C666D181563}" destId="{F438715B-39C0-470A-A376-AC5902296994}" srcOrd="2" destOrd="0" presId="urn:diagrams.loki3.com/BracketList"/>
    <dgm:cxn modelId="{D7EE7717-A2DC-4640-83F4-11215694E6EE}" type="presParOf" srcId="{F438715B-39C0-470A-A376-AC5902296994}" destId="{C8B9356A-3F09-43F5-B097-37CAEDCF721E}" srcOrd="0" destOrd="0" presId="urn:diagrams.loki3.com/BracketList"/>
    <dgm:cxn modelId="{88E1FE1E-57BD-497C-9021-129837F84AC2}" type="presParOf" srcId="{F438715B-39C0-470A-A376-AC5902296994}" destId="{D34E0FB5-4165-496A-8ADF-971F322835E8}" srcOrd="1" destOrd="0" presId="urn:diagrams.loki3.com/BracketList"/>
    <dgm:cxn modelId="{20374037-43A4-413D-8002-4D966369EFD3}" type="presParOf" srcId="{F438715B-39C0-470A-A376-AC5902296994}" destId="{0E4E7B4F-C6F1-4678-ACCC-B36A8F464934}" srcOrd="2" destOrd="0" presId="urn:diagrams.loki3.com/BracketList"/>
    <dgm:cxn modelId="{ACE7D126-7F7F-48FC-A553-BBBAD7252AE3}" type="presParOf" srcId="{F438715B-39C0-470A-A376-AC5902296994}" destId="{061CDBF6-8986-45FC-9B49-7DC0D7BB8288}" srcOrd="3" destOrd="0" presId="urn:diagrams.loki3.com/Bracke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BE0D5F-C7CF-4001-BCE4-1D57B5925504}">
      <dsp:nvSpPr>
        <dsp:cNvPr id="0" name=""/>
        <dsp:cNvSpPr/>
      </dsp:nvSpPr>
      <dsp:spPr>
        <a:xfrm>
          <a:off x="0" y="714624"/>
          <a:ext cx="2228850" cy="396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lvl="0" algn="r" defTabSz="889000">
            <a:lnSpc>
              <a:spcPct val="90000"/>
            </a:lnSpc>
            <a:spcBef>
              <a:spcPct val="0"/>
            </a:spcBef>
            <a:spcAft>
              <a:spcPct val="35000"/>
            </a:spcAft>
          </a:pPr>
          <a:endParaRPr lang="en-US" sz="2000" kern="1200" dirty="0"/>
        </a:p>
      </dsp:txBody>
      <dsp:txXfrm>
        <a:off x="0" y="714624"/>
        <a:ext cx="2228850" cy="396000"/>
      </dsp:txXfrm>
    </dsp:sp>
    <dsp:sp modelId="{E4FBC483-8B9C-4A74-A4E4-4DE95E4BDA25}">
      <dsp:nvSpPr>
        <dsp:cNvPr id="0" name=""/>
        <dsp:cNvSpPr/>
      </dsp:nvSpPr>
      <dsp:spPr>
        <a:xfrm>
          <a:off x="2228849" y="46374"/>
          <a:ext cx="445770" cy="1732500"/>
        </a:xfrm>
        <a:prstGeom prst="leftBrace">
          <a:avLst>
            <a:gd name="adj1" fmla="val 35000"/>
            <a:gd name="adj2" fmla="val 5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BFA206E-9102-420E-9062-A6AC0C8EE29E}">
      <dsp:nvSpPr>
        <dsp:cNvPr id="0" name=""/>
        <dsp:cNvSpPr/>
      </dsp:nvSpPr>
      <dsp:spPr>
        <a:xfrm>
          <a:off x="2852927" y="46374"/>
          <a:ext cx="6062472" cy="1732500"/>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228600" lvl="1" indent="-228600" algn="l" defTabSz="977900">
            <a:lnSpc>
              <a:spcPct val="90000"/>
            </a:lnSpc>
            <a:spcBef>
              <a:spcPct val="0"/>
            </a:spcBef>
            <a:spcAft>
              <a:spcPct val="15000"/>
            </a:spcAft>
            <a:buChar char="••"/>
          </a:pPr>
          <a:r>
            <a:rPr lang="en-US" sz="2200" kern="1200" dirty="0" smtClean="0"/>
            <a:t>Grantees are required to notify NIH of any change in status that might affect the ability of an individual identified as key personnel to conduct NIH-supported research.</a:t>
          </a:r>
          <a:endParaRPr lang="en-US" sz="2200" kern="1200" dirty="0"/>
        </a:p>
      </dsp:txBody>
      <dsp:txXfrm>
        <a:off x="2852927" y="46374"/>
        <a:ext cx="6062472" cy="1732500"/>
      </dsp:txXfrm>
    </dsp:sp>
    <dsp:sp modelId="{C8B9356A-3F09-43F5-B097-37CAEDCF721E}">
      <dsp:nvSpPr>
        <dsp:cNvPr id="0" name=""/>
        <dsp:cNvSpPr/>
      </dsp:nvSpPr>
      <dsp:spPr>
        <a:xfrm>
          <a:off x="0" y="2593375"/>
          <a:ext cx="2226673" cy="396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lvl="0" algn="r" defTabSz="889000">
            <a:lnSpc>
              <a:spcPct val="90000"/>
            </a:lnSpc>
            <a:spcBef>
              <a:spcPct val="0"/>
            </a:spcBef>
            <a:spcAft>
              <a:spcPct val="35000"/>
            </a:spcAft>
          </a:pPr>
          <a:endParaRPr lang="en-US" sz="2000" kern="1200" dirty="0"/>
        </a:p>
      </dsp:txBody>
      <dsp:txXfrm>
        <a:off x="0" y="2593375"/>
        <a:ext cx="2226673" cy="396000"/>
      </dsp:txXfrm>
    </dsp:sp>
    <dsp:sp modelId="{D34E0FB5-4165-496A-8ADF-971F322835E8}">
      <dsp:nvSpPr>
        <dsp:cNvPr id="0" name=""/>
        <dsp:cNvSpPr/>
      </dsp:nvSpPr>
      <dsp:spPr>
        <a:xfrm>
          <a:off x="2226673" y="1850875"/>
          <a:ext cx="445334" cy="1881000"/>
        </a:xfrm>
        <a:prstGeom prst="leftBrace">
          <a:avLst>
            <a:gd name="adj1" fmla="val 35000"/>
            <a:gd name="adj2" fmla="val 50000"/>
          </a:avLst>
        </a:pr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61CDBF6-8986-45FC-9B49-7DC0D7BB8288}">
      <dsp:nvSpPr>
        <dsp:cNvPr id="0" name=""/>
        <dsp:cNvSpPr/>
      </dsp:nvSpPr>
      <dsp:spPr>
        <a:xfrm>
          <a:off x="2850141" y="1850875"/>
          <a:ext cx="6056551" cy="1881000"/>
        </a:xfrm>
        <a:prstGeom prst="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If a grantee takes administrative action against an employee that impacts the ability of the employee to continue as Key Personnel on an NIH award, NIH requires the grantee to notify NIH and seek advance approval for replacement </a:t>
          </a:r>
          <a:r>
            <a:rPr lang="en-US" sz="2000" kern="1200" smtClean="0"/>
            <a:t>of PI’s </a:t>
          </a:r>
          <a:r>
            <a:rPr lang="en-US" sz="2000" kern="1200" dirty="0" smtClean="0"/>
            <a:t>and Senior/Key Personnel. </a:t>
          </a:r>
          <a:endParaRPr lang="en-US" sz="2000" kern="1200" dirty="0"/>
        </a:p>
      </dsp:txBody>
      <dsp:txXfrm>
        <a:off x="2850141" y="1850875"/>
        <a:ext cx="6056551" cy="1881000"/>
      </dsp:txXfrm>
    </dsp:sp>
  </dsp:spTree>
</dsp:drawing>
</file>

<file path=ppt/diagrams/layout1.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A889D634-7761-423B-AEDA-D909EA30046E}" type="datetimeFigureOut">
              <a:rPr lang="en-US" smtClean="0"/>
              <a:t>11/7/2018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B6E72B4-31F4-4EB3-BC61-7BDE3AA70EF6}" type="slidenum">
              <a:rPr lang="en-US" smtClean="0"/>
              <a:t>‹#›</a:t>
            </a:fld>
            <a:endParaRPr lang="en-US"/>
          </a:p>
        </p:txBody>
      </p:sp>
    </p:spTree>
    <p:extLst>
      <p:ext uri="{BB962C8B-B14F-4D97-AF65-F5344CB8AC3E}">
        <p14:creationId xmlns:p14="http://schemas.microsoft.com/office/powerpoint/2010/main" val="40728533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6E72B4-31F4-4EB3-BC61-7BDE3AA70EF6}" type="slidenum">
              <a:rPr lang="en-US" smtClean="0"/>
              <a:t>9</a:t>
            </a:fld>
            <a:endParaRPr lang="en-US"/>
          </a:p>
        </p:txBody>
      </p:sp>
    </p:spTree>
    <p:extLst>
      <p:ext uri="{BB962C8B-B14F-4D97-AF65-F5344CB8AC3E}">
        <p14:creationId xmlns:p14="http://schemas.microsoft.com/office/powerpoint/2010/main" val="8819027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B6E72B4-31F4-4EB3-BC61-7BDE3AA70EF6}" type="slidenum">
              <a:rPr lang="en-US" smtClean="0"/>
              <a:t>10</a:t>
            </a:fld>
            <a:endParaRPr lang="en-US"/>
          </a:p>
        </p:txBody>
      </p:sp>
    </p:spTree>
    <p:extLst>
      <p:ext uri="{BB962C8B-B14F-4D97-AF65-F5344CB8AC3E}">
        <p14:creationId xmlns:p14="http://schemas.microsoft.com/office/powerpoint/2010/main" val="3482228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FA2582E-C5E8-472A-A9F5-4CB71D96CE3F}"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D940CD4-0AB0-4C8E-9056-143C41EF9BB2}" type="slidenum">
              <a:rPr lang="en-US" smtClean="0"/>
              <a:t>‹#›</a:t>
            </a:fld>
            <a:endParaRPr lang="en-US"/>
          </a:p>
        </p:txBody>
      </p:sp>
    </p:spTree>
    <p:extLst>
      <p:ext uri="{BB962C8B-B14F-4D97-AF65-F5344CB8AC3E}">
        <p14:creationId xmlns:p14="http://schemas.microsoft.com/office/powerpoint/2010/main" val="205137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FA2582E-C5E8-472A-A9F5-4CB71D96CE3F}"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D940CD4-0AB0-4C8E-9056-143C41EF9BB2}" type="slidenum">
              <a:rPr lang="en-US" smtClean="0"/>
              <a:t>‹#›</a:t>
            </a:fld>
            <a:endParaRPr lang="en-US"/>
          </a:p>
        </p:txBody>
      </p:sp>
    </p:spTree>
    <p:extLst>
      <p:ext uri="{BB962C8B-B14F-4D97-AF65-F5344CB8AC3E}">
        <p14:creationId xmlns:p14="http://schemas.microsoft.com/office/powerpoint/2010/main" val="9215161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FA2582E-C5E8-472A-A9F5-4CB71D96CE3F}"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D940CD4-0AB0-4C8E-9056-143C41EF9BB2}"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313777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3FA2582E-C5E8-472A-A9F5-4CB71D96CE3F}"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D940CD4-0AB0-4C8E-9056-143C41EF9BB2}" type="slidenum">
              <a:rPr lang="en-US" smtClean="0"/>
              <a:t>‹#›</a:t>
            </a:fld>
            <a:endParaRPr lang="en-US"/>
          </a:p>
        </p:txBody>
      </p:sp>
    </p:spTree>
    <p:extLst>
      <p:ext uri="{BB962C8B-B14F-4D97-AF65-F5344CB8AC3E}">
        <p14:creationId xmlns:p14="http://schemas.microsoft.com/office/powerpoint/2010/main" val="30291352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3FA2582E-C5E8-472A-A9F5-4CB71D96CE3F}"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D940CD4-0AB0-4C8E-9056-143C41EF9BB2}"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27213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3FA2582E-C5E8-472A-A9F5-4CB71D96CE3F}"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D940CD4-0AB0-4C8E-9056-143C41EF9BB2}" type="slidenum">
              <a:rPr lang="en-US" smtClean="0"/>
              <a:t>‹#›</a:t>
            </a:fld>
            <a:endParaRPr lang="en-US"/>
          </a:p>
        </p:txBody>
      </p:sp>
    </p:spTree>
    <p:extLst>
      <p:ext uri="{BB962C8B-B14F-4D97-AF65-F5344CB8AC3E}">
        <p14:creationId xmlns:p14="http://schemas.microsoft.com/office/powerpoint/2010/main" val="24917505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FA2582E-C5E8-472A-A9F5-4CB71D96CE3F}"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D940CD4-0AB0-4C8E-9056-143C41EF9BB2}" type="slidenum">
              <a:rPr lang="en-US" smtClean="0"/>
              <a:t>‹#›</a:t>
            </a:fld>
            <a:endParaRPr lang="en-US"/>
          </a:p>
        </p:txBody>
      </p:sp>
    </p:spTree>
    <p:extLst>
      <p:ext uri="{BB962C8B-B14F-4D97-AF65-F5344CB8AC3E}">
        <p14:creationId xmlns:p14="http://schemas.microsoft.com/office/powerpoint/2010/main" val="14228346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FA2582E-C5E8-472A-A9F5-4CB71D96CE3F}"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D940CD4-0AB0-4C8E-9056-143C41EF9BB2}" type="slidenum">
              <a:rPr lang="en-US" smtClean="0"/>
              <a:t>‹#›</a:t>
            </a:fld>
            <a:endParaRPr lang="en-US"/>
          </a:p>
        </p:txBody>
      </p:sp>
    </p:spTree>
    <p:extLst>
      <p:ext uri="{BB962C8B-B14F-4D97-AF65-F5344CB8AC3E}">
        <p14:creationId xmlns:p14="http://schemas.microsoft.com/office/powerpoint/2010/main" val="3057158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FA2582E-C5E8-472A-A9F5-4CB71D96CE3F}"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D940CD4-0AB0-4C8E-9056-143C41EF9BB2}" type="slidenum">
              <a:rPr lang="en-US" smtClean="0"/>
              <a:t>‹#›</a:t>
            </a:fld>
            <a:endParaRPr lang="en-US"/>
          </a:p>
        </p:txBody>
      </p:sp>
    </p:spTree>
    <p:extLst>
      <p:ext uri="{BB962C8B-B14F-4D97-AF65-F5344CB8AC3E}">
        <p14:creationId xmlns:p14="http://schemas.microsoft.com/office/powerpoint/2010/main" val="3484932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FA2582E-C5E8-472A-A9F5-4CB71D96CE3F}"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D940CD4-0AB0-4C8E-9056-143C41EF9BB2}" type="slidenum">
              <a:rPr lang="en-US" smtClean="0"/>
              <a:t>‹#›</a:t>
            </a:fld>
            <a:endParaRPr lang="en-US"/>
          </a:p>
        </p:txBody>
      </p:sp>
    </p:spTree>
    <p:extLst>
      <p:ext uri="{BB962C8B-B14F-4D97-AF65-F5344CB8AC3E}">
        <p14:creationId xmlns:p14="http://schemas.microsoft.com/office/powerpoint/2010/main" val="2435019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FA2582E-C5E8-472A-A9F5-4CB71D96CE3F}"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D940CD4-0AB0-4C8E-9056-143C41EF9BB2}" type="slidenum">
              <a:rPr lang="en-US" smtClean="0"/>
              <a:t>‹#›</a:t>
            </a:fld>
            <a:endParaRPr lang="en-US"/>
          </a:p>
        </p:txBody>
      </p:sp>
    </p:spTree>
    <p:extLst>
      <p:ext uri="{BB962C8B-B14F-4D97-AF65-F5344CB8AC3E}">
        <p14:creationId xmlns:p14="http://schemas.microsoft.com/office/powerpoint/2010/main" val="165253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FA2582E-C5E8-472A-A9F5-4CB71D96CE3F}"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D940CD4-0AB0-4C8E-9056-143C41EF9BB2}" type="slidenum">
              <a:rPr lang="en-US" smtClean="0"/>
              <a:t>‹#›</a:t>
            </a:fld>
            <a:endParaRPr lang="en-US"/>
          </a:p>
        </p:txBody>
      </p:sp>
    </p:spTree>
    <p:extLst>
      <p:ext uri="{BB962C8B-B14F-4D97-AF65-F5344CB8AC3E}">
        <p14:creationId xmlns:p14="http://schemas.microsoft.com/office/powerpoint/2010/main" val="238948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FA2582E-C5E8-472A-A9F5-4CB71D96CE3F}"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D940CD4-0AB0-4C8E-9056-143C41EF9BB2}" type="slidenum">
              <a:rPr lang="en-US" smtClean="0"/>
              <a:t>‹#›</a:t>
            </a:fld>
            <a:endParaRPr lang="en-US"/>
          </a:p>
        </p:txBody>
      </p:sp>
    </p:spTree>
    <p:extLst>
      <p:ext uri="{BB962C8B-B14F-4D97-AF65-F5344CB8AC3E}">
        <p14:creationId xmlns:p14="http://schemas.microsoft.com/office/powerpoint/2010/main" val="1736071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A2582E-C5E8-472A-A9F5-4CB71D96CE3F}"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D940CD4-0AB0-4C8E-9056-143C41EF9BB2}" type="slidenum">
              <a:rPr lang="en-US" smtClean="0"/>
              <a:t>‹#›</a:t>
            </a:fld>
            <a:endParaRPr lang="en-US"/>
          </a:p>
        </p:txBody>
      </p:sp>
    </p:spTree>
    <p:extLst>
      <p:ext uri="{BB962C8B-B14F-4D97-AF65-F5344CB8AC3E}">
        <p14:creationId xmlns:p14="http://schemas.microsoft.com/office/powerpoint/2010/main" val="2510655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FA2582E-C5E8-472A-A9F5-4CB71D96CE3F}"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D940CD4-0AB0-4C8E-9056-143C41EF9BB2}" type="slidenum">
              <a:rPr lang="en-US" smtClean="0"/>
              <a:t>‹#›</a:t>
            </a:fld>
            <a:endParaRPr lang="en-US"/>
          </a:p>
        </p:txBody>
      </p:sp>
    </p:spTree>
    <p:extLst>
      <p:ext uri="{BB962C8B-B14F-4D97-AF65-F5344CB8AC3E}">
        <p14:creationId xmlns:p14="http://schemas.microsoft.com/office/powerpoint/2010/main" val="3595270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FA2582E-C5E8-472A-A9F5-4CB71D96CE3F}"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D940CD4-0AB0-4C8E-9056-143C41EF9BB2}" type="slidenum">
              <a:rPr lang="en-US" smtClean="0"/>
              <a:t>‹#›</a:t>
            </a:fld>
            <a:endParaRPr lang="en-US"/>
          </a:p>
        </p:txBody>
      </p:sp>
    </p:spTree>
    <p:extLst>
      <p:ext uri="{BB962C8B-B14F-4D97-AF65-F5344CB8AC3E}">
        <p14:creationId xmlns:p14="http://schemas.microsoft.com/office/powerpoint/2010/main" val="35179442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FA2582E-C5E8-472A-A9F5-4CB71D96CE3F}" type="datetimeFigureOut">
              <a:rPr lang="en-US" smtClean="0"/>
              <a:t>11/7/2018</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D940CD4-0AB0-4C8E-9056-143C41EF9BB2}" type="slidenum">
              <a:rPr lang="en-US" smtClean="0"/>
              <a:t>‹#›</a:t>
            </a:fld>
            <a:endParaRPr lang="en-US"/>
          </a:p>
        </p:txBody>
      </p:sp>
    </p:spTree>
    <p:extLst>
      <p:ext uri="{BB962C8B-B14F-4D97-AF65-F5344CB8AC3E}">
        <p14:creationId xmlns:p14="http://schemas.microsoft.com/office/powerpoint/2010/main" val="381838052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 id="214748373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39832" y="1084811"/>
            <a:ext cx="8915399" cy="2262781"/>
          </a:xfrm>
        </p:spPr>
        <p:txBody>
          <a:bodyPr/>
          <a:lstStyle/>
          <a:p>
            <a:pPr algn="ctr"/>
            <a:r>
              <a:rPr lang="en-US" u="sng" dirty="0" smtClean="0"/>
              <a:t>Research Administration </a:t>
            </a:r>
            <a:br>
              <a:rPr lang="en-US" u="sng" dirty="0" smtClean="0"/>
            </a:br>
            <a:r>
              <a:rPr lang="en-US" u="sng" dirty="0" smtClean="0"/>
              <a:t>Forum</a:t>
            </a:r>
            <a:endParaRPr lang="en-US" u="sng" dirty="0"/>
          </a:p>
        </p:txBody>
      </p:sp>
      <p:sp>
        <p:nvSpPr>
          <p:cNvPr id="3" name="Subtitle 2"/>
          <p:cNvSpPr>
            <a:spLocks noGrp="1"/>
          </p:cNvSpPr>
          <p:nvPr>
            <p:ph type="subTitle" idx="1"/>
          </p:nvPr>
        </p:nvSpPr>
        <p:spPr>
          <a:xfrm>
            <a:off x="2672340" y="4045859"/>
            <a:ext cx="8915399" cy="1126283"/>
          </a:xfrm>
        </p:spPr>
        <p:txBody>
          <a:bodyPr>
            <a:normAutofit/>
          </a:bodyPr>
          <a:lstStyle/>
          <a:p>
            <a:pPr algn="ctr"/>
            <a:r>
              <a:rPr lang="en-US" sz="3600" dirty="0" smtClean="0"/>
              <a:t>November 7, 2018</a:t>
            </a:r>
            <a:endParaRPr lang="en-US" sz="3600" dirty="0"/>
          </a:p>
        </p:txBody>
      </p:sp>
    </p:spTree>
    <p:extLst>
      <p:ext uri="{BB962C8B-B14F-4D97-AF65-F5344CB8AC3E}">
        <p14:creationId xmlns:p14="http://schemas.microsoft.com/office/powerpoint/2010/main" val="8938477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399666"/>
            <a:ext cx="8911687" cy="1280890"/>
          </a:xfrm>
        </p:spPr>
        <p:txBody>
          <a:bodyPr/>
          <a:lstStyle/>
          <a:p>
            <a:r>
              <a:rPr lang="en-US" u="sng" dirty="0" smtClean="0"/>
              <a:t>NIH </a:t>
            </a:r>
            <a:r>
              <a:rPr lang="en-US" u="sng" dirty="0"/>
              <a:t>Policy </a:t>
            </a:r>
            <a:r>
              <a:rPr lang="en-US" u="sng" dirty="0" smtClean="0"/>
              <a:t>on </a:t>
            </a:r>
            <a:r>
              <a:rPr lang="en-US" u="sng" dirty="0"/>
              <a:t>Harassment (Continued):</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84616690"/>
              </p:ext>
            </p:extLst>
          </p:nvPr>
        </p:nvGraphicFramePr>
        <p:xfrm>
          <a:off x="1575695" y="1834226"/>
          <a:ext cx="8915400" cy="37782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192713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9830" y="449542"/>
            <a:ext cx="9401492" cy="1280890"/>
          </a:xfrm>
        </p:spPr>
        <p:txBody>
          <a:bodyPr>
            <a:normAutofit/>
          </a:bodyPr>
          <a:lstStyle/>
          <a:p>
            <a:r>
              <a:rPr lang="en-US" sz="3500" u="sng" dirty="0" smtClean="0"/>
              <a:t>Controlled Unclassified Information (CUI):</a:t>
            </a:r>
            <a:endParaRPr lang="en-US" sz="3500" u="sng" dirty="0"/>
          </a:p>
        </p:txBody>
      </p:sp>
      <p:sp>
        <p:nvSpPr>
          <p:cNvPr id="3" name="Content Placeholder 2"/>
          <p:cNvSpPr>
            <a:spLocks noGrp="1"/>
          </p:cNvSpPr>
          <p:nvPr>
            <p:ph idx="1"/>
          </p:nvPr>
        </p:nvSpPr>
        <p:spPr>
          <a:xfrm>
            <a:off x="2339830" y="1895303"/>
            <a:ext cx="8915400" cy="5727468"/>
          </a:xfrm>
        </p:spPr>
        <p:txBody>
          <a:bodyPr>
            <a:normAutofit/>
          </a:bodyPr>
          <a:lstStyle/>
          <a:p>
            <a:pPr>
              <a:buFont typeface="Wingdings" panose="05000000000000000000" pitchFamily="2" charset="2"/>
              <a:buChar char="v"/>
            </a:pPr>
            <a:r>
              <a:rPr lang="en-US" dirty="0" smtClean="0"/>
              <a:t>What is CUI?</a:t>
            </a:r>
          </a:p>
          <a:p>
            <a:pPr>
              <a:buFont typeface="Arial" panose="020B0604020202020204" pitchFamily="34" charset="0"/>
              <a:buChar char="•"/>
            </a:pPr>
            <a:r>
              <a:rPr lang="en-US" dirty="0" smtClean="0"/>
              <a:t>CUI is a designation used by the Federal Government to identify information that is not classified, but nevertheless must be protected from unauthorized access. Some CUI is also designated as “export controlled” information. </a:t>
            </a:r>
          </a:p>
          <a:p>
            <a:pPr>
              <a:buFont typeface="Wingdings" panose="05000000000000000000" pitchFamily="2" charset="2"/>
              <a:buChar char="v"/>
            </a:pPr>
            <a:r>
              <a:rPr lang="en-US" dirty="0" smtClean="0"/>
              <a:t>How is CUI protected?</a:t>
            </a:r>
          </a:p>
          <a:p>
            <a:pPr>
              <a:buFont typeface="Arial" panose="020B0604020202020204" pitchFamily="34" charset="0"/>
              <a:buChar char="•"/>
            </a:pPr>
            <a:r>
              <a:rPr lang="en-US" dirty="0" smtClean="0"/>
              <a:t>Restricting access to U.S. Persons</a:t>
            </a:r>
          </a:p>
          <a:p>
            <a:pPr>
              <a:buFont typeface="Arial" panose="020B0604020202020204" pitchFamily="34" charset="0"/>
              <a:buChar char="•"/>
            </a:pPr>
            <a:r>
              <a:rPr lang="en-US" dirty="0" smtClean="0"/>
              <a:t>Limiting use of computers for CUI to special cybersecurity arrangements, including secure servers and special arrangements for data storage</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40470059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9992" y="117033"/>
            <a:ext cx="10172007" cy="1280890"/>
          </a:xfrm>
        </p:spPr>
        <p:txBody>
          <a:bodyPr>
            <a:normAutofit/>
          </a:bodyPr>
          <a:lstStyle/>
          <a:p>
            <a:r>
              <a:rPr lang="en-US" sz="3000" u="sng" dirty="0"/>
              <a:t>Controlled Unclassified Information (</a:t>
            </a:r>
            <a:r>
              <a:rPr lang="en-US" sz="3000" u="sng" dirty="0" smtClean="0"/>
              <a:t>CUI</a:t>
            </a:r>
            <a:r>
              <a:rPr lang="en-US" sz="3000" u="sng" dirty="0"/>
              <a:t> </a:t>
            </a:r>
            <a:r>
              <a:rPr lang="en-US" sz="3000" u="sng" dirty="0" smtClean="0"/>
              <a:t>– Continued): </a:t>
            </a:r>
            <a:endParaRPr lang="en-US" sz="3000" dirty="0"/>
          </a:p>
        </p:txBody>
      </p:sp>
      <p:sp>
        <p:nvSpPr>
          <p:cNvPr id="3" name="Content Placeholder 2"/>
          <p:cNvSpPr>
            <a:spLocks noGrp="1"/>
          </p:cNvSpPr>
          <p:nvPr>
            <p:ph idx="1"/>
          </p:nvPr>
        </p:nvSpPr>
        <p:spPr>
          <a:xfrm>
            <a:off x="2215139" y="831273"/>
            <a:ext cx="8915400" cy="5744093"/>
          </a:xfrm>
        </p:spPr>
        <p:txBody>
          <a:bodyPr>
            <a:normAutofit lnSpcReduction="10000"/>
          </a:bodyPr>
          <a:lstStyle/>
          <a:p>
            <a:pPr>
              <a:buFont typeface="Wingdings" panose="05000000000000000000" pitchFamily="2" charset="2"/>
              <a:buChar char="v"/>
            </a:pPr>
            <a:r>
              <a:rPr lang="en-US" dirty="0" smtClean="0"/>
              <a:t>How </a:t>
            </a:r>
            <a:r>
              <a:rPr lang="en-US" dirty="0"/>
              <a:t>is CUI protected?</a:t>
            </a:r>
          </a:p>
          <a:p>
            <a:pPr>
              <a:buFont typeface="Arial" panose="020B0604020202020204" pitchFamily="34" charset="0"/>
              <a:buChar char="•"/>
            </a:pPr>
            <a:r>
              <a:rPr lang="en-US" dirty="0"/>
              <a:t>Restricting access to U.S. Persons</a:t>
            </a:r>
          </a:p>
          <a:p>
            <a:pPr>
              <a:buFont typeface="Arial" panose="020B0604020202020204" pitchFamily="34" charset="0"/>
              <a:buChar char="•"/>
            </a:pPr>
            <a:r>
              <a:rPr lang="en-US" dirty="0"/>
              <a:t>Limiting use of computers for CUI to special cybersecurity arrangements, including secure servers and special arrangements for data storage</a:t>
            </a:r>
          </a:p>
          <a:p>
            <a:pPr>
              <a:buFont typeface="Wingdings" panose="05000000000000000000" pitchFamily="2" charset="2"/>
              <a:buChar char="v"/>
            </a:pPr>
            <a:r>
              <a:rPr lang="en-US" dirty="0"/>
              <a:t>How does the Federal Government deal with CUI?</a:t>
            </a:r>
          </a:p>
          <a:p>
            <a:pPr>
              <a:buFont typeface="Arial" panose="020B0604020202020204" pitchFamily="34" charset="0"/>
              <a:buChar char="•"/>
            </a:pPr>
            <a:r>
              <a:rPr lang="en-US" dirty="0"/>
              <a:t>Projects funded as basic or fundamental research projects should not include any CUI or other restrictions on access or dissemination of project results.</a:t>
            </a:r>
          </a:p>
          <a:p>
            <a:pPr>
              <a:buFont typeface="Arial" panose="020B0604020202020204" pitchFamily="34" charset="0"/>
              <a:buChar char="•"/>
            </a:pPr>
            <a:r>
              <a:rPr lang="en-US" dirty="0"/>
              <a:t>When the Government issues a grant, contract, or cooperative agreement that requires the PI to receive CUI in order to carry out the project, the Government is obliged to spell this out in the award documents, including an identification of the specific information that is being designated as CUI and the reason why this is being done. </a:t>
            </a:r>
          </a:p>
          <a:p>
            <a:pPr>
              <a:buFont typeface="Arial" panose="020B0604020202020204" pitchFamily="34" charset="0"/>
              <a:buChar char="•"/>
            </a:pPr>
            <a:r>
              <a:rPr lang="en-US" dirty="0"/>
              <a:t>If an organization accepts a Federal award that requires the Investigator to have access to CUI, it must immediately implement security </a:t>
            </a:r>
            <a:r>
              <a:rPr lang="en-US" dirty="0" err="1"/>
              <a:t>measueres</a:t>
            </a:r>
            <a:r>
              <a:rPr lang="en-US" dirty="0"/>
              <a:t> identified by the Government in order to protect the CUI. These measures are likely to be extremely cumbersome and very expensive. Under such circumstances, the project is not being conducted as fundamental or basic research. </a:t>
            </a:r>
          </a:p>
          <a:p>
            <a:endParaRPr lang="en-US" dirty="0"/>
          </a:p>
        </p:txBody>
      </p:sp>
    </p:spTree>
    <p:extLst>
      <p:ext uri="{BB962C8B-B14F-4D97-AF65-F5344CB8AC3E}">
        <p14:creationId xmlns:p14="http://schemas.microsoft.com/office/powerpoint/2010/main" val="36913920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8087" y="191848"/>
            <a:ext cx="10523913" cy="1280890"/>
          </a:xfrm>
        </p:spPr>
        <p:txBody>
          <a:bodyPr/>
          <a:lstStyle/>
          <a:p>
            <a:r>
              <a:rPr lang="en-US" u="sng" dirty="0"/>
              <a:t>Controlled Unclassified Information (CUI</a:t>
            </a:r>
            <a:r>
              <a:rPr lang="en-US" u="sng" dirty="0" smtClean="0"/>
              <a:t>) (</a:t>
            </a:r>
            <a:r>
              <a:rPr lang="en-US" u="sng" dirty="0" err="1" smtClean="0"/>
              <a:t>Contined</a:t>
            </a:r>
            <a:r>
              <a:rPr lang="en-US" u="sng" dirty="0" smtClean="0"/>
              <a:t>):</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v"/>
            </a:pPr>
            <a:r>
              <a:rPr lang="en-US" dirty="0" smtClean="0"/>
              <a:t>What is Caltech doing about CUI?</a:t>
            </a:r>
          </a:p>
          <a:p>
            <a:pPr>
              <a:buFont typeface="Arial" panose="020B0604020202020204" pitchFamily="34" charset="0"/>
              <a:buChar char="•"/>
            </a:pPr>
            <a:r>
              <a:rPr lang="en-US" dirty="0" smtClean="0"/>
              <a:t>Caltech has recently developed a policy on dealing with CUI on campus.</a:t>
            </a:r>
          </a:p>
          <a:p>
            <a:pPr>
              <a:buFont typeface="Arial" panose="020B0604020202020204" pitchFamily="34" charset="0"/>
              <a:buChar char="•"/>
            </a:pPr>
            <a:r>
              <a:rPr lang="en-US" dirty="0" smtClean="0"/>
              <a:t>The policy is now in effect and will soon be incorporated into Chapter VII of the Caltech Faculty Handbook. </a:t>
            </a:r>
          </a:p>
          <a:p>
            <a:pPr>
              <a:buFont typeface="Wingdings" panose="05000000000000000000" pitchFamily="2" charset="2"/>
              <a:buChar char="v"/>
            </a:pPr>
            <a:r>
              <a:rPr lang="en-US" dirty="0" smtClean="0"/>
              <a:t>Caltech’s Policy:</a:t>
            </a:r>
          </a:p>
          <a:p>
            <a:pPr>
              <a:buFont typeface="Arial" panose="020B0604020202020204" pitchFamily="34" charset="0"/>
              <a:buChar char="•"/>
            </a:pPr>
            <a:r>
              <a:rPr lang="en-US" dirty="0" smtClean="0"/>
              <a:t>The Institute’s policy is that no government contracts, grants, or </a:t>
            </a:r>
            <a:r>
              <a:rPr lang="en-US" dirty="0" err="1" smtClean="0"/>
              <a:t>subawards</a:t>
            </a:r>
            <a:r>
              <a:rPr lang="en-US" dirty="0" smtClean="0"/>
              <a:t> are accepted if they require either receiving or producing Controlled Unclassified Information (CUI) in order to carry out the project. Exceptions to this policy can be granted by the Provost’s Office in limited circumstances if so doing is in the best interests of the Institute. </a:t>
            </a:r>
            <a:endParaRPr lang="en-US" dirty="0"/>
          </a:p>
        </p:txBody>
      </p:sp>
    </p:spTree>
    <p:extLst>
      <p:ext uri="{BB962C8B-B14F-4D97-AF65-F5344CB8AC3E}">
        <p14:creationId xmlns:p14="http://schemas.microsoft.com/office/powerpoint/2010/main" val="789743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PI Eligibility – David Mayo</a:t>
            </a:r>
            <a:endParaRPr lang="en-US" u="sng" dirty="0"/>
          </a:p>
        </p:txBody>
      </p:sp>
      <p:sp>
        <p:nvSpPr>
          <p:cNvPr id="3" name="Content Placeholder 2"/>
          <p:cNvSpPr>
            <a:spLocks noGrp="1"/>
          </p:cNvSpPr>
          <p:nvPr>
            <p:ph idx="1"/>
          </p:nvPr>
        </p:nvSpPr>
        <p:spPr/>
        <p:txBody>
          <a:bodyPr/>
          <a:lstStyle/>
          <a:p>
            <a:r>
              <a:rPr lang="en-US" dirty="0" smtClean="0"/>
              <a:t>Only Professorial Faculty (i.e., tenure track) are eligible to serve as PI</a:t>
            </a:r>
          </a:p>
          <a:p>
            <a:r>
              <a:rPr lang="en-US" dirty="0" smtClean="0"/>
              <a:t>Everyone else requires an exception, including</a:t>
            </a:r>
          </a:p>
          <a:p>
            <a:pPr lvl="1"/>
            <a:r>
              <a:rPr lang="en-US" dirty="0" smtClean="0"/>
              <a:t>Emeritus faculty</a:t>
            </a:r>
          </a:p>
          <a:p>
            <a:pPr lvl="1"/>
            <a:r>
              <a:rPr lang="en-US" dirty="0" smtClean="0"/>
              <a:t>Research faculty (e.g., Research Professor)</a:t>
            </a:r>
          </a:p>
          <a:p>
            <a:pPr lvl="1"/>
            <a:r>
              <a:rPr lang="en-US" dirty="0" smtClean="0"/>
              <a:t>Faculty Associate</a:t>
            </a:r>
          </a:p>
          <a:p>
            <a:pPr lvl="1"/>
            <a:r>
              <a:rPr lang="en-US" dirty="0" smtClean="0"/>
              <a:t>Visiting Professors and Associates</a:t>
            </a:r>
          </a:p>
          <a:p>
            <a:pPr lvl="1"/>
            <a:r>
              <a:rPr lang="en-US" dirty="0" smtClean="0"/>
              <a:t>Members of the Beckman Institute/Professional Staff</a:t>
            </a:r>
          </a:p>
          <a:p>
            <a:pPr lvl="1"/>
            <a:r>
              <a:rPr lang="en-US" dirty="0" smtClean="0"/>
              <a:t>Postdocs and Students</a:t>
            </a:r>
          </a:p>
        </p:txBody>
      </p:sp>
    </p:spTree>
    <p:extLst>
      <p:ext uri="{BB962C8B-B14F-4D97-AF65-F5344CB8AC3E}">
        <p14:creationId xmlns:p14="http://schemas.microsoft.com/office/powerpoint/2010/main" val="21554822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PI Eligibility</a:t>
            </a:r>
            <a:r>
              <a:rPr lang="en-US" sz="3200" u="sng" dirty="0"/>
              <a:t> (cont.)</a:t>
            </a:r>
            <a:endParaRPr lang="en-US" u="sng" dirty="0"/>
          </a:p>
        </p:txBody>
      </p:sp>
      <p:sp>
        <p:nvSpPr>
          <p:cNvPr id="3" name="Content Placeholder 2"/>
          <p:cNvSpPr>
            <a:spLocks noGrp="1"/>
          </p:cNvSpPr>
          <p:nvPr>
            <p:ph idx="1"/>
          </p:nvPr>
        </p:nvSpPr>
        <p:spPr/>
        <p:txBody>
          <a:bodyPr/>
          <a:lstStyle/>
          <a:p>
            <a:r>
              <a:rPr lang="en-US" dirty="0" smtClean="0"/>
              <a:t>The VPR has issued a matrix to summarize available exceptions</a:t>
            </a:r>
            <a:r>
              <a:rPr lang="en-US" dirty="0"/>
              <a:t> </a:t>
            </a:r>
            <a:r>
              <a:rPr lang="en-US" dirty="0" smtClean="0"/>
              <a:t>and associated criteria, which is available on OSR website</a:t>
            </a:r>
          </a:p>
          <a:p>
            <a:r>
              <a:rPr lang="en-US" dirty="0" smtClean="0"/>
              <a:t>Deviations from the matrix must be submitted for approval at least one week prior to the proposal submission deadline</a:t>
            </a:r>
          </a:p>
        </p:txBody>
      </p:sp>
    </p:spTree>
    <p:extLst>
      <p:ext uri="{BB962C8B-B14F-4D97-AF65-F5344CB8AC3E}">
        <p14:creationId xmlns:p14="http://schemas.microsoft.com/office/powerpoint/2010/main" val="34713444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JPL 50/50 Convention</a:t>
            </a:r>
            <a:endParaRPr lang="en-US" u="sng" dirty="0"/>
          </a:p>
        </p:txBody>
      </p:sp>
      <p:sp>
        <p:nvSpPr>
          <p:cNvPr id="3" name="Content Placeholder 2"/>
          <p:cNvSpPr>
            <a:spLocks noGrp="1"/>
          </p:cNvSpPr>
          <p:nvPr>
            <p:ph idx="1"/>
          </p:nvPr>
        </p:nvSpPr>
        <p:spPr/>
        <p:txBody>
          <a:bodyPr/>
          <a:lstStyle/>
          <a:p>
            <a:r>
              <a:rPr lang="en-US" dirty="0" smtClean="0"/>
              <a:t>Originally implemented to ensure that proposals submitted by campus, and which included participation by JPL, were truly campus-led projects</a:t>
            </a:r>
          </a:p>
          <a:p>
            <a:r>
              <a:rPr lang="en-US" dirty="0" smtClean="0"/>
              <a:t>Any campus proposal that budgets more than 50% of the funds to JPL will need review by the Vice Provost for Research prior to submission</a:t>
            </a:r>
          </a:p>
          <a:p>
            <a:r>
              <a:rPr lang="en-US" dirty="0" smtClean="0"/>
              <a:t>This is not intended as a restriction but rather as a threshold of JPL participation that warrants higher level review</a:t>
            </a:r>
            <a:endParaRPr lang="en-US" dirty="0"/>
          </a:p>
        </p:txBody>
      </p:sp>
    </p:spTree>
    <p:extLst>
      <p:ext uri="{BB962C8B-B14F-4D97-AF65-F5344CB8AC3E}">
        <p14:creationId xmlns:p14="http://schemas.microsoft.com/office/powerpoint/2010/main" val="18080234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Regulation and Compliance</a:t>
            </a:r>
            <a:endParaRPr lang="en-US" u="sng" dirty="0"/>
          </a:p>
        </p:txBody>
      </p:sp>
      <p:sp>
        <p:nvSpPr>
          <p:cNvPr id="3" name="Content Placeholder 2"/>
          <p:cNvSpPr>
            <a:spLocks noGrp="1"/>
          </p:cNvSpPr>
          <p:nvPr>
            <p:ph idx="1"/>
          </p:nvPr>
        </p:nvSpPr>
        <p:spPr/>
        <p:txBody>
          <a:bodyPr/>
          <a:lstStyle/>
          <a:p>
            <a:r>
              <a:rPr lang="en-US" dirty="0" smtClean="0"/>
              <a:t>NCURA publication that summarizes over 180 federal compliance requirements</a:t>
            </a:r>
          </a:p>
          <a:p>
            <a:pPr lvl="1"/>
            <a:r>
              <a:rPr lang="en-US" dirty="0" smtClean="0"/>
              <a:t>Each entry includes minimum requirements for institutional compliance (including differences in application to grants and contracts), penalties for non-compliance and references to original regulatory and/or statutory requirements</a:t>
            </a:r>
          </a:p>
          <a:p>
            <a:r>
              <a:rPr lang="en-US" dirty="0" smtClean="0"/>
              <a:t>Caltech has purchased a limited site license</a:t>
            </a:r>
          </a:p>
          <a:p>
            <a:pPr lvl="1"/>
            <a:r>
              <a:rPr lang="en-US" dirty="0" smtClean="0"/>
              <a:t>It will be available to Caltech personnel in the next month or so</a:t>
            </a:r>
          </a:p>
          <a:p>
            <a:pPr lvl="1"/>
            <a:r>
              <a:rPr lang="en-US" dirty="0" smtClean="0"/>
              <a:t>Intended to support Caltech’s education efforts in research compliance</a:t>
            </a:r>
          </a:p>
        </p:txBody>
      </p:sp>
    </p:spTree>
    <p:extLst>
      <p:ext uri="{BB962C8B-B14F-4D97-AF65-F5344CB8AC3E}">
        <p14:creationId xmlns:p14="http://schemas.microsoft.com/office/powerpoint/2010/main" val="37182731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Where does it say I have to do that?</a:t>
            </a:r>
            <a:endParaRPr lang="en-US" u="sng" dirty="0"/>
          </a:p>
        </p:txBody>
      </p:sp>
      <p:sp>
        <p:nvSpPr>
          <p:cNvPr id="3" name="Content Placeholder 2"/>
          <p:cNvSpPr>
            <a:spLocks noGrp="1"/>
          </p:cNvSpPr>
          <p:nvPr>
            <p:ph idx="1"/>
          </p:nvPr>
        </p:nvSpPr>
        <p:spPr/>
        <p:txBody>
          <a:bodyPr/>
          <a:lstStyle/>
          <a:p>
            <a:r>
              <a:rPr lang="en-US" dirty="0" smtClean="0"/>
              <a:t>Presentation to detail many of the federal requirements associated with preparation/ submission of federal proposals, and management of federal awards</a:t>
            </a:r>
          </a:p>
          <a:p>
            <a:r>
              <a:rPr lang="en-US" dirty="0" smtClean="0"/>
              <a:t>Will include references to Caltech requirements/  implementations</a:t>
            </a:r>
          </a:p>
          <a:p>
            <a:r>
              <a:rPr lang="en-US" dirty="0" smtClean="0"/>
              <a:t>Look for it in January or February of 2019</a:t>
            </a:r>
          </a:p>
          <a:p>
            <a:endParaRPr lang="en-US" dirty="0"/>
          </a:p>
        </p:txBody>
      </p:sp>
    </p:spTree>
    <p:extLst>
      <p:ext uri="{BB962C8B-B14F-4D97-AF65-F5344CB8AC3E}">
        <p14:creationId xmlns:p14="http://schemas.microsoft.com/office/powerpoint/2010/main" val="19681303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PI Effort Commitment </a:t>
            </a:r>
            <a:endParaRPr lang="en-US" u="sng" dirty="0"/>
          </a:p>
        </p:txBody>
      </p:sp>
      <p:sp>
        <p:nvSpPr>
          <p:cNvPr id="3" name="Content Placeholder 2"/>
          <p:cNvSpPr>
            <a:spLocks noGrp="1"/>
          </p:cNvSpPr>
          <p:nvPr>
            <p:ph idx="1"/>
          </p:nvPr>
        </p:nvSpPr>
        <p:spPr/>
        <p:txBody>
          <a:bodyPr/>
          <a:lstStyle/>
          <a:p>
            <a:r>
              <a:rPr lang="en-US" dirty="0" smtClean="0"/>
              <a:t>Different sponsors require different representations of committed effort, for example</a:t>
            </a:r>
          </a:p>
          <a:p>
            <a:pPr lvl="1"/>
            <a:r>
              <a:rPr lang="en-US" dirty="0" smtClean="0"/>
              <a:t>NSF: NSF-funded person months (10% equals 1.2 person months</a:t>
            </a:r>
            <a:r>
              <a:rPr lang="en-US" strike="sngStrike" dirty="0" smtClean="0"/>
              <a:t>, not .1 person months</a:t>
            </a:r>
            <a:r>
              <a:rPr lang="en-US" dirty="0" smtClean="0"/>
              <a:t>)</a:t>
            </a:r>
          </a:p>
          <a:p>
            <a:pPr lvl="1"/>
            <a:r>
              <a:rPr lang="en-US" dirty="0" smtClean="0"/>
              <a:t>NIH: Person months (10% equals 1.2 person months</a:t>
            </a:r>
            <a:r>
              <a:rPr lang="en-US" strike="sngStrike" dirty="0" smtClean="0"/>
              <a:t>, not 10 person months</a:t>
            </a:r>
            <a:r>
              <a:rPr lang="en-US" dirty="0" smtClean="0"/>
              <a:t>)</a:t>
            </a:r>
          </a:p>
          <a:p>
            <a:pPr lvl="1"/>
            <a:r>
              <a:rPr lang="en-US" dirty="0" smtClean="0"/>
              <a:t>NASA: FTE (10% = .10 FTE</a:t>
            </a:r>
            <a:r>
              <a:rPr lang="en-US" strike="sngStrike" dirty="0" smtClean="0"/>
              <a:t>, not 10 FTE</a:t>
            </a:r>
            <a:r>
              <a:rPr lang="en-US" dirty="0" smtClean="0"/>
              <a:t>)</a:t>
            </a:r>
          </a:p>
          <a:p>
            <a:r>
              <a:rPr lang="en-US" dirty="0" smtClean="0"/>
              <a:t>The Division is responsible for ensuring that effort calculations are correct relative to budgeted salary - OSR does not have access to salary information in order to validate this</a:t>
            </a:r>
          </a:p>
          <a:p>
            <a:endParaRPr lang="en-US" dirty="0"/>
          </a:p>
        </p:txBody>
      </p:sp>
    </p:spTree>
    <p:extLst>
      <p:ext uri="{BB962C8B-B14F-4D97-AF65-F5344CB8AC3E}">
        <p14:creationId xmlns:p14="http://schemas.microsoft.com/office/powerpoint/2010/main" val="10031821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4575" y="632423"/>
            <a:ext cx="8911687" cy="1280890"/>
          </a:xfrm>
        </p:spPr>
        <p:txBody>
          <a:bodyPr/>
          <a:lstStyle/>
          <a:p>
            <a:pPr algn="ctr"/>
            <a:r>
              <a:rPr lang="en-US" u="sng" dirty="0" smtClean="0"/>
              <a:t>Agenda</a:t>
            </a:r>
            <a:endParaRPr lang="en-US" u="sng" dirty="0"/>
          </a:p>
        </p:txBody>
      </p:sp>
      <p:sp>
        <p:nvSpPr>
          <p:cNvPr id="3" name="Content Placeholder 2"/>
          <p:cNvSpPr>
            <a:spLocks noGrp="1"/>
          </p:cNvSpPr>
          <p:nvPr>
            <p:ph idx="1"/>
          </p:nvPr>
        </p:nvSpPr>
        <p:spPr>
          <a:xfrm>
            <a:off x="2327564" y="2216727"/>
            <a:ext cx="9709266" cy="4716087"/>
          </a:xfrm>
        </p:spPr>
        <p:txBody>
          <a:bodyPr>
            <a:normAutofit/>
          </a:bodyPr>
          <a:lstStyle/>
          <a:p>
            <a:r>
              <a:rPr lang="en-US" dirty="0"/>
              <a:t>Annual Audit Follow-Up – Estella </a:t>
            </a:r>
            <a:r>
              <a:rPr lang="en-US" dirty="0" smtClean="0"/>
              <a:t>Venegas</a:t>
            </a:r>
          </a:p>
          <a:p>
            <a:r>
              <a:rPr lang="en-US" dirty="0" smtClean="0"/>
              <a:t>FY 2019 Indirect Cost, Staff Benefit, and other Rates – Dick Seligman</a:t>
            </a:r>
          </a:p>
          <a:p>
            <a:r>
              <a:rPr lang="en-US" dirty="0" smtClean="0"/>
              <a:t>NSF and NIH Policies on Harassment – Dick Seligman</a:t>
            </a:r>
          </a:p>
          <a:p>
            <a:r>
              <a:rPr lang="en-US" dirty="0" smtClean="0"/>
              <a:t>Controlled Unclassified Information (CUI) – Dick Seligman</a:t>
            </a:r>
          </a:p>
          <a:p>
            <a:r>
              <a:rPr lang="en-US" dirty="0" smtClean="0"/>
              <a:t>Review of PI Eligibility Policy – David Mayo</a:t>
            </a:r>
          </a:p>
          <a:p>
            <a:r>
              <a:rPr lang="en-US" dirty="0" smtClean="0"/>
              <a:t>Campus-JPL Collaborations (“50/50 Convention”) – David Mayo</a:t>
            </a:r>
          </a:p>
          <a:p>
            <a:r>
              <a:rPr lang="en-US" dirty="0" smtClean="0"/>
              <a:t>“Where Does it Say I Have To Do That”? – David Mayo</a:t>
            </a:r>
          </a:p>
        </p:txBody>
      </p:sp>
    </p:spTree>
    <p:extLst>
      <p:ext uri="{BB962C8B-B14F-4D97-AF65-F5344CB8AC3E}">
        <p14:creationId xmlns:p14="http://schemas.microsoft.com/office/powerpoint/2010/main" val="38217544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PI Effort Commitment </a:t>
            </a:r>
            <a:r>
              <a:rPr lang="en-US" sz="3200" u="sng" dirty="0"/>
              <a:t>(cont.)</a:t>
            </a:r>
            <a:endParaRPr lang="en-US" u="sng" dirty="0"/>
          </a:p>
        </p:txBody>
      </p:sp>
      <p:sp>
        <p:nvSpPr>
          <p:cNvPr id="3" name="Content Placeholder 2"/>
          <p:cNvSpPr>
            <a:spLocks noGrp="1"/>
          </p:cNvSpPr>
          <p:nvPr>
            <p:ph idx="1"/>
          </p:nvPr>
        </p:nvSpPr>
        <p:spPr/>
        <p:txBody>
          <a:bodyPr/>
          <a:lstStyle/>
          <a:p>
            <a:r>
              <a:rPr lang="en-US" dirty="0" smtClean="0"/>
              <a:t>Any PI effort that is committed but which is not charged to the sponsor is cost shared effort</a:t>
            </a:r>
          </a:p>
          <a:p>
            <a:r>
              <a:rPr lang="en-US" dirty="0" smtClean="0"/>
              <a:t>PI effort that is cost shared on </a:t>
            </a:r>
            <a:r>
              <a:rPr lang="en-US" i="1" dirty="0" smtClean="0"/>
              <a:t>federal</a:t>
            </a:r>
            <a:r>
              <a:rPr lang="en-US" dirty="0" smtClean="0"/>
              <a:t> awards must reimburse the general budget (via the Provost’s Office) for the unrecovered overhead on the cost shared PI salary and benefits. Exceptions</a:t>
            </a:r>
          </a:p>
          <a:p>
            <a:pPr lvl="1"/>
            <a:r>
              <a:rPr lang="en-US" dirty="0" smtClean="0"/>
              <a:t>If the federal sponsor </a:t>
            </a:r>
            <a:r>
              <a:rPr lang="en-US" b="1" i="1" u="sng" dirty="0" smtClean="0"/>
              <a:t>requires</a:t>
            </a:r>
            <a:r>
              <a:rPr lang="en-US" dirty="0" smtClean="0"/>
              <a:t> cost sharing, PI effort may be cost shared without incurring the overhead pay-back requirement</a:t>
            </a:r>
          </a:p>
          <a:p>
            <a:pPr lvl="1"/>
            <a:r>
              <a:rPr lang="en-US" dirty="0" smtClean="0"/>
              <a:t>If the Provost waives the pay-back requirement; Division Chairs do not have the authority to waive this, but any submitted request must include the Chair’s support</a:t>
            </a:r>
          </a:p>
        </p:txBody>
      </p:sp>
    </p:spTree>
    <p:extLst>
      <p:ext uri="{BB962C8B-B14F-4D97-AF65-F5344CB8AC3E}">
        <p14:creationId xmlns:p14="http://schemas.microsoft.com/office/powerpoint/2010/main" val="40585901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PI Effort Commitment </a:t>
            </a:r>
            <a:r>
              <a:rPr lang="en-US" sz="3200" u="sng" dirty="0"/>
              <a:t>(cont.)</a:t>
            </a:r>
            <a:endParaRPr lang="en-US" u="sng" dirty="0"/>
          </a:p>
        </p:txBody>
      </p:sp>
      <p:sp>
        <p:nvSpPr>
          <p:cNvPr id="3" name="Content Placeholder 2"/>
          <p:cNvSpPr>
            <a:spLocks noGrp="1"/>
          </p:cNvSpPr>
          <p:nvPr>
            <p:ph idx="1"/>
          </p:nvPr>
        </p:nvSpPr>
        <p:spPr/>
        <p:txBody>
          <a:bodyPr/>
          <a:lstStyle/>
          <a:p>
            <a:r>
              <a:rPr lang="en-US" dirty="0" smtClean="0"/>
              <a:t>Please be consistent with how you represent committed effort between the budget and the budget justification (or at least accurate), and relative to the budgeted salary</a:t>
            </a:r>
          </a:p>
          <a:p>
            <a:pPr lvl="1"/>
            <a:r>
              <a:rPr lang="en-US" dirty="0" smtClean="0"/>
              <a:t>Inconsistency can lead to a great deal of confusion when OSR records the commitment in the financial system</a:t>
            </a:r>
          </a:p>
          <a:p>
            <a:pPr lvl="2"/>
            <a:r>
              <a:rPr lang="en-US" dirty="0" smtClean="0"/>
              <a:t>OSR takes effort commitment from the budget, with possible validation from the budget justification</a:t>
            </a:r>
          </a:p>
          <a:p>
            <a:pPr lvl="2"/>
            <a:r>
              <a:rPr lang="en-US" dirty="0" smtClean="0"/>
              <a:t>OSR does not attempt to derive the committed effort from the budgeted salary, nor will auditors</a:t>
            </a:r>
          </a:p>
          <a:p>
            <a:pPr lvl="1"/>
            <a:r>
              <a:rPr lang="en-US" dirty="0" smtClean="0"/>
              <a:t>Ideally, OSR will catch inconsistencies before the proposal is submitted, if there is sufficient time.</a:t>
            </a:r>
          </a:p>
        </p:txBody>
      </p:sp>
    </p:spTree>
    <p:extLst>
      <p:ext uri="{BB962C8B-B14F-4D97-AF65-F5344CB8AC3E}">
        <p14:creationId xmlns:p14="http://schemas.microsoft.com/office/powerpoint/2010/main" val="26093815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51611" y="1194263"/>
            <a:ext cx="7772400" cy="1470025"/>
          </a:xfrm>
        </p:spPr>
        <p:txBody>
          <a:bodyPr/>
          <a:lstStyle/>
          <a:p>
            <a:r>
              <a:rPr lang="en-US" dirty="0" smtClean="0"/>
              <a:t>2018 Single Audit </a:t>
            </a:r>
            <a:br>
              <a:rPr lang="en-US" dirty="0" smtClean="0"/>
            </a:br>
            <a:r>
              <a:rPr lang="en-US" sz="2400" dirty="0"/>
              <a:t>(Formerly the A-133 Audit) </a:t>
            </a:r>
          </a:p>
        </p:txBody>
      </p:sp>
      <p:sp>
        <p:nvSpPr>
          <p:cNvPr id="3" name="Subtitle 2"/>
          <p:cNvSpPr>
            <a:spLocks noGrp="1"/>
          </p:cNvSpPr>
          <p:nvPr>
            <p:ph type="subTitle" idx="1"/>
          </p:nvPr>
        </p:nvSpPr>
        <p:spPr>
          <a:xfrm>
            <a:off x="2263833" y="3595254"/>
            <a:ext cx="9144000" cy="1752600"/>
          </a:xfrm>
        </p:spPr>
        <p:txBody>
          <a:bodyPr/>
          <a:lstStyle/>
          <a:p>
            <a:r>
              <a:rPr lang="en-US" dirty="0" smtClean="0">
                <a:solidFill>
                  <a:schemeClr val="tx1"/>
                </a:solidFill>
              </a:rPr>
              <a:t>Estella Venegas</a:t>
            </a:r>
          </a:p>
          <a:p>
            <a:r>
              <a:rPr lang="en-US" dirty="0" smtClean="0">
                <a:solidFill>
                  <a:schemeClr val="tx1"/>
                </a:solidFill>
              </a:rPr>
              <a:t>Assistant Director, Post Award Administration</a:t>
            </a:r>
            <a:endParaRPr lang="en-US" dirty="0">
              <a:solidFill>
                <a:schemeClr val="tx1"/>
              </a:solidFill>
            </a:endParaRPr>
          </a:p>
        </p:txBody>
      </p:sp>
    </p:spTree>
    <p:extLst>
      <p:ext uri="{BB962C8B-B14F-4D97-AF65-F5344CB8AC3E}">
        <p14:creationId xmlns:p14="http://schemas.microsoft.com/office/powerpoint/2010/main" val="11952869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04800"/>
            <a:ext cx="8229600" cy="1143000"/>
          </a:xfrm>
        </p:spPr>
        <p:txBody>
          <a:bodyPr/>
          <a:lstStyle/>
          <a:p>
            <a:r>
              <a:rPr lang="en-US" u="sng" dirty="0" smtClean="0"/>
              <a:t>Topics of Interest </a:t>
            </a:r>
            <a:endParaRPr lang="en-US" u="sng" dirty="0"/>
          </a:p>
        </p:txBody>
      </p:sp>
      <p:sp>
        <p:nvSpPr>
          <p:cNvPr id="3" name="Content Placeholder 2"/>
          <p:cNvSpPr>
            <a:spLocks noGrp="1"/>
          </p:cNvSpPr>
          <p:nvPr>
            <p:ph sz="half" idx="1"/>
          </p:nvPr>
        </p:nvSpPr>
        <p:spPr>
          <a:xfrm>
            <a:off x="2058837" y="1706562"/>
            <a:ext cx="3884764" cy="4495800"/>
          </a:xfrm>
        </p:spPr>
        <p:txBody>
          <a:bodyPr vert="horz" lIns="91440" tIns="45720" rIns="91440" bIns="45720" rtlCol="0">
            <a:noAutofit/>
          </a:bodyPr>
          <a:lstStyle/>
          <a:p>
            <a:pPr>
              <a:lnSpc>
                <a:spcPct val="150000"/>
              </a:lnSpc>
            </a:pPr>
            <a:r>
              <a:rPr lang="en-US" sz="2400" dirty="0"/>
              <a:t>Direct and Indirect Costs</a:t>
            </a:r>
          </a:p>
          <a:p>
            <a:pPr>
              <a:lnSpc>
                <a:spcPct val="150000"/>
              </a:lnSpc>
            </a:pPr>
            <a:r>
              <a:rPr lang="en-US" sz="2400" dirty="0"/>
              <a:t>Payroll Confirmations </a:t>
            </a:r>
          </a:p>
          <a:p>
            <a:pPr>
              <a:lnSpc>
                <a:spcPct val="150000"/>
              </a:lnSpc>
            </a:pPr>
            <a:r>
              <a:rPr lang="en-US" sz="2400" dirty="0"/>
              <a:t>Cost Transfers </a:t>
            </a:r>
          </a:p>
          <a:p>
            <a:pPr>
              <a:lnSpc>
                <a:spcPct val="150000"/>
              </a:lnSpc>
            </a:pPr>
            <a:r>
              <a:rPr lang="en-US" sz="2400" dirty="0"/>
              <a:t>NIH Salary Cap</a:t>
            </a:r>
          </a:p>
          <a:p>
            <a:pPr>
              <a:lnSpc>
                <a:spcPct val="150000"/>
              </a:lnSpc>
            </a:pPr>
            <a:r>
              <a:rPr lang="en-US" sz="2400" dirty="0"/>
              <a:t>Period of Availability</a:t>
            </a:r>
          </a:p>
          <a:p>
            <a:pPr>
              <a:lnSpc>
                <a:spcPct val="150000"/>
              </a:lnSpc>
            </a:pPr>
            <a:r>
              <a:rPr lang="en-US" sz="2400" dirty="0"/>
              <a:t>Cost Sharing</a:t>
            </a:r>
          </a:p>
        </p:txBody>
      </p:sp>
      <p:sp>
        <p:nvSpPr>
          <p:cNvPr id="6" name="Content Placeholder 5"/>
          <p:cNvSpPr>
            <a:spLocks noGrp="1"/>
          </p:cNvSpPr>
          <p:nvPr>
            <p:ph sz="half" idx="2"/>
          </p:nvPr>
        </p:nvSpPr>
        <p:spPr>
          <a:xfrm>
            <a:off x="6248401" y="1706563"/>
            <a:ext cx="3812823" cy="4495799"/>
          </a:xfrm>
        </p:spPr>
        <p:txBody>
          <a:bodyPr>
            <a:normAutofit lnSpcReduction="10000"/>
          </a:bodyPr>
          <a:lstStyle/>
          <a:p>
            <a:pPr>
              <a:lnSpc>
                <a:spcPct val="150000"/>
              </a:lnSpc>
            </a:pPr>
            <a:r>
              <a:rPr lang="en-US" sz="2400" dirty="0"/>
              <a:t>Financial Reporting </a:t>
            </a:r>
          </a:p>
          <a:p>
            <a:pPr>
              <a:lnSpc>
                <a:spcPct val="150000"/>
              </a:lnSpc>
            </a:pPr>
            <a:r>
              <a:rPr lang="en-US" sz="2400" dirty="0"/>
              <a:t>Equipment</a:t>
            </a:r>
          </a:p>
          <a:p>
            <a:pPr>
              <a:lnSpc>
                <a:spcPct val="150000"/>
              </a:lnSpc>
            </a:pPr>
            <a:r>
              <a:rPr lang="en-US" sz="2400" dirty="0"/>
              <a:t>Service Centers</a:t>
            </a:r>
          </a:p>
          <a:p>
            <a:pPr>
              <a:lnSpc>
                <a:spcPct val="150000"/>
              </a:lnSpc>
            </a:pPr>
            <a:r>
              <a:rPr lang="en-US" sz="2400" dirty="0"/>
              <a:t>Procurement</a:t>
            </a:r>
          </a:p>
          <a:p>
            <a:pPr>
              <a:lnSpc>
                <a:spcPct val="150000"/>
              </a:lnSpc>
            </a:pPr>
            <a:r>
              <a:rPr lang="en-US" sz="2400" dirty="0"/>
              <a:t>Subrecipient Monitoring</a:t>
            </a:r>
          </a:p>
          <a:p>
            <a:pPr>
              <a:lnSpc>
                <a:spcPct val="150000"/>
              </a:lnSpc>
            </a:pPr>
            <a:r>
              <a:rPr lang="en-US" sz="2400" dirty="0"/>
              <a:t>Cash Management</a:t>
            </a:r>
          </a:p>
        </p:txBody>
      </p:sp>
    </p:spTree>
    <p:extLst>
      <p:ext uri="{BB962C8B-B14F-4D97-AF65-F5344CB8AC3E}">
        <p14:creationId xmlns:p14="http://schemas.microsoft.com/office/powerpoint/2010/main" val="18399228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203845893"/>
              </p:ext>
            </p:extLst>
          </p:nvPr>
        </p:nvGraphicFramePr>
        <p:xfrm>
          <a:off x="2128058" y="1047402"/>
          <a:ext cx="8911243" cy="5660971"/>
        </p:xfrm>
        <a:graphic>
          <a:graphicData uri="http://schemas.openxmlformats.org/drawingml/2006/table">
            <a:tbl>
              <a:tblPr firstRow="1" firstCol="1" bandRow="1">
                <a:tableStyleId>{5C22544A-7EE6-4342-B048-85BDC9FD1C3A}</a:tableStyleId>
              </a:tblPr>
              <a:tblGrid>
                <a:gridCol w="6350957">
                  <a:extLst>
                    <a:ext uri="{9D8B030D-6E8A-4147-A177-3AD203B41FA5}">
                      <a16:colId xmlns:a16="http://schemas.microsoft.com/office/drawing/2014/main" val="1581324145"/>
                    </a:ext>
                  </a:extLst>
                </a:gridCol>
                <a:gridCol w="2560286">
                  <a:extLst>
                    <a:ext uri="{9D8B030D-6E8A-4147-A177-3AD203B41FA5}">
                      <a16:colId xmlns:a16="http://schemas.microsoft.com/office/drawing/2014/main" val="1888887832"/>
                    </a:ext>
                  </a:extLst>
                </a:gridCol>
              </a:tblGrid>
              <a:tr h="414217">
                <a:tc>
                  <a:txBody>
                    <a:bodyPr/>
                    <a:lstStyle/>
                    <a:p>
                      <a:pPr marL="0" marR="0">
                        <a:spcBef>
                          <a:spcPts val="0"/>
                        </a:spcBef>
                        <a:spcAft>
                          <a:spcPts val="0"/>
                        </a:spcAft>
                      </a:pPr>
                      <a:r>
                        <a:rPr lang="x-none" sz="1200" dirty="0">
                          <a:effectLst/>
                        </a:rPr>
                        <a:t> </a:t>
                      </a:r>
                      <a:endParaRPr lang="en-US" sz="1050" dirty="0">
                        <a:effectLst/>
                        <a:latin typeface="Consolas" panose="020B0609020204030204" pitchFamily="49" charset="0"/>
                        <a:ea typeface="Calibri" panose="020F0502020204030204" pitchFamily="34" charset="0"/>
                        <a:cs typeface="Times New Roman" panose="02020603050405020304" pitchFamily="18" charset="0"/>
                      </a:endParaRPr>
                    </a:p>
                  </a:txBody>
                  <a:tcPr marL="73025" marR="73025"/>
                </a:tc>
                <a:tc>
                  <a:txBody>
                    <a:bodyPr/>
                    <a:lstStyle/>
                    <a:p>
                      <a:pPr marL="0" marR="0" algn="ctr">
                        <a:spcBef>
                          <a:spcPts val="0"/>
                        </a:spcBef>
                        <a:spcAft>
                          <a:spcPts val="0"/>
                        </a:spcAft>
                      </a:pPr>
                      <a:r>
                        <a:rPr lang="en-US" sz="1200">
                          <a:effectLst/>
                        </a:rPr>
                        <a:t>FY2019 </a:t>
                      </a:r>
                      <a:endParaRPr lang="en-US" sz="1050">
                        <a:effectLst/>
                        <a:latin typeface="Consolas" panose="020B0609020204030204" pitchFamily="49" charset="0"/>
                        <a:ea typeface="Calibri" panose="020F0502020204030204" pitchFamily="34" charset="0"/>
                        <a:cs typeface="Times New Roman" panose="02020603050405020304" pitchFamily="18" charset="0"/>
                      </a:endParaRPr>
                    </a:p>
                  </a:txBody>
                  <a:tcPr marL="73025" marR="73025"/>
                </a:tc>
                <a:extLst>
                  <a:ext uri="{0D108BD9-81ED-4DB2-BD59-A6C34878D82A}">
                    <a16:rowId xmlns:a16="http://schemas.microsoft.com/office/drawing/2014/main" val="281418018"/>
                  </a:ext>
                </a:extLst>
              </a:tr>
              <a:tr h="414217">
                <a:tc>
                  <a:txBody>
                    <a:bodyPr/>
                    <a:lstStyle/>
                    <a:p>
                      <a:pPr marL="0" marR="0">
                        <a:spcBef>
                          <a:spcPts val="0"/>
                        </a:spcBef>
                        <a:spcAft>
                          <a:spcPts val="0"/>
                        </a:spcAft>
                      </a:pPr>
                      <a:r>
                        <a:rPr lang="en-US" sz="1200" dirty="0">
                          <a:effectLst/>
                        </a:rPr>
                        <a:t>On-campus F&amp;A rate (</a:t>
                      </a:r>
                      <a:r>
                        <a:rPr lang="en-US" sz="1200" dirty="0" smtClean="0">
                          <a:effectLst/>
                        </a:rPr>
                        <a:t>provisional)</a:t>
                      </a:r>
                      <a:endParaRPr lang="en-US" sz="1050" dirty="0">
                        <a:effectLst/>
                        <a:latin typeface="Consolas" panose="020B0609020204030204" pitchFamily="49" charset="0"/>
                        <a:ea typeface="Calibri" panose="020F0502020204030204" pitchFamily="34" charset="0"/>
                        <a:cs typeface="Times New Roman" panose="02020603050405020304" pitchFamily="18" charset="0"/>
                      </a:endParaRPr>
                    </a:p>
                  </a:txBody>
                  <a:tcPr marL="73025" marR="73025"/>
                </a:tc>
                <a:tc>
                  <a:txBody>
                    <a:bodyPr/>
                    <a:lstStyle/>
                    <a:p>
                      <a:pPr marL="0" marR="0" algn="ctr">
                        <a:spcBef>
                          <a:spcPts val="0"/>
                        </a:spcBef>
                        <a:spcAft>
                          <a:spcPts val="0"/>
                        </a:spcAft>
                      </a:pPr>
                      <a:r>
                        <a:rPr lang="en-US" sz="1200">
                          <a:effectLst/>
                        </a:rPr>
                        <a:t>64.5%</a:t>
                      </a:r>
                      <a:endParaRPr lang="en-US" sz="1050">
                        <a:effectLst/>
                        <a:latin typeface="Consolas" panose="020B0609020204030204" pitchFamily="49" charset="0"/>
                        <a:ea typeface="Calibri" panose="020F0502020204030204" pitchFamily="34" charset="0"/>
                        <a:cs typeface="Times New Roman" panose="02020603050405020304" pitchFamily="18" charset="0"/>
                      </a:endParaRPr>
                    </a:p>
                  </a:txBody>
                  <a:tcPr marL="73025" marR="73025"/>
                </a:tc>
                <a:extLst>
                  <a:ext uri="{0D108BD9-81ED-4DB2-BD59-A6C34878D82A}">
                    <a16:rowId xmlns:a16="http://schemas.microsoft.com/office/drawing/2014/main" val="1127799394"/>
                  </a:ext>
                </a:extLst>
              </a:tr>
              <a:tr h="414217">
                <a:tc>
                  <a:txBody>
                    <a:bodyPr/>
                    <a:lstStyle/>
                    <a:p>
                      <a:pPr marL="0" marR="0">
                        <a:spcBef>
                          <a:spcPts val="0"/>
                        </a:spcBef>
                        <a:spcAft>
                          <a:spcPts val="0"/>
                        </a:spcAft>
                      </a:pPr>
                      <a:r>
                        <a:rPr lang="en-US" sz="1200" dirty="0">
                          <a:effectLst/>
                        </a:rPr>
                        <a:t>Off-campus F&amp;A rate (</a:t>
                      </a:r>
                      <a:r>
                        <a:rPr lang="en-US" sz="1200" dirty="0" smtClean="0">
                          <a:effectLst/>
                        </a:rPr>
                        <a:t>provisional)</a:t>
                      </a:r>
                      <a:endParaRPr lang="en-US" sz="1050" dirty="0">
                        <a:effectLst/>
                        <a:latin typeface="Consolas" panose="020B0609020204030204" pitchFamily="49" charset="0"/>
                        <a:ea typeface="Calibri" panose="020F0502020204030204" pitchFamily="34" charset="0"/>
                        <a:cs typeface="Times New Roman" panose="02020603050405020304" pitchFamily="18" charset="0"/>
                      </a:endParaRPr>
                    </a:p>
                  </a:txBody>
                  <a:tcPr marL="73025" marR="73025"/>
                </a:tc>
                <a:tc>
                  <a:txBody>
                    <a:bodyPr/>
                    <a:lstStyle/>
                    <a:p>
                      <a:pPr marL="0" marR="0" algn="ctr">
                        <a:spcBef>
                          <a:spcPts val="0"/>
                        </a:spcBef>
                        <a:spcAft>
                          <a:spcPts val="0"/>
                        </a:spcAft>
                      </a:pPr>
                      <a:r>
                        <a:rPr lang="en-US" sz="1200">
                          <a:effectLst/>
                        </a:rPr>
                        <a:t>26.0%</a:t>
                      </a:r>
                      <a:endParaRPr lang="en-US" sz="1050">
                        <a:effectLst/>
                        <a:latin typeface="Consolas" panose="020B0609020204030204" pitchFamily="49" charset="0"/>
                        <a:ea typeface="Calibri" panose="020F0502020204030204" pitchFamily="34" charset="0"/>
                        <a:cs typeface="Times New Roman" panose="02020603050405020304" pitchFamily="18" charset="0"/>
                      </a:endParaRPr>
                    </a:p>
                  </a:txBody>
                  <a:tcPr marL="73025" marR="73025"/>
                </a:tc>
                <a:extLst>
                  <a:ext uri="{0D108BD9-81ED-4DB2-BD59-A6C34878D82A}">
                    <a16:rowId xmlns:a16="http://schemas.microsoft.com/office/drawing/2014/main" val="1425139107"/>
                  </a:ext>
                </a:extLst>
              </a:tr>
              <a:tr h="414217">
                <a:tc>
                  <a:txBody>
                    <a:bodyPr/>
                    <a:lstStyle/>
                    <a:p>
                      <a:pPr marL="0" marR="0">
                        <a:spcBef>
                          <a:spcPts val="0"/>
                        </a:spcBef>
                        <a:spcAft>
                          <a:spcPts val="0"/>
                        </a:spcAft>
                      </a:pPr>
                      <a:r>
                        <a:rPr lang="en-US" sz="1200" dirty="0">
                          <a:effectLst/>
                        </a:rPr>
                        <a:t>Staff benefit rate (</a:t>
                      </a:r>
                      <a:r>
                        <a:rPr lang="en-US" sz="1200" dirty="0" smtClean="0">
                          <a:effectLst/>
                        </a:rPr>
                        <a:t>provisional)</a:t>
                      </a:r>
                      <a:endParaRPr lang="en-US" sz="1050" dirty="0">
                        <a:effectLst/>
                        <a:latin typeface="Consolas" panose="020B0609020204030204" pitchFamily="49" charset="0"/>
                        <a:ea typeface="Calibri" panose="020F0502020204030204" pitchFamily="34" charset="0"/>
                        <a:cs typeface="Times New Roman" panose="02020603050405020304" pitchFamily="18" charset="0"/>
                      </a:endParaRPr>
                    </a:p>
                  </a:txBody>
                  <a:tcPr marL="73025" marR="73025"/>
                </a:tc>
                <a:tc>
                  <a:txBody>
                    <a:bodyPr/>
                    <a:lstStyle/>
                    <a:p>
                      <a:pPr marL="0" marR="0" algn="ctr">
                        <a:spcBef>
                          <a:spcPts val="0"/>
                        </a:spcBef>
                        <a:spcAft>
                          <a:spcPts val="0"/>
                        </a:spcAft>
                      </a:pPr>
                      <a:r>
                        <a:rPr lang="en-US" sz="1200">
                          <a:effectLst/>
                        </a:rPr>
                        <a:t>26.5%</a:t>
                      </a:r>
                      <a:endParaRPr lang="en-US" sz="1050">
                        <a:effectLst/>
                        <a:latin typeface="Consolas" panose="020B0609020204030204" pitchFamily="49" charset="0"/>
                        <a:ea typeface="Calibri" panose="020F0502020204030204" pitchFamily="34" charset="0"/>
                        <a:cs typeface="Times New Roman" panose="02020603050405020304" pitchFamily="18" charset="0"/>
                      </a:endParaRPr>
                    </a:p>
                  </a:txBody>
                  <a:tcPr marL="73025" marR="73025"/>
                </a:tc>
                <a:extLst>
                  <a:ext uri="{0D108BD9-81ED-4DB2-BD59-A6C34878D82A}">
                    <a16:rowId xmlns:a16="http://schemas.microsoft.com/office/drawing/2014/main" val="3592985969"/>
                  </a:ext>
                </a:extLst>
              </a:tr>
              <a:tr h="414217">
                <a:tc>
                  <a:txBody>
                    <a:bodyPr/>
                    <a:lstStyle/>
                    <a:p>
                      <a:pPr marL="0" marR="0">
                        <a:spcBef>
                          <a:spcPts val="0"/>
                        </a:spcBef>
                        <a:spcAft>
                          <a:spcPts val="0"/>
                        </a:spcAft>
                      </a:pPr>
                      <a:r>
                        <a:rPr lang="en-US" sz="1200">
                          <a:effectLst/>
                        </a:rPr>
                        <a:t>Paid leave rate</a:t>
                      </a:r>
                      <a:endParaRPr lang="en-US" sz="1050">
                        <a:effectLst/>
                        <a:latin typeface="Consolas" panose="020B0609020204030204" pitchFamily="49" charset="0"/>
                        <a:ea typeface="Calibri" panose="020F0502020204030204" pitchFamily="34" charset="0"/>
                        <a:cs typeface="Times New Roman" panose="02020603050405020304" pitchFamily="18" charset="0"/>
                      </a:endParaRPr>
                    </a:p>
                  </a:txBody>
                  <a:tcPr marL="73025" marR="73025"/>
                </a:tc>
                <a:tc>
                  <a:txBody>
                    <a:bodyPr/>
                    <a:lstStyle/>
                    <a:p>
                      <a:pPr marL="0" marR="0" algn="ctr">
                        <a:spcBef>
                          <a:spcPts val="0"/>
                        </a:spcBef>
                        <a:spcAft>
                          <a:spcPts val="0"/>
                        </a:spcAft>
                      </a:pPr>
                      <a:r>
                        <a:rPr lang="en-US" sz="1200">
                          <a:effectLst/>
                        </a:rPr>
                        <a:t>18.5%</a:t>
                      </a:r>
                      <a:endParaRPr lang="en-US" sz="1050">
                        <a:effectLst/>
                        <a:latin typeface="Consolas" panose="020B0609020204030204" pitchFamily="49" charset="0"/>
                        <a:ea typeface="Calibri" panose="020F0502020204030204" pitchFamily="34" charset="0"/>
                        <a:cs typeface="Times New Roman" panose="02020603050405020304" pitchFamily="18" charset="0"/>
                      </a:endParaRPr>
                    </a:p>
                  </a:txBody>
                  <a:tcPr marL="73025" marR="73025"/>
                </a:tc>
                <a:extLst>
                  <a:ext uri="{0D108BD9-81ED-4DB2-BD59-A6C34878D82A}">
                    <a16:rowId xmlns:a16="http://schemas.microsoft.com/office/drawing/2014/main" val="2975814313"/>
                  </a:ext>
                </a:extLst>
              </a:tr>
              <a:tr h="966508">
                <a:tc>
                  <a:txBody>
                    <a:bodyPr/>
                    <a:lstStyle/>
                    <a:p>
                      <a:pPr marL="0" marR="0">
                        <a:spcBef>
                          <a:spcPts val="0"/>
                        </a:spcBef>
                        <a:spcAft>
                          <a:spcPts val="0"/>
                        </a:spcAft>
                      </a:pPr>
                      <a:r>
                        <a:rPr lang="en-US" sz="1200" dirty="0">
                          <a:effectLst/>
                        </a:rPr>
                        <a:t>GRA tuition remission rate</a:t>
                      </a:r>
                      <a:endParaRPr lang="en-US" sz="1050" dirty="0">
                        <a:effectLst/>
                      </a:endParaRPr>
                    </a:p>
                    <a:p>
                      <a:pPr marL="0" marR="0">
                        <a:spcBef>
                          <a:spcPts val="0"/>
                        </a:spcBef>
                        <a:spcAft>
                          <a:spcPts val="0"/>
                        </a:spcAft>
                      </a:pPr>
                      <a:r>
                        <a:rPr lang="en-US" sz="1200" dirty="0">
                          <a:effectLst/>
                        </a:rPr>
                        <a:t>(all federal funds, and funds that provide OH of 15%</a:t>
                      </a:r>
                      <a:endParaRPr lang="en-US" sz="1050" dirty="0">
                        <a:effectLst/>
                      </a:endParaRPr>
                    </a:p>
                    <a:p>
                      <a:pPr marL="0" marR="0">
                        <a:spcBef>
                          <a:spcPts val="0"/>
                        </a:spcBef>
                        <a:spcAft>
                          <a:spcPts val="0"/>
                        </a:spcAft>
                      </a:pPr>
                      <a:r>
                        <a:rPr lang="en-US" sz="1200" dirty="0">
                          <a:effectLst/>
                        </a:rPr>
                        <a:t>or higher)</a:t>
                      </a:r>
                      <a:endParaRPr lang="en-US" sz="1050" dirty="0">
                        <a:effectLst/>
                        <a:latin typeface="Consolas" panose="020B0609020204030204" pitchFamily="49" charset="0"/>
                        <a:ea typeface="Calibri" panose="020F0502020204030204" pitchFamily="34" charset="0"/>
                        <a:cs typeface="Times New Roman" panose="02020603050405020304" pitchFamily="18" charset="0"/>
                      </a:endParaRPr>
                    </a:p>
                  </a:txBody>
                  <a:tcPr marL="73025" marR="73025"/>
                </a:tc>
                <a:tc>
                  <a:txBody>
                    <a:bodyPr/>
                    <a:lstStyle/>
                    <a:p>
                      <a:pPr marL="0" marR="0" algn="ctr">
                        <a:spcBef>
                          <a:spcPts val="0"/>
                        </a:spcBef>
                        <a:spcAft>
                          <a:spcPts val="0"/>
                        </a:spcAft>
                      </a:pPr>
                      <a:r>
                        <a:rPr lang="en-US" sz="1200">
                          <a:effectLst/>
                        </a:rPr>
                        <a:t>66.0%</a:t>
                      </a:r>
                      <a:endParaRPr lang="en-US" sz="1050">
                        <a:effectLst/>
                        <a:latin typeface="Consolas" panose="020B0609020204030204" pitchFamily="49" charset="0"/>
                        <a:ea typeface="Calibri" panose="020F0502020204030204" pitchFamily="34" charset="0"/>
                        <a:cs typeface="Times New Roman" panose="02020603050405020304" pitchFamily="18" charset="0"/>
                      </a:endParaRPr>
                    </a:p>
                  </a:txBody>
                  <a:tcPr marL="73025" marR="73025" anchor="ctr"/>
                </a:tc>
                <a:extLst>
                  <a:ext uri="{0D108BD9-81ED-4DB2-BD59-A6C34878D82A}">
                    <a16:rowId xmlns:a16="http://schemas.microsoft.com/office/drawing/2014/main" val="83490337"/>
                  </a:ext>
                </a:extLst>
              </a:tr>
              <a:tr h="690362">
                <a:tc>
                  <a:txBody>
                    <a:bodyPr/>
                    <a:lstStyle/>
                    <a:p>
                      <a:pPr marL="0" marR="0">
                        <a:spcBef>
                          <a:spcPts val="0"/>
                        </a:spcBef>
                        <a:spcAft>
                          <a:spcPts val="0"/>
                        </a:spcAft>
                      </a:pPr>
                      <a:r>
                        <a:rPr lang="en-US" sz="1200">
                          <a:effectLst/>
                        </a:rPr>
                        <a:t>GRA tuition remission rate</a:t>
                      </a:r>
                      <a:endParaRPr lang="en-US" sz="1050">
                        <a:effectLst/>
                      </a:endParaRPr>
                    </a:p>
                    <a:p>
                      <a:pPr marL="0" marR="0">
                        <a:spcBef>
                          <a:spcPts val="0"/>
                        </a:spcBef>
                        <a:spcAft>
                          <a:spcPts val="0"/>
                        </a:spcAft>
                      </a:pPr>
                      <a:r>
                        <a:rPr lang="en-US" sz="1200">
                          <a:effectLst/>
                        </a:rPr>
                        <a:t>(all non-federal funds that provide less than 15% OH)</a:t>
                      </a:r>
                      <a:endParaRPr lang="en-US" sz="1050">
                        <a:effectLst/>
                        <a:latin typeface="Consolas" panose="020B0609020204030204" pitchFamily="49" charset="0"/>
                        <a:ea typeface="Calibri" panose="020F0502020204030204" pitchFamily="34" charset="0"/>
                        <a:cs typeface="Times New Roman" panose="02020603050405020304" pitchFamily="18" charset="0"/>
                      </a:endParaRPr>
                    </a:p>
                  </a:txBody>
                  <a:tcPr marL="73025" marR="73025"/>
                </a:tc>
                <a:tc>
                  <a:txBody>
                    <a:bodyPr/>
                    <a:lstStyle/>
                    <a:p>
                      <a:pPr marL="0" marR="0" algn="ctr">
                        <a:spcBef>
                          <a:spcPts val="0"/>
                        </a:spcBef>
                        <a:spcAft>
                          <a:spcPts val="0"/>
                        </a:spcAft>
                      </a:pPr>
                      <a:r>
                        <a:rPr lang="en-US" sz="1200">
                          <a:effectLst/>
                        </a:rPr>
                        <a:t>66.0%-95.3%</a:t>
                      </a:r>
                      <a:endParaRPr lang="en-US" sz="1050">
                        <a:effectLst/>
                        <a:latin typeface="Consolas" panose="020B0609020204030204" pitchFamily="49" charset="0"/>
                        <a:ea typeface="Calibri" panose="020F0502020204030204" pitchFamily="34" charset="0"/>
                        <a:cs typeface="Times New Roman" panose="02020603050405020304" pitchFamily="18" charset="0"/>
                      </a:endParaRPr>
                    </a:p>
                  </a:txBody>
                  <a:tcPr marL="73025" marR="73025" anchor="ctr"/>
                </a:tc>
                <a:extLst>
                  <a:ext uri="{0D108BD9-81ED-4DB2-BD59-A6C34878D82A}">
                    <a16:rowId xmlns:a16="http://schemas.microsoft.com/office/drawing/2014/main" val="3674680715"/>
                  </a:ext>
                </a:extLst>
              </a:tr>
              <a:tr h="966508">
                <a:tc>
                  <a:txBody>
                    <a:bodyPr/>
                    <a:lstStyle/>
                    <a:p>
                      <a:pPr marL="0" marR="0">
                        <a:spcBef>
                          <a:spcPts val="0"/>
                        </a:spcBef>
                        <a:spcAft>
                          <a:spcPts val="0"/>
                        </a:spcAft>
                      </a:pPr>
                      <a:r>
                        <a:rPr lang="en-US" sz="1200">
                          <a:effectLst/>
                        </a:rPr>
                        <a:t>Minimum overhead on endowment income:</a:t>
                      </a:r>
                      <a:endParaRPr lang="en-US" sz="1050">
                        <a:effectLst/>
                      </a:endParaRPr>
                    </a:p>
                    <a:p>
                      <a:pPr marL="0" marR="0">
                        <a:spcBef>
                          <a:spcPts val="0"/>
                        </a:spcBef>
                        <a:spcAft>
                          <a:spcPts val="0"/>
                        </a:spcAft>
                      </a:pPr>
                      <a:r>
                        <a:rPr lang="en-US" sz="1200">
                          <a:effectLst/>
                        </a:rPr>
                        <a:t>    Awards of less than $500k per year in total costs</a:t>
                      </a:r>
                      <a:endParaRPr lang="en-US" sz="1050">
                        <a:effectLst/>
                      </a:endParaRPr>
                    </a:p>
                    <a:p>
                      <a:pPr marL="0" marR="0">
                        <a:spcBef>
                          <a:spcPts val="0"/>
                        </a:spcBef>
                        <a:spcAft>
                          <a:spcPts val="0"/>
                        </a:spcAft>
                      </a:pPr>
                      <a:r>
                        <a:rPr lang="en-US" sz="1200">
                          <a:effectLst/>
                        </a:rPr>
                        <a:t>    Awards of $500k or more per year in total costs</a:t>
                      </a:r>
                      <a:endParaRPr lang="en-US" sz="1050">
                        <a:effectLst/>
                        <a:latin typeface="Consolas" panose="020B0609020204030204" pitchFamily="49" charset="0"/>
                        <a:ea typeface="Calibri" panose="020F0502020204030204" pitchFamily="34" charset="0"/>
                        <a:cs typeface="Times New Roman" panose="02020603050405020304" pitchFamily="18" charset="0"/>
                      </a:endParaRPr>
                    </a:p>
                  </a:txBody>
                  <a:tcPr marL="73025" marR="73025"/>
                </a:tc>
                <a:tc>
                  <a:txBody>
                    <a:bodyPr/>
                    <a:lstStyle/>
                    <a:p>
                      <a:pPr marL="0" marR="0" algn="ctr">
                        <a:spcBef>
                          <a:spcPts val="0"/>
                        </a:spcBef>
                        <a:spcAft>
                          <a:spcPts val="0"/>
                        </a:spcAft>
                      </a:pPr>
                      <a:r>
                        <a:rPr lang="en-US" sz="1200">
                          <a:effectLst/>
                        </a:rPr>
                        <a:t> </a:t>
                      </a:r>
                      <a:endParaRPr lang="en-US" sz="1050">
                        <a:effectLst/>
                      </a:endParaRPr>
                    </a:p>
                    <a:p>
                      <a:pPr marL="0" marR="0" algn="ctr">
                        <a:spcBef>
                          <a:spcPts val="0"/>
                        </a:spcBef>
                        <a:spcAft>
                          <a:spcPts val="0"/>
                        </a:spcAft>
                      </a:pPr>
                      <a:r>
                        <a:rPr lang="en-US" sz="1200">
                          <a:effectLst/>
                        </a:rPr>
                        <a:t>15.0%</a:t>
                      </a:r>
                      <a:endParaRPr lang="en-US" sz="1050">
                        <a:effectLst/>
                      </a:endParaRPr>
                    </a:p>
                    <a:p>
                      <a:pPr marL="0" marR="0" algn="ctr">
                        <a:spcBef>
                          <a:spcPts val="0"/>
                        </a:spcBef>
                        <a:spcAft>
                          <a:spcPts val="0"/>
                        </a:spcAft>
                      </a:pPr>
                      <a:r>
                        <a:rPr lang="en-US" sz="1200">
                          <a:effectLst/>
                        </a:rPr>
                        <a:t>30.0%</a:t>
                      </a:r>
                      <a:endParaRPr lang="en-US" sz="1050">
                        <a:effectLst/>
                        <a:latin typeface="Consolas" panose="020B0609020204030204" pitchFamily="49" charset="0"/>
                        <a:ea typeface="Calibri" panose="020F0502020204030204" pitchFamily="34" charset="0"/>
                        <a:cs typeface="Times New Roman" panose="02020603050405020304" pitchFamily="18" charset="0"/>
                      </a:endParaRPr>
                    </a:p>
                  </a:txBody>
                  <a:tcPr marL="73025" marR="73025" anchor="ctr"/>
                </a:tc>
                <a:extLst>
                  <a:ext uri="{0D108BD9-81ED-4DB2-BD59-A6C34878D82A}">
                    <a16:rowId xmlns:a16="http://schemas.microsoft.com/office/drawing/2014/main" val="1110699525"/>
                  </a:ext>
                </a:extLst>
              </a:tr>
              <a:tr h="966508">
                <a:tc>
                  <a:txBody>
                    <a:bodyPr/>
                    <a:lstStyle/>
                    <a:p>
                      <a:pPr marL="0" marR="0">
                        <a:spcBef>
                          <a:spcPts val="0"/>
                        </a:spcBef>
                        <a:spcAft>
                          <a:spcPts val="0"/>
                        </a:spcAft>
                      </a:pPr>
                      <a:r>
                        <a:rPr lang="en-US" sz="1200">
                          <a:effectLst/>
                        </a:rPr>
                        <a:t>Minimum overhead on non-federal funds:</a:t>
                      </a:r>
                      <a:endParaRPr lang="en-US" sz="1050">
                        <a:effectLst/>
                      </a:endParaRPr>
                    </a:p>
                    <a:p>
                      <a:pPr marL="0" marR="0">
                        <a:spcBef>
                          <a:spcPts val="0"/>
                        </a:spcBef>
                        <a:spcAft>
                          <a:spcPts val="0"/>
                        </a:spcAft>
                      </a:pPr>
                      <a:r>
                        <a:rPr lang="en-US" sz="1200">
                          <a:effectLst/>
                        </a:rPr>
                        <a:t>    Awards of less than $500k per year in total costs</a:t>
                      </a:r>
                      <a:endParaRPr lang="en-US" sz="1050">
                        <a:effectLst/>
                      </a:endParaRPr>
                    </a:p>
                    <a:p>
                      <a:pPr marL="0" marR="0">
                        <a:spcBef>
                          <a:spcPts val="0"/>
                        </a:spcBef>
                        <a:spcAft>
                          <a:spcPts val="0"/>
                        </a:spcAft>
                      </a:pPr>
                      <a:r>
                        <a:rPr lang="en-US" sz="1200">
                          <a:effectLst/>
                        </a:rPr>
                        <a:t>    Awards of $500k or more per year in total costs</a:t>
                      </a:r>
                      <a:endParaRPr lang="en-US" sz="1050">
                        <a:effectLst/>
                        <a:latin typeface="Consolas" panose="020B0609020204030204" pitchFamily="49" charset="0"/>
                        <a:ea typeface="Calibri" panose="020F0502020204030204" pitchFamily="34" charset="0"/>
                        <a:cs typeface="Times New Roman" panose="02020603050405020304" pitchFamily="18" charset="0"/>
                      </a:endParaRPr>
                    </a:p>
                  </a:txBody>
                  <a:tcPr marL="73025" marR="73025"/>
                </a:tc>
                <a:tc>
                  <a:txBody>
                    <a:bodyPr/>
                    <a:lstStyle/>
                    <a:p>
                      <a:pPr marL="0" marR="0" algn="ctr">
                        <a:spcBef>
                          <a:spcPts val="0"/>
                        </a:spcBef>
                        <a:spcAft>
                          <a:spcPts val="0"/>
                        </a:spcAft>
                      </a:pPr>
                      <a:r>
                        <a:rPr lang="en-US" sz="1200" dirty="0">
                          <a:effectLst/>
                        </a:rPr>
                        <a:t> </a:t>
                      </a:r>
                      <a:endParaRPr lang="en-US" sz="1050" dirty="0">
                        <a:effectLst/>
                      </a:endParaRPr>
                    </a:p>
                    <a:p>
                      <a:pPr marL="0" marR="0" algn="ctr">
                        <a:spcBef>
                          <a:spcPts val="0"/>
                        </a:spcBef>
                        <a:spcAft>
                          <a:spcPts val="0"/>
                        </a:spcAft>
                      </a:pPr>
                      <a:r>
                        <a:rPr lang="en-US" sz="1200" dirty="0">
                          <a:effectLst/>
                        </a:rPr>
                        <a:t>15.0%</a:t>
                      </a:r>
                      <a:endParaRPr lang="en-US" sz="1050" dirty="0">
                        <a:effectLst/>
                      </a:endParaRPr>
                    </a:p>
                    <a:p>
                      <a:pPr marL="0" marR="0" algn="ctr">
                        <a:spcBef>
                          <a:spcPts val="0"/>
                        </a:spcBef>
                        <a:spcAft>
                          <a:spcPts val="0"/>
                        </a:spcAft>
                      </a:pPr>
                      <a:r>
                        <a:rPr lang="en-US" sz="1200" dirty="0">
                          <a:effectLst/>
                        </a:rPr>
                        <a:t>30.0%</a:t>
                      </a:r>
                      <a:endParaRPr lang="en-US" sz="1050" dirty="0">
                        <a:effectLst/>
                        <a:latin typeface="Consolas" panose="020B0609020204030204" pitchFamily="49" charset="0"/>
                        <a:ea typeface="Calibri" panose="020F0502020204030204" pitchFamily="34" charset="0"/>
                        <a:cs typeface="Times New Roman" panose="02020603050405020304" pitchFamily="18" charset="0"/>
                      </a:endParaRPr>
                    </a:p>
                  </a:txBody>
                  <a:tcPr marL="73025" marR="73025" anchor="ctr"/>
                </a:tc>
                <a:extLst>
                  <a:ext uri="{0D108BD9-81ED-4DB2-BD59-A6C34878D82A}">
                    <a16:rowId xmlns:a16="http://schemas.microsoft.com/office/drawing/2014/main" val="182109246"/>
                  </a:ext>
                </a:extLst>
              </a:tr>
            </a:tbl>
          </a:graphicData>
        </a:graphic>
      </p:graphicFrame>
      <p:sp>
        <p:nvSpPr>
          <p:cNvPr id="2" name="TextBox 1"/>
          <p:cNvSpPr txBox="1"/>
          <p:nvPr/>
        </p:nvSpPr>
        <p:spPr>
          <a:xfrm>
            <a:off x="2360815" y="299259"/>
            <a:ext cx="8140370" cy="477054"/>
          </a:xfrm>
          <a:prstGeom prst="rect">
            <a:avLst/>
          </a:prstGeom>
          <a:noFill/>
        </p:spPr>
        <p:txBody>
          <a:bodyPr wrap="none" rtlCol="0">
            <a:spAutoFit/>
          </a:bodyPr>
          <a:lstStyle/>
          <a:p>
            <a:r>
              <a:rPr lang="en-US" sz="2500" u="sng" dirty="0" smtClean="0"/>
              <a:t>FY 2019 Indirect Cost, Staff Benefit, and Other Rates</a:t>
            </a:r>
            <a:endParaRPr lang="en-US" sz="2500" u="sng" dirty="0"/>
          </a:p>
        </p:txBody>
      </p:sp>
    </p:spTree>
    <p:extLst>
      <p:ext uri="{BB962C8B-B14F-4D97-AF65-F5344CB8AC3E}">
        <p14:creationId xmlns:p14="http://schemas.microsoft.com/office/powerpoint/2010/main" val="39158829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4" y="333164"/>
            <a:ext cx="8911687" cy="1280890"/>
          </a:xfrm>
        </p:spPr>
        <p:txBody>
          <a:bodyPr/>
          <a:lstStyle/>
          <a:p>
            <a:r>
              <a:rPr lang="en-US" u="sng" dirty="0" smtClean="0"/>
              <a:t>Use of the Off-Campus F&amp;A Rates</a:t>
            </a:r>
            <a:endParaRPr lang="en-US" u="sng" dirty="0"/>
          </a:p>
        </p:txBody>
      </p:sp>
      <p:sp>
        <p:nvSpPr>
          <p:cNvPr id="3" name="Content Placeholder 2"/>
          <p:cNvSpPr>
            <a:spLocks noGrp="1"/>
          </p:cNvSpPr>
          <p:nvPr>
            <p:ph idx="1"/>
          </p:nvPr>
        </p:nvSpPr>
        <p:spPr>
          <a:xfrm>
            <a:off x="2218852" y="1543396"/>
            <a:ext cx="8915400" cy="4857403"/>
          </a:xfrm>
        </p:spPr>
        <p:txBody>
          <a:bodyPr>
            <a:normAutofit fontScale="92500" lnSpcReduction="10000"/>
          </a:bodyPr>
          <a:lstStyle/>
          <a:p>
            <a:r>
              <a:rPr lang="en-US" dirty="0" smtClean="0"/>
              <a:t>The Off-Campus F&amp;A Rate may be used when a Caltech project is carried out at a location that is not owned by Caltech.</a:t>
            </a:r>
          </a:p>
          <a:p>
            <a:r>
              <a:rPr lang="en-US" dirty="0" smtClean="0"/>
              <a:t>In general, only one F&amp;A rate, with on-campus or off-campus, is applied to an extramural award made to Caltech. </a:t>
            </a:r>
          </a:p>
          <a:p>
            <a:r>
              <a:rPr lang="en-US" dirty="0" smtClean="0"/>
              <a:t>Where an extramurally funded project is carried out at both on-campus and off-campus location, the F&amp;A rate applied to the project is determined on the basis of where the majority of the Caltech effort is conducted; the portion of a project carried out by subcontractors or other non-Caltech collaborators is not part of this determination. Only the programmatic effort performed by Caltech personnel is used to make this determination.</a:t>
            </a:r>
          </a:p>
          <a:p>
            <a:r>
              <a:rPr lang="en-US" dirty="0" smtClean="0"/>
              <a:t>A proposal that will utilize the off-campus rate should clearly describe the project activities that qualify it for an off-campus rate.</a:t>
            </a:r>
          </a:p>
          <a:p>
            <a:r>
              <a:rPr lang="en-US" dirty="0" smtClean="0"/>
              <a:t>For particularly large projects with clearly identifiable on- and off-campus components, it is possible to apply both on- and off-campus F&amp;A rates. Such situations should be anticipated at the proposal stage and discussed with Sponsored Research prior to inclusion in the proposal. Exceptions to these principles for use of the off-campus rate must be approved by the Provost prior to submission of a proposal. </a:t>
            </a:r>
            <a:endParaRPr lang="en-US" dirty="0"/>
          </a:p>
        </p:txBody>
      </p:sp>
    </p:spTree>
    <p:extLst>
      <p:ext uri="{BB962C8B-B14F-4D97-AF65-F5344CB8AC3E}">
        <p14:creationId xmlns:p14="http://schemas.microsoft.com/office/powerpoint/2010/main" val="1960904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6638" y="599171"/>
            <a:ext cx="8911687" cy="1280890"/>
          </a:xfrm>
        </p:spPr>
        <p:txBody>
          <a:bodyPr/>
          <a:lstStyle/>
          <a:p>
            <a:r>
              <a:rPr lang="en-US" u="sng" dirty="0" smtClean="0"/>
              <a:t>NSF Policy on Harassment:</a:t>
            </a:r>
            <a:r>
              <a:rPr lang="en-US" dirty="0" smtClean="0"/>
              <a:t/>
            </a:r>
            <a:br>
              <a:rPr lang="en-US" dirty="0" smtClean="0"/>
            </a:br>
            <a:endParaRPr lang="en-US" dirty="0"/>
          </a:p>
        </p:txBody>
      </p:sp>
      <p:sp>
        <p:nvSpPr>
          <p:cNvPr id="3" name="Content Placeholder 2"/>
          <p:cNvSpPr>
            <a:spLocks noGrp="1"/>
          </p:cNvSpPr>
          <p:nvPr>
            <p:ph idx="1"/>
          </p:nvPr>
        </p:nvSpPr>
        <p:spPr>
          <a:xfrm>
            <a:off x="2592925" y="2395451"/>
            <a:ext cx="8915400" cy="4304608"/>
          </a:xfrm>
        </p:spPr>
        <p:txBody>
          <a:bodyPr/>
          <a:lstStyle/>
          <a:p>
            <a:r>
              <a:rPr lang="en-US" dirty="0" smtClean="0"/>
              <a:t>NSF doesn’t tolerate sexual harassment, or any kind of harassment:</a:t>
            </a:r>
          </a:p>
          <a:p>
            <a:pPr>
              <a:buFont typeface="Arial" panose="020B0604020202020204" pitchFamily="34" charset="0"/>
              <a:buChar char="•"/>
            </a:pPr>
            <a:r>
              <a:rPr lang="en-US" dirty="0" smtClean="0"/>
              <a:t>Within the Agency</a:t>
            </a:r>
          </a:p>
          <a:p>
            <a:pPr>
              <a:buFont typeface="Arial" panose="020B0604020202020204" pitchFamily="34" charset="0"/>
              <a:buChar char="•"/>
            </a:pPr>
            <a:r>
              <a:rPr lang="en-US" dirty="0" smtClean="0"/>
              <a:t>At Grantee Institutions</a:t>
            </a:r>
          </a:p>
          <a:p>
            <a:pPr>
              <a:buFont typeface="Arial" panose="020B0604020202020204" pitchFamily="34" charset="0"/>
              <a:buChar char="•"/>
            </a:pPr>
            <a:r>
              <a:rPr lang="en-US" dirty="0" smtClean="0"/>
              <a:t>At Field Sites</a:t>
            </a:r>
          </a:p>
          <a:p>
            <a:pPr>
              <a:buFont typeface="Arial" panose="020B0604020202020204" pitchFamily="34" charset="0"/>
              <a:buChar char="•"/>
            </a:pPr>
            <a:r>
              <a:rPr lang="en-US" dirty="0" smtClean="0"/>
              <a:t>Anywhere NSF-funded science and education </a:t>
            </a:r>
            <a:r>
              <a:rPr lang="en-US" dirty="0" err="1" smtClean="0"/>
              <a:t>actitivites</a:t>
            </a:r>
            <a:r>
              <a:rPr lang="en-US" dirty="0" smtClean="0"/>
              <a:t> are conducted</a:t>
            </a:r>
            <a:endParaRPr lang="en-US" dirty="0"/>
          </a:p>
        </p:txBody>
      </p:sp>
    </p:spTree>
    <p:extLst>
      <p:ext uri="{BB962C8B-B14F-4D97-AF65-F5344CB8AC3E}">
        <p14:creationId xmlns:p14="http://schemas.microsoft.com/office/powerpoint/2010/main" val="36026863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98924"/>
            <a:ext cx="8911687" cy="1280890"/>
          </a:xfrm>
        </p:spPr>
        <p:txBody>
          <a:bodyPr/>
          <a:lstStyle/>
          <a:p>
            <a:r>
              <a:rPr lang="en-US" u="sng" dirty="0"/>
              <a:t>NSF Policy </a:t>
            </a:r>
            <a:r>
              <a:rPr lang="en-US" u="sng" dirty="0" smtClean="0"/>
              <a:t>on Harassment</a:t>
            </a:r>
            <a:r>
              <a:rPr lang="en-US" u="sng" dirty="0"/>
              <a:t> </a:t>
            </a:r>
            <a:r>
              <a:rPr lang="en-US" u="sng" dirty="0" smtClean="0"/>
              <a:t>(Continued):</a:t>
            </a:r>
            <a:endParaRPr lang="en-US" dirty="0"/>
          </a:p>
        </p:txBody>
      </p:sp>
      <p:sp>
        <p:nvSpPr>
          <p:cNvPr id="3" name="Content Placeholder 2"/>
          <p:cNvSpPr>
            <a:spLocks noGrp="1"/>
          </p:cNvSpPr>
          <p:nvPr>
            <p:ph idx="1"/>
          </p:nvPr>
        </p:nvSpPr>
        <p:spPr>
          <a:xfrm>
            <a:off x="2589212" y="2420389"/>
            <a:ext cx="8915400" cy="4246418"/>
          </a:xfrm>
        </p:spPr>
        <p:txBody>
          <a:bodyPr/>
          <a:lstStyle/>
          <a:p>
            <a:r>
              <a:rPr lang="en-US" dirty="0" smtClean="0"/>
              <a:t>New NSF Requirement: Grantees must report findings or sexual harassment, or any other kind of harassment regarding a PI, Co-Pi, or any other grant personnel. </a:t>
            </a:r>
          </a:p>
          <a:p>
            <a:r>
              <a:rPr lang="en-US" dirty="0" smtClean="0"/>
              <a:t>Grantees must report the placement of the PI or Co-Pi on administrative leave relating to a harassment </a:t>
            </a:r>
            <a:r>
              <a:rPr lang="en-US" b="1" dirty="0" smtClean="0"/>
              <a:t>finding</a:t>
            </a:r>
            <a:r>
              <a:rPr lang="en-US" dirty="0" smtClean="0"/>
              <a:t> or </a:t>
            </a:r>
            <a:r>
              <a:rPr lang="en-US" b="1" dirty="0" smtClean="0"/>
              <a:t>investigation</a:t>
            </a:r>
            <a:r>
              <a:rPr lang="en-US" dirty="0" smtClean="0"/>
              <a:t>.</a:t>
            </a:r>
          </a:p>
          <a:p>
            <a:r>
              <a:rPr lang="en-US" dirty="0" smtClean="0"/>
              <a:t>NSF expects all awardee organizations to establish and maintain clear and unambiguous standards of behavior to ensure harassment-free workplaces. </a:t>
            </a:r>
            <a:endParaRPr lang="en-US" dirty="0"/>
          </a:p>
        </p:txBody>
      </p:sp>
    </p:spTree>
    <p:extLst>
      <p:ext uri="{BB962C8B-B14F-4D97-AF65-F5344CB8AC3E}">
        <p14:creationId xmlns:p14="http://schemas.microsoft.com/office/powerpoint/2010/main" val="38225129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5499" y="707237"/>
            <a:ext cx="8911687" cy="1280890"/>
          </a:xfrm>
        </p:spPr>
        <p:txBody>
          <a:bodyPr/>
          <a:lstStyle/>
          <a:p>
            <a:r>
              <a:rPr lang="en-US" u="sng" dirty="0" smtClean="0"/>
              <a:t>NIH </a:t>
            </a:r>
            <a:r>
              <a:rPr lang="en-US" u="sng" dirty="0"/>
              <a:t>Policy </a:t>
            </a:r>
            <a:r>
              <a:rPr lang="en-US" u="sng" dirty="0" smtClean="0"/>
              <a:t>on Harassment:</a:t>
            </a:r>
            <a:endParaRPr lang="en-US" dirty="0"/>
          </a:p>
        </p:txBody>
      </p:sp>
      <p:sp>
        <p:nvSpPr>
          <p:cNvPr id="3" name="Content Placeholder 2"/>
          <p:cNvSpPr>
            <a:spLocks noGrp="1"/>
          </p:cNvSpPr>
          <p:nvPr>
            <p:ph idx="1"/>
          </p:nvPr>
        </p:nvSpPr>
        <p:spPr>
          <a:xfrm>
            <a:off x="2585499" y="2287386"/>
            <a:ext cx="8915400" cy="4246418"/>
          </a:xfrm>
        </p:spPr>
        <p:txBody>
          <a:bodyPr/>
          <a:lstStyle/>
          <a:p>
            <a:r>
              <a:rPr lang="en-US" dirty="0" smtClean="0"/>
              <a:t>NIH grants are awarded to institutions, not individuals.</a:t>
            </a:r>
          </a:p>
          <a:p>
            <a:r>
              <a:rPr lang="en-US" dirty="0" smtClean="0"/>
              <a:t>Grantees are responsible for the actions of their employees.</a:t>
            </a:r>
          </a:p>
          <a:p>
            <a:r>
              <a:rPr lang="en-US" dirty="0" smtClean="0"/>
              <a:t>NIH expects grantees to have systems, policies, and procedures in place by which they manage funds and activities. </a:t>
            </a:r>
          </a:p>
          <a:p>
            <a:r>
              <a:rPr lang="en-US" dirty="0" smtClean="0"/>
              <a:t>NIH expects recipients to foster work environments conductive to high quality research</a:t>
            </a:r>
            <a:endParaRPr lang="en-US" dirty="0"/>
          </a:p>
        </p:txBody>
      </p:sp>
    </p:spTree>
    <p:extLst>
      <p:ext uri="{BB962C8B-B14F-4D97-AF65-F5344CB8AC3E}">
        <p14:creationId xmlns:p14="http://schemas.microsoft.com/office/powerpoint/2010/main" val="42436685"/>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737</TotalTime>
  <Words>1703</Words>
  <Application>Microsoft Office PowerPoint</Application>
  <PresentationFormat>Widescreen</PresentationFormat>
  <Paragraphs>145</Paragraphs>
  <Slides>21</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Calibri</vt:lpstr>
      <vt:lpstr>Century Gothic</vt:lpstr>
      <vt:lpstr>Consolas</vt:lpstr>
      <vt:lpstr>Times New Roman</vt:lpstr>
      <vt:lpstr>Wingdings</vt:lpstr>
      <vt:lpstr>Wingdings 3</vt:lpstr>
      <vt:lpstr>Wisp</vt:lpstr>
      <vt:lpstr>Research Administration  Forum</vt:lpstr>
      <vt:lpstr>Agenda</vt:lpstr>
      <vt:lpstr>2018 Single Audit  (Formerly the A-133 Audit) </vt:lpstr>
      <vt:lpstr>Topics of Interest </vt:lpstr>
      <vt:lpstr>PowerPoint Presentation</vt:lpstr>
      <vt:lpstr>Use of the Off-Campus F&amp;A Rates</vt:lpstr>
      <vt:lpstr>NSF Policy on Harassment: </vt:lpstr>
      <vt:lpstr>NSF Policy on Harassment (Continued):</vt:lpstr>
      <vt:lpstr>NIH Policy on Harassment:</vt:lpstr>
      <vt:lpstr>NIH Policy on Harassment (Continued):</vt:lpstr>
      <vt:lpstr>Controlled Unclassified Information (CUI):</vt:lpstr>
      <vt:lpstr>Controlled Unclassified Information (CUI – Continued): </vt:lpstr>
      <vt:lpstr>Controlled Unclassified Information (CUI) (Contined):</vt:lpstr>
      <vt:lpstr>PI Eligibility – David Mayo</vt:lpstr>
      <vt:lpstr>PI Eligibility (cont.)</vt:lpstr>
      <vt:lpstr>JPL 50/50 Convention</vt:lpstr>
      <vt:lpstr>Regulation and Compliance</vt:lpstr>
      <vt:lpstr>Where does it say I have to do that?</vt:lpstr>
      <vt:lpstr>PI Effort Commitment </vt:lpstr>
      <vt:lpstr>PI Effort Commitment (cont.)</vt:lpstr>
      <vt:lpstr>PI Effort Commitment (cont.)</vt:lpstr>
    </vt:vector>
  </TitlesOfParts>
  <Company>Caltech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Administration  Forum</dc:title>
  <dc:creator>Avina, Christina</dc:creator>
  <cp:lastModifiedBy>Avina, Christina</cp:lastModifiedBy>
  <cp:revision>27</cp:revision>
  <cp:lastPrinted>2018-11-07T16:38:51Z</cp:lastPrinted>
  <dcterms:created xsi:type="dcterms:W3CDTF">2018-10-22T17:50:03Z</dcterms:created>
  <dcterms:modified xsi:type="dcterms:W3CDTF">2018-11-07T22:23:14Z</dcterms:modified>
</cp:coreProperties>
</file>