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9" r:id="rId1"/>
  </p:sldMasterIdLst>
  <p:notesMasterIdLst>
    <p:notesMasterId r:id="rId26"/>
  </p:notesMasterIdLst>
  <p:sldIdLst>
    <p:sldId id="257" r:id="rId2"/>
    <p:sldId id="258" r:id="rId3"/>
    <p:sldId id="268" r:id="rId4"/>
    <p:sldId id="269" r:id="rId5"/>
    <p:sldId id="271" r:id="rId6"/>
    <p:sldId id="280" r:id="rId7"/>
    <p:sldId id="281" r:id="rId8"/>
    <p:sldId id="282" r:id="rId9"/>
    <p:sldId id="283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60" r:id="rId18"/>
    <p:sldId id="261" r:id="rId19"/>
    <p:sldId id="262" r:id="rId20"/>
    <p:sldId id="263" r:id="rId21"/>
    <p:sldId id="264" r:id="rId22"/>
    <p:sldId id="265" r:id="rId23"/>
    <p:sldId id="266" r:id="rId24"/>
    <p:sldId id="267" r:id="rId2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5B91DBD-24DF-4B8E-ADBE-A42931592365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97F096B-0607-4F64-9EE0-944747697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291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F096B-0607-4F64-9EE0-944747697D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6168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F096B-0607-4F64-9EE0-944747697DC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473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F096B-0607-4F64-9EE0-944747697DC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8330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F096B-0607-4F64-9EE0-944747697DC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80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F096B-0607-4F64-9EE0-944747697DC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6978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F096B-0607-4F64-9EE0-944747697DC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7451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F096B-0607-4F64-9EE0-944747697DC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9818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F096B-0607-4F64-9EE0-944747697DC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1686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F096B-0607-4F64-9EE0-944747697DC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8349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F096B-0607-4F64-9EE0-944747697DC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8846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F096B-0607-4F64-9EE0-944747697DC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495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F096B-0607-4F64-9EE0-944747697D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7066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F096B-0607-4F64-9EE0-944747697DC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1877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F096B-0607-4F64-9EE0-944747697DC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0458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F096B-0607-4F64-9EE0-944747697DC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2602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F096B-0607-4F64-9EE0-944747697DC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594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F096B-0607-4F64-9EE0-944747697DC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65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F096B-0607-4F64-9EE0-944747697DC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323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F096B-0607-4F64-9EE0-944747697DC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30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F096B-0607-4F64-9EE0-944747697D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890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F096B-0607-4F64-9EE0-944747697D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7871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F096B-0607-4F64-9EE0-944747697DC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5743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F096B-0607-4F64-9EE0-944747697DC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711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F096B-0607-4F64-9EE0-944747697DC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78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CB1C6-7009-40D6-A975-C0C2E6379EC0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17CC112-EEE3-49A3-A857-452D3BB72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978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CB1C6-7009-40D6-A975-C0C2E6379EC0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17CC112-EEE3-49A3-A857-452D3BB72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161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CB1C6-7009-40D6-A975-C0C2E6379EC0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17CC112-EEE3-49A3-A857-452D3BB7218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8254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CB1C6-7009-40D6-A975-C0C2E6379EC0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17CC112-EEE3-49A3-A857-452D3BB72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780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CB1C6-7009-40D6-A975-C0C2E6379EC0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17CC112-EEE3-49A3-A857-452D3BB7218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55532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CB1C6-7009-40D6-A975-C0C2E6379EC0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17CC112-EEE3-49A3-A857-452D3BB72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399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CB1C6-7009-40D6-A975-C0C2E6379EC0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C112-EEE3-49A3-A857-452D3BB72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4443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CB1C6-7009-40D6-A975-C0C2E6379EC0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C112-EEE3-49A3-A857-452D3BB72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029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CB1C6-7009-40D6-A975-C0C2E6379EC0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C112-EEE3-49A3-A857-452D3BB72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82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CB1C6-7009-40D6-A975-C0C2E6379EC0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17CC112-EEE3-49A3-A857-452D3BB72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42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CB1C6-7009-40D6-A975-C0C2E6379EC0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17CC112-EEE3-49A3-A857-452D3BB72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728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CB1C6-7009-40D6-A975-C0C2E6379EC0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17CC112-EEE3-49A3-A857-452D3BB72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86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CB1C6-7009-40D6-A975-C0C2E6379EC0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C112-EEE3-49A3-A857-452D3BB72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14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CB1C6-7009-40D6-A975-C0C2E6379EC0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C112-EEE3-49A3-A857-452D3BB72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49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CB1C6-7009-40D6-A975-C0C2E6379EC0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C112-EEE3-49A3-A857-452D3BB72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17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CB1C6-7009-40D6-A975-C0C2E6379EC0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17CC112-EEE3-49A3-A857-452D3BB72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598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CB1C6-7009-40D6-A975-C0C2E6379EC0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17CC112-EEE3-49A3-A857-452D3BB72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130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  <p:sldLayoutId id="2147483972" r:id="rId13"/>
    <p:sldLayoutId id="2147483973" r:id="rId14"/>
    <p:sldLayoutId id="2147483974" r:id="rId15"/>
    <p:sldLayoutId id="214748397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finance.caltech.edu/pa/faq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aulina.perez@caltech.edu" TargetMode="External"/><Relationship Id="rId5" Type="http://schemas.openxmlformats.org/officeDocument/2006/relationships/hyperlink" Target="mailto:kristina.hovakimyan@caltech.edu" TargetMode="External"/><Relationship Id="rId4" Type="http://schemas.openxmlformats.org/officeDocument/2006/relationships/hyperlink" Target="mailto:lisa.frenchie@caltech.edu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9832" y="1084811"/>
            <a:ext cx="8915399" cy="2262781"/>
          </a:xfrm>
        </p:spPr>
        <p:txBody>
          <a:bodyPr/>
          <a:lstStyle/>
          <a:p>
            <a:pPr algn="ctr"/>
            <a:r>
              <a:rPr lang="en-US" u="sng" dirty="0" smtClean="0"/>
              <a:t>Research Administration </a:t>
            </a:r>
            <a:br>
              <a:rPr lang="en-US" u="sng" dirty="0" smtClean="0"/>
            </a:br>
            <a:r>
              <a:rPr lang="en-US" u="sng" dirty="0" smtClean="0"/>
              <a:t>Forum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340" y="4045859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March 19, 2019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8267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1948582" y="691935"/>
            <a:ext cx="8373978" cy="5900058"/>
          </a:xfrm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b="1" u="sng" dirty="0">
                <a:latin typeface="Arial" charset="0"/>
              </a:rPr>
              <a:t>Revisiting Box G on the DAF</a:t>
            </a:r>
            <a:r>
              <a:rPr lang="en-US" sz="3200" b="1" dirty="0">
                <a:latin typeface="Arial" charset="0"/>
              </a:rPr>
              <a:t/>
            </a:r>
            <a:br>
              <a:rPr lang="en-US" sz="3200" b="1" dirty="0">
                <a:latin typeface="Arial" charset="0"/>
              </a:rPr>
            </a:br>
            <a:r>
              <a:rPr lang="en-US" sz="3200" b="1" dirty="0" smtClean="0">
                <a:latin typeface="Arial" charset="0"/>
              </a:rPr>
              <a:t/>
            </a:r>
            <a:br>
              <a:rPr lang="en-US" sz="3200" b="1" dirty="0" smtClean="0">
                <a:latin typeface="Arial" charset="0"/>
              </a:rPr>
            </a:br>
            <a:r>
              <a:rPr lang="en-US" sz="3200" b="1" dirty="0">
                <a:latin typeface="Arial" charset="0"/>
              </a:rPr>
              <a:t/>
            </a:r>
            <a:br>
              <a:rPr lang="en-US" sz="3200" b="1" dirty="0">
                <a:latin typeface="Arial" charset="0"/>
              </a:rPr>
            </a:br>
            <a:r>
              <a:rPr lang="en-US" sz="3200" b="1" dirty="0" smtClean="0">
                <a:latin typeface="Arial" charset="0"/>
              </a:rPr>
              <a:t/>
            </a:r>
            <a:br>
              <a:rPr lang="en-US" sz="3200" b="1" dirty="0" smtClean="0">
                <a:latin typeface="Arial" charset="0"/>
              </a:rPr>
            </a:br>
            <a:r>
              <a:rPr lang="en-US" sz="3200" b="1" dirty="0" smtClean="0">
                <a:latin typeface="Arial" charset="0"/>
              </a:rPr>
              <a:t/>
            </a:r>
            <a:br>
              <a:rPr lang="en-US" sz="3200" b="1" dirty="0" smtClean="0">
                <a:latin typeface="Arial" charset="0"/>
              </a:rPr>
            </a:br>
            <a:r>
              <a:rPr lang="en-US" sz="2800" dirty="0" smtClean="0">
                <a:latin typeface="Arial" charset="0"/>
              </a:rPr>
              <a:t>Grace </a:t>
            </a:r>
            <a:r>
              <a:rPr lang="en-US" sz="2800" dirty="0">
                <a:latin typeface="Arial" charset="0"/>
              </a:rPr>
              <a:t>Fisher-Adams</a:t>
            </a:r>
            <a:br>
              <a:rPr lang="en-US" sz="2800" dirty="0">
                <a:latin typeface="Arial" charset="0"/>
              </a:rPr>
            </a:br>
            <a:r>
              <a:rPr lang="en-US" sz="2800" dirty="0" smtClean="0">
                <a:latin typeface="Arial" charset="0"/>
              </a:rPr>
              <a:t>Director, Office </a:t>
            </a:r>
            <a:r>
              <a:rPr lang="en-US" sz="2800" dirty="0">
                <a:latin typeface="Arial" charset="0"/>
              </a:rPr>
              <a:t>of Research Compliance</a:t>
            </a:r>
          </a:p>
        </p:txBody>
      </p:sp>
    </p:spTree>
    <p:extLst>
      <p:ext uri="{BB962C8B-B14F-4D97-AF65-F5344CB8AC3E}">
        <p14:creationId xmlns:p14="http://schemas.microsoft.com/office/powerpoint/2010/main" val="16956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798" y="263429"/>
            <a:ext cx="8911687" cy="1280890"/>
          </a:xfrm>
        </p:spPr>
        <p:txBody>
          <a:bodyPr/>
          <a:lstStyle/>
          <a:p>
            <a:r>
              <a:rPr lang="en-US" u="sng" dirty="0" smtClean="0"/>
              <a:t>Revisiting Box G on the DAF</a:t>
            </a:r>
            <a:endParaRPr lang="en-US" u="sn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77159" y="1544319"/>
            <a:ext cx="5995096" cy="44768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335519" y="1544319"/>
            <a:ext cx="421085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Human Subjects:  IRB [Protocol #] and </a:t>
            </a:r>
            <a:r>
              <a:rPr lang="en-US" i="1" dirty="0">
                <a:solidFill>
                  <a:srgbClr val="FF0000"/>
                </a:solidFill>
              </a:rPr>
              <a:t>maybe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HESC</a:t>
            </a:r>
          </a:p>
          <a:p>
            <a:pPr marL="342900" indent="-342900">
              <a:buAutoNum type="arabicPeriod"/>
            </a:pPr>
            <a:r>
              <a:rPr lang="en-US" dirty="0"/>
              <a:t>Vertebrate Animals:  IACUC [Protocol #] </a:t>
            </a:r>
          </a:p>
          <a:p>
            <a:pPr marL="342900" indent="-342900">
              <a:buAutoNum type="arabicPeriod"/>
            </a:pPr>
            <a:r>
              <a:rPr lang="en-US" dirty="0"/>
              <a:t>Recombinant or Synthetic Nucleic Acids, etc.: IBC</a:t>
            </a:r>
          </a:p>
          <a:p>
            <a:pPr marL="342900" indent="-342900">
              <a:buAutoNum type="arabicPeriod"/>
            </a:pPr>
            <a:r>
              <a:rPr lang="en-US" dirty="0"/>
              <a:t>Human Stem Cells: </a:t>
            </a:r>
            <a:r>
              <a:rPr lang="en-US" dirty="0">
                <a:solidFill>
                  <a:srgbClr val="FF0000"/>
                </a:solidFill>
              </a:rPr>
              <a:t>HESC 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Chemicals, Radioactive, </a:t>
            </a:r>
            <a:r>
              <a:rPr lang="en-US" dirty="0" err="1"/>
              <a:t>etc</a:t>
            </a:r>
            <a:r>
              <a:rPr lang="en-US" dirty="0"/>
              <a:t>:  Radiation Safety Committee, and/or EHS</a:t>
            </a:r>
          </a:p>
          <a:p>
            <a:pPr marL="342900" indent="-342900">
              <a:buAutoNum type="arabicPeriod"/>
            </a:pPr>
            <a:r>
              <a:rPr lang="en-US" dirty="0"/>
              <a:t>Export: OEC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74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1362" y="227336"/>
            <a:ext cx="8911687" cy="1280890"/>
          </a:xfrm>
        </p:spPr>
        <p:txBody>
          <a:bodyPr/>
          <a:lstStyle/>
          <a:p>
            <a:r>
              <a:rPr lang="en-US" sz="3200" u="sng" dirty="0"/>
              <a:t>Human Embryos &amp; Stem Cells (HESC)</a:t>
            </a:r>
            <a:br>
              <a:rPr lang="en-US" sz="3200" u="sng" dirty="0"/>
            </a:br>
            <a:r>
              <a:rPr lang="en-US" sz="3200" u="sng" dirty="0"/>
              <a:t>Relevant Regulations/Guidance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8277" y="169941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CIRM Medical and Scientific Accountability </a:t>
            </a:r>
          </a:p>
          <a:p>
            <a:r>
              <a:rPr lang="en-US" sz="2400" dirty="0"/>
              <a:t>CIRM Grantee Regulations Stem Cell Research </a:t>
            </a:r>
          </a:p>
          <a:p>
            <a:r>
              <a:rPr lang="en-US" sz="2400" dirty="0"/>
              <a:t>CA  Use of Human Cells </a:t>
            </a:r>
          </a:p>
          <a:p>
            <a:r>
              <a:rPr lang="en-US" sz="2400" dirty="0"/>
              <a:t>CA Human Cloning </a:t>
            </a:r>
          </a:p>
          <a:p>
            <a:r>
              <a:rPr lang="en-US" sz="2400" dirty="0"/>
              <a:t>CA Abortion Laws</a:t>
            </a:r>
          </a:p>
          <a:p>
            <a:r>
              <a:rPr lang="en-US" sz="2400" dirty="0"/>
              <a:t>Dickey-Wicker Amendment 1996 </a:t>
            </a:r>
          </a:p>
          <a:p>
            <a:r>
              <a:rPr lang="en-US" sz="2400" dirty="0"/>
              <a:t>NIH Guidelines for Research Using Human Stem Cells </a:t>
            </a:r>
          </a:p>
          <a:p>
            <a:r>
              <a:rPr lang="en-US" sz="2400" dirty="0"/>
              <a:t>National Academies' Guidelines for Human Embryonic Stem Cell Research </a:t>
            </a:r>
          </a:p>
          <a:p>
            <a:r>
              <a:rPr lang="en-US" sz="2400" dirty="0"/>
              <a:t>International Society for Stem Cell Research Guidelines for Stem Cell Research and Clinical Translation </a:t>
            </a:r>
          </a:p>
        </p:txBody>
      </p:sp>
    </p:spTree>
    <p:extLst>
      <p:ext uri="{BB962C8B-B14F-4D97-AF65-F5344CB8AC3E}">
        <p14:creationId xmlns:p14="http://schemas.microsoft.com/office/powerpoint/2010/main" val="270940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54318"/>
            <a:ext cx="8229600" cy="793476"/>
          </a:xfrm>
        </p:spPr>
        <p:txBody>
          <a:bodyPr/>
          <a:lstStyle/>
          <a:p>
            <a:pPr algn="ctr"/>
            <a:r>
              <a:rPr lang="en-US" sz="3200" u="sng" dirty="0"/>
              <a:t>Human Development/Ethics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58493" y="1265953"/>
            <a:ext cx="4826699" cy="279065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5191" y="1265952"/>
            <a:ext cx="4786373" cy="2753223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1772920" y="4438996"/>
            <a:ext cx="8712200" cy="226937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Helvetica Neue" charset="0"/>
                <a:ea typeface="Helvetica Neue" charset="0"/>
                <a:cs typeface="Helvetica Neue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Helvetica Neue" charset="0"/>
                <a:ea typeface="Helvetica Neue" charset="0"/>
                <a:cs typeface="Helvetica Neue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Helvetica Neue" charset="0"/>
                <a:ea typeface="Helvetica Neue" charset="0"/>
                <a:cs typeface="Helvetica Neue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Helvetica Neue" charset="0"/>
                <a:ea typeface="Helvetica Neue" charset="0"/>
                <a:cs typeface="Helvetica Neue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Helvetica Neue" charset="0"/>
                <a:ea typeface="Helvetica Neue" charset="0"/>
                <a:cs typeface="Helvetica Neue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CIRM Funding: 12 Days/Primitive Streak</a:t>
            </a:r>
          </a:p>
          <a:p>
            <a:r>
              <a:rPr lang="en-US" sz="2800" dirty="0"/>
              <a:t>ISSCR: 14 Days/Primitive Streak</a:t>
            </a:r>
          </a:p>
          <a:p>
            <a:r>
              <a:rPr lang="en-US" sz="2800" dirty="0"/>
              <a:t>New Field: Embryogenesis Models (No Regulations or Guidance as of Yet)</a:t>
            </a:r>
          </a:p>
          <a:p>
            <a:endParaRPr lang="en-US" dirty="0"/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4888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1881" y="333164"/>
            <a:ext cx="8911687" cy="1280890"/>
          </a:xfrm>
        </p:spPr>
        <p:txBody>
          <a:bodyPr/>
          <a:lstStyle/>
          <a:p>
            <a:pPr algn="ctr"/>
            <a:r>
              <a:rPr lang="en-US" sz="3200" u="sng" dirty="0"/>
              <a:t>Administrative Committee on the Use of Human Embryos and Stem Cells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0744" y="2504591"/>
            <a:ext cx="8229600" cy="4525963"/>
          </a:xfrm>
        </p:spPr>
        <p:txBody>
          <a:bodyPr/>
          <a:lstStyle/>
          <a:p>
            <a:r>
              <a:rPr lang="en-US" sz="2800" dirty="0"/>
              <a:t>Fills the role of Stem Cell Research Oversight (SCRO) required by certain laws and guidance</a:t>
            </a:r>
          </a:p>
          <a:p>
            <a:r>
              <a:rPr lang="en-US" sz="2800" dirty="0"/>
              <a:t>Performs Ethics Review Strongly Recommended by Ethical Guidance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366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550" y="169470"/>
            <a:ext cx="8911687" cy="1280890"/>
          </a:xfrm>
        </p:spPr>
        <p:txBody>
          <a:bodyPr/>
          <a:lstStyle/>
          <a:p>
            <a:pPr algn="ctr"/>
            <a:r>
              <a:rPr lang="en-US" u="sng" dirty="0" smtClean="0"/>
              <a:t>Back to the DAF</a:t>
            </a:r>
            <a:endParaRPr lang="en-US" u="sn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241964" y="1060482"/>
            <a:ext cx="7007629" cy="523292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350135" y="1544320"/>
            <a:ext cx="294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62647" y="4036291"/>
            <a:ext cx="294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62647" y="3791949"/>
            <a:ext cx="294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79683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34324"/>
            <a:ext cx="8686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u="sng" dirty="0"/>
              <a:t>So #1 and #4 are Checked. Or maybe not… </a:t>
            </a:r>
            <a:br>
              <a:rPr lang="en-US" sz="2800" u="sng" dirty="0"/>
            </a:br>
            <a:r>
              <a:rPr lang="en-US" sz="2800" u="sng" dirty="0"/>
              <a:t>Now What?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0458" y="1626459"/>
            <a:ext cx="8575040" cy="4923055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Identifying HESC Research </a:t>
            </a:r>
          </a:p>
          <a:p>
            <a:pPr lvl="1"/>
            <a:r>
              <a:rPr lang="en-US" sz="2000" dirty="0"/>
              <a:t>Human Stem Cell Lines (NIH Approved or Not) vs. Primary Cells</a:t>
            </a:r>
          </a:p>
          <a:p>
            <a:pPr lvl="1"/>
            <a:r>
              <a:rPr lang="en-US" sz="2000" dirty="0"/>
              <a:t>Embryos: Defined differently (Can be early cellular stages, up to 9 weeks post fertilization)</a:t>
            </a:r>
          </a:p>
          <a:p>
            <a:pPr lvl="1"/>
            <a:r>
              <a:rPr lang="en-US" sz="2000" dirty="0" err="1"/>
              <a:t>hESC</a:t>
            </a:r>
            <a:r>
              <a:rPr lang="en-US" sz="2000" dirty="0"/>
              <a:t>: Human Embryonic Stem Cells: Cells arising from embryo (morula or blastula)</a:t>
            </a:r>
          </a:p>
          <a:p>
            <a:pPr lvl="1"/>
            <a:r>
              <a:rPr lang="en-US" sz="2000" dirty="0"/>
              <a:t>iPSC: Induced pluripotent Stem Cells: Cells derived from somatic (or other cells) through the introduction of external genes</a:t>
            </a:r>
          </a:p>
          <a:p>
            <a:pPr lvl="1"/>
            <a:r>
              <a:rPr lang="en-US" sz="2000" dirty="0"/>
              <a:t>Embryogenesis Models using Human Tissues/Cells</a:t>
            </a:r>
          </a:p>
          <a:p>
            <a:r>
              <a:rPr lang="en-US" sz="2400" dirty="0"/>
              <a:t>Sponsors</a:t>
            </a:r>
          </a:p>
          <a:p>
            <a:pPr lvl="1"/>
            <a:r>
              <a:rPr lang="en-US" sz="2000" dirty="0"/>
              <a:t>CIRM (California Institute of Regenerative Medicine)</a:t>
            </a:r>
          </a:p>
          <a:p>
            <a:r>
              <a:rPr lang="en-US" sz="2400" dirty="0"/>
              <a:t>Appropriate Caltech Review and Approval:  IRB and HESC Committees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576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C5C44-823D-46DD-BADB-BC0E49D39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1035" y="132273"/>
            <a:ext cx="10591104" cy="1280890"/>
          </a:xfrm>
        </p:spPr>
        <p:txBody>
          <a:bodyPr/>
          <a:lstStyle/>
          <a:p>
            <a:r>
              <a:rPr lang="en-US" u="sng" dirty="0"/>
              <a:t>Procurement Advisory </a:t>
            </a:r>
            <a:r>
              <a:rPr lang="en-US" u="sng" dirty="0" smtClean="0"/>
              <a:t>Group – Tina Lowenthal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88356-E7A0-4CD9-B398-BC0B262DD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2550" y="1413163"/>
            <a:ext cx="8915400" cy="4729941"/>
          </a:xfrm>
        </p:spPr>
        <p:txBody>
          <a:bodyPr>
            <a:normAutofit/>
          </a:bodyPr>
          <a:lstStyle/>
          <a:p>
            <a:r>
              <a:rPr lang="en-US" dirty="0"/>
              <a:t>Goal – Connect key Campus customers with Procurement Services management to resolve challenges and identify opportunities</a:t>
            </a:r>
          </a:p>
          <a:p>
            <a:r>
              <a:rPr lang="en-US" dirty="0"/>
              <a:t>PAG Members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Quarterly meetings</a:t>
            </a: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07F7B2D-9A4F-4207-B21A-FFD3E2F378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548994"/>
              </p:ext>
            </p:extLst>
          </p:nvPr>
        </p:nvGraphicFramePr>
        <p:xfrm>
          <a:off x="1395849" y="2596321"/>
          <a:ext cx="8127999" cy="2468880"/>
        </p:xfrm>
        <a:graphic>
          <a:graphicData uri="http://schemas.openxmlformats.org/drawingml/2006/table">
            <a:tbl>
              <a:tblPr bandRow="1">
                <a:tableStyleId>{5DA37D80-6434-44D0-A028-1B22A696006F}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00684771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022146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544264858"/>
                    </a:ext>
                  </a:extLst>
                </a:gridCol>
              </a:tblGrid>
              <a:tr h="630723">
                <a:tc>
                  <a:txBody>
                    <a:bodyPr/>
                    <a:lstStyle/>
                    <a:p>
                      <a:r>
                        <a:rPr lang="en-US" dirty="0"/>
                        <a:t>Kimberly Baker-Gatchalian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Jonathan Gross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Doris</a:t>
                      </a:r>
                      <a:r>
                        <a:rPr lang="en-US" baseline="0" dirty="0" smtClean="0"/>
                        <a:t> Shimabukuro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864526"/>
                  </a:ext>
                </a:extLst>
              </a:tr>
              <a:tr h="365419">
                <a:tc>
                  <a:txBody>
                    <a:bodyPr/>
                    <a:lstStyle/>
                    <a:p>
                      <a:r>
                        <a:rPr lang="en-US" dirty="0"/>
                        <a:t>Elisa Brink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Tiffany Kim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Sheri</a:t>
                      </a:r>
                      <a:r>
                        <a:rPr lang="en-US" baseline="0" dirty="0" smtClean="0"/>
                        <a:t> Stoll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8411771"/>
                  </a:ext>
                </a:extLst>
              </a:tr>
              <a:tr h="365419">
                <a:tc>
                  <a:txBody>
                    <a:bodyPr/>
                    <a:lstStyle/>
                    <a:p>
                      <a:r>
                        <a:rPr lang="en-US" dirty="0"/>
                        <a:t>Tuyen Dang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Welby Lai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Sue</a:t>
                      </a:r>
                      <a:r>
                        <a:rPr lang="en-US" baseline="0" dirty="0" smtClean="0"/>
                        <a:t> Zindle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940356"/>
                  </a:ext>
                </a:extLst>
              </a:tr>
              <a:tr h="365419">
                <a:tc>
                  <a:txBody>
                    <a:bodyPr/>
                    <a:lstStyle/>
                    <a:p>
                      <a:r>
                        <a:rPr lang="en-US" dirty="0"/>
                        <a:t>Manny De La Torre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Ling 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752666"/>
                  </a:ext>
                </a:extLst>
              </a:tr>
              <a:tr h="365419">
                <a:tc>
                  <a:txBody>
                    <a:bodyPr/>
                    <a:lstStyle/>
                    <a:p>
                      <a:r>
                        <a:rPr lang="en-US" dirty="0"/>
                        <a:t>Loly Ekmekjian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Debby</a:t>
                      </a:r>
                      <a:r>
                        <a:rPr lang="en-US" baseline="0" dirty="0" smtClean="0"/>
                        <a:t> Miles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935995"/>
                  </a:ext>
                </a:extLst>
              </a:tr>
              <a:tr h="3654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Sarah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Gordon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Katie</a:t>
                      </a:r>
                      <a:r>
                        <a:rPr lang="en-US" baseline="0" dirty="0" smtClean="0"/>
                        <a:t> Pichotta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1865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930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8448" y="1019834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en-US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Property Services Training</a:t>
            </a:r>
          </a:p>
          <a:p>
            <a:pPr algn="l"/>
            <a:r>
              <a:rPr lang="en-US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for FY2019 – Ted Lieu</a:t>
            </a:r>
            <a:endParaRPr lang="en-US" sz="4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41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9684" y="352299"/>
            <a:ext cx="10515600" cy="1325563"/>
          </a:xfrm>
        </p:spPr>
        <p:txBody>
          <a:bodyPr/>
          <a:lstStyle/>
          <a:p>
            <a:r>
              <a:rPr lang="en-US" dirty="0" smtClean="0"/>
              <a:t>Property Services Training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9684" y="1927753"/>
            <a:ext cx="10515600" cy="2382481"/>
          </a:xfrm>
        </p:spPr>
        <p:txBody>
          <a:bodyPr>
            <a:normAutofit fontScale="92500"/>
          </a:bodyPr>
          <a:lstStyle/>
          <a:p>
            <a:r>
              <a:rPr lang="en-US" sz="3200" dirty="0" smtClean="0"/>
              <a:t>Equipment Inventory Process (2 Sessions)</a:t>
            </a:r>
          </a:p>
          <a:p>
            <a:r>
              <a:rPr lang="en-US" sz="3200" dirty="0" smtClean="0"/>
              <a:t>Equipment Tracking System (2 Sessions)</a:t>
            </a:r>
          </a:p>
          <a:p>
            <a:r>
              <a:rPr lang="en-US" sz="3200" dirty="0" smtClean="0"/>
              <a:t>Equipment Disposal Certification Process (1 Sessions)</a:t>
            </a:r>
          </a:p>
          <a:p>
            <a:r>
              <a:rPr lang="en-US" sz="3200" dirty="0" smtClean="0"/>
              <a:t>Accounting for Capital Equipment (2 Sessions)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1264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3216" y="287445"/>
            <a:ext cx="8911687" cy="1280890"/>
          </a:xfrm>
        </p:spPr>
        <p:txBody>
          <a:bodyPr/>
          <a:lstStyle/>
          <a:p>
            <a:pPr algn="ctr"/>
            <a:r>
              <a:rPr lang="en-US" u="sng" dirty="0" smtClean="0"/>
              <a:t>Agenda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93767"/>
            <a:ext cx="8915400" cy="5181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Postdocs as PIs – Dick Seligman</a:t>
            </a:r>
          </a:p>
          <a:p>
            <a:r>
              <a:rPr lang="en-US" sz="2000" dirty="0" smtClean="0"/>
              <a:t>Postdoc Employment Status - </a:t>
            </a:r>
            <a:r>
              <a:rPr lang="en-US" sz="2000" dirty="0"/>
              <a:t>Dick Seligman</a:t>
            </a:r>
          </a:p>
          <a:p>
            <a:r>
              <a:rPr lang="en-US" sz="2000" dirty="0" smtClean="0"/>
              <a:t>Disclosure of Foreign Affiliations - </a:t>
            </a:r>
            <a:r>
              <a:rPr lang="en-US" sz="2000" dirty="0"/>
              <a:t>Dick Seligman</a:t>
            </a:r>
          </a:p>
          <a:p>
            <a:r>
              <a:rPr lang="en-US" sz="2000" dirty="0" smtClean="0"/>
              <a:t>Payroll Distribution Confirmation – Estella Venegas</a:t>
            </a:r>
          </a:p>
          <a:p>
            <a:r>
              <a:rPr lang="en-US" sz="2000" dirty="0"/>
              <a:t>Research Administration Website Update – David </a:t>
            </a:r>
            <a:r>
              <a:rPr lang="en-US" sz="2000" dirty="0" smtClean="0"/>
              <a:t>Mayo</a:t>
            </a:r>
          </a:p>
          <a:p>
            <a:r>
              <a:rPr lang="en-US" sz="2000" dirty="0" smtClean="0"/>
              <a:t>Human Embryo and Stem Cell Committee – Grace Fisher-Adams</a:t>
            </a:r>
          </a:p>
          <a:p>
            <a:r>
              <a:rPr lang="en-US" sz="2000" dirty="0" smtClean="0"/>
              <a:t>Procurement Services Advisory Board – Tina Lowenthal</a:t>
            </a:r>
          </a:p>
          <a:p>
            <a:r>
              <a:rPr lang="en-US" sz="2000" dirty="0" smtClean="0"/>
              <a:t>Property Services Training for FY2019 – Ted Lieu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247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233" y="117507"/>
            <a:ext cx="10515600" cy="974175"/>
          </a:xfrm>
        </p:spPr>
        <p:txBody>
          <a:bodyPr/>
          <a:lstStyle/>
          <a:p>
            <a:r>
              <a:rPr lang="en-US" u="sng" dirty="0" smtClean="0"/>
              <a:t>Equipment Inventory Process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0991" y="833986"/>
            <a:ext cx="11021009" cy="582450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Beginning new inventory process now</a:t>
            </a:r>
          </a:p>
          <a:p>
            <a:r>
              <a:rPr lang="en-US" sz="2000" dirty="0" smtClean="0"/>
              <a:t>Pilot Program:  Two </a:t>
            </a:r>
            <a:r>
              <a:rPr lang="en-US" sz="2000" dirty="0"/>
              <a:t>D</a:t>
            </a:r>
            <a:r>
              <a:rPr lang="en-US" sz="2000" dirty="0" smtClean="0"/>
              <a:t>ivisions will be doing their own inventory and scanning of their equipment and providing the scanners to PS to upload into Fixed Asset System</a:t>
            </a:r>
          </a:p>
          <a:p>
            <a:r>
              <a:rPr lang="en-US" sz="2000" dirty="0" smtClean="0"/>
              <a:t>Changes in the treatment of “Not Found” equipment</a:t>
            </a:r>
          </a:p>
          <a:p>
            <a:pPr lvl="1"/>
            <a:r>
              <a:rPr lang="en-US" sz="2000" dirty="0" smtClean="0"/>
              <a:t>Will not be retiring Not Found equipment, but instead will change status to “Inactive” </a:t>
            </a:r>
          </a:p>
          <a:p>
            <a:pPr lvl="1"/>
            <a:r>
              <a:rPr lang="en-US" sz="2000" dirty="0" smtClean="0"/>
              <a:t>Inactive status</a:t>
            </a:r>
          </a:p>
          <a:p>
            <a:pPr lvl="2"/>
            <a:r>
              <a:rPr lang="en-US" sz="2000" dirty="0" smtClean="0"/>
              <a:t>Depreciation or gains &amp; losses will still be reflected in Financial Statements, but not claimed in the F&amp;A process</a:t>
            </a:r>
          </a:p>
          <a:p>
            <a:pPr lvl="2"/>
            <a:r>
              <a:rPr lang="en-US" sz="2000" dirty="0" smtClean="0"/>
              <a:t>Will continue to be included in future inventories until it is fully depreciated</a:t>
            </a:r>
          </a:p>
          <a:p>
            <a:pPr lvl="2"/>
            <a:r>
              <a:rPr lang="en-US" sz="2000" dirty="0" smtClean="0"/>
              <a:t>Once fully depreciated, the department can request the asset to be retired through the new Equipment Disposal Certification (EDC) process</a:t>
            </a:r>
          </a:p>
          <a:p>
            <a:pPr lvl="2"/>
            <a:r>
              <a:rPr lang="en-US" sz="2000" dirty="0" smtClean="0"/>
              <a:t>Status can be changed to “active” once equipment is found, and has been or will be in use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0953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7225" y="156696"/>
            <a:ext cx="10515600" cy="974175"/>
          </a:xfrm>
        </p:spPr>
        <p:txBody>
          <a:bodyPr/>
          <a:lstStyle/>
          <a:p>
            <a:r>
              <a:rPr lang="en-US" u="sng" dirty="0" smtClean="0"/>
              <a:t>Equipment Tracking System (ETS) Tool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787" y="1429789"/>
            <a:ext cx="10515600" cy="5095701"/>
          </a:xfrm>
        </p:spPr>
        <p:txBody>
          <a:bodyPr>
            <a:normAutofit fontScale="77500" lnSpcReduction="20000"/>
          </a:bodyPr>
          <a:lstStyle/>
          <a:p>
            <a:r>
              <a:rPr lang="en-US" sz="3200" dirty="0" smtClean="0"/>
              <a:t>Provide demonstration and training on how to use the  ETS tool</a:t>
            </a:r>
          </a:p>
          <a:p>
            <a:pPr lvl="1"/>
            <a:r>
              <a:rPr lang="en-US" sz="3000" dirty="0" smtClean="0"/>
              <a:t>Created by IMSS to allow Campus users to view information about their equipment</a:t>
            </a:r>
          </a:p>
          <a:p>
            <a:pPr lvl="1"/>
            <a:r>
              <a:rPr lang="en-US" sz="3000" dirty="0" smtClean="0"/>
              <a:t>The source of information in ETS is from the ORACLE Fixed Assets</a:t>
            </a:r>
          </a:p>
          <a:p>
            <a:pPr lvl="1"/>
            <a:r>
              <a:rPr lang="en-US" sz="3000" dirty="0" smtClean="0"/>
              <a:t>Useful in supporting the equipment inventory process</a:t>
            </a:r>
          </a:p>
          <a:p>
            <a:pPr lvl="1"/>
            <a:r>
              <a:rPr lang="en-US" sz="3000" dirty="0" smtClean="0"/>
              <a:t>ETS can include </a:t>
            </a:r>
          </a:p>
          <a:p>
            <a:pPr lvl="2"/>
            <a:r>
              <a:rPr lang="en-US" sz="2600" dirty="0"/>
              <a:t>P</a:t>
            </a:r>
            <a:r>
              <a:rPr lang="en-US" sz="2600" dirty="0" smtClean="0"/>
              <a:t>hotos and other images</a:t>
            </a:r>
          </a:p>
          <a:p>
            <a:pPr lvl="2"/>
            <a:r>
              <a:rPr lang="en-US" sz="2600" dirty="0" smtClean="0"/>
              <a:t>Include comments about the equipment</a:t>
            </a:r>
          </a:p>
          <a:p>
            <a:pPr lvl="2"/>
            <a:r>
              <a:rPr lang="en-US" sz="2600" dirty="0" smtClean="0"/>
              <a:t>Requests to change record information or equipment status</a:t>
            </a:r>
          </a:p>
          <a:p>
            <a:pPr lvl="1"/>
            <a:r>
              <a:rPr lang="en-US" sz="3000" dirty="0" smtClean="0"/>
              <a:t>Hoping in the future, ETS can be improved to include some automation for supporting the EDC process</a:t>
            </a:r>
          </a:p>
        </p:txBody>
      </p:sp>
    </p:spTree>
    <p:extLst>
      <p:ext uri="{BB962C8B-B14F-4D97-AF65-F5344CB8AC3E}">
        <p14:creationId xmlns:p14="http://schemas.microsoft.com/office/powerpoint/2010/main" val="202995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422" y="101730"/>
            <a:ext cx="10515600" cy="974175"/>
          </a:xfrm>
        </p:spPr>
        <p:txBody>
          <a:bodyPr>
            <a:normAutofit/>
          </a:bodyPr>
          <a:lstStyle/>
          <a:p>
            <a:r>
              <a:rPr lang="en-US" u="sng" dirty="0" smtClean="0"/>
              <a:t>Equipment Disposal Certification (EDC)Process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7871" y="1213658"/>
            <a:ext cx="10515600" cy="570287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FY14-15 F&amp;A ICP Audit Finding</a:t>
            </a:r>
          </a:p>
          <a:p>
            <a:pPr lvl="1"/>
            <a:r>
              <a:rPr lang="en-US" dirty="0" smtClean="0"/>
              <a:t>DCAA discovered cases where there were inconsistencies between retirement/disposal information supplied on retirement request forms and what actually ended up happening with the equipment.</a:t>
            </a:r>
          </a:p>
          <a:p>
            <a:pPr lvl="1"/>
            <a:r>
              <a:rPr lang="en-US" dirty="0" smtClean="0"/>
              <a:t>CIT had to change the retirement/disposal process to ensure consistency between how equipment was processed is consistent with the manner in how the equipment was actually disposed/retired.</a:t>
            </a:r>
          </a:p>
          <a:p>
            <a:pPr lvl="1"/>
            <a:r>
              <a:rPr lang="en-US" dirty="0" smtClean="0"/>
              <a:t>Equipment Disposal Certification (EDC) Process</a:t>
            </a:r>
          </a:p>
          <a:p>
            <a:pPr lvl="2"/>
            <a:r>
              <a:rPr lang="en-US" dirty="0" smtClean="0"/>
              <a:t>Certification language</a:t>
            </a:r>
          </a:p>
          <a:p>
            <a:pPr lvl="2"/>
            <a:r>
              <a:rPr lang="en-US" dirty="0" smtClean="0"/>
              <a:t>Having the appropriate person certifying</a:t>
            </a:r>
          </a:p>
          <a:p>
            <a:pPr lvl="2"/>
            <a:r>
              <a:rPr lang="en-US" dirty="0" smtClean="0"/>
              <a:t>Providing appropriate supporting documentation as evidence of how the equipment was disposed or retired  </a:t>
            </a:r>
          </a:p>
        </p:txBody>
      </p:sp>
    </p:spTree>
    <p:extLst>
      <p:ext uri="{BB962C8B-B14F-4D97-AF65-F5344CB8AC3E}">
        <p14:creationId xmlns:p14="http://schemas.microsoft.com/office/powerpoint/2010/main" val="36482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5393" y="197174"/>
            <a:ext cx="10515600" cy="1325563"/>
          </a:xfrm>
        </p:spPr>
        <p:txBody>
          <a:bodyPr/>
          <a:lstStyle/>
          <a:p>
            <a:r>
              <a:rPr lang="en-US" u="sng" dirty="0" smtClean="0"/>
              <a:t>Accounting for Capital Equipment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522737"/>
            <a:ext cx="10515600" cy="488924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altLang="en-US" sz="3500" dirty="0"/>
              <a:t>Most Common Equipment Expenditure Types</a:t>
            </a:r>
          </a:p>
          <a:p>
            <a:pPr>
              <a:defRPr/>
            </a:pPr>
            <a:r>
              <a:rPr lang="en-US" altLang="en-US" sz="3500" dirty="0"/>
              <a:t>Types of Transactions &amp; Support Documentation</a:t>
            </a:r>
          </a:p>
          <a:p>
            <a:pPr>
              <a:defRPr/>
            </a:pPr>
            <a:r>
              <a:rPr lang="en-US" altLang="en-US" sz="3500" dirty="0"/>
              <a:t>Equipment Definitions</a:t>
            </a:r>
          </a:p>
          <a:p>
            <a:pPr>
              <a:defRPr/>
            </a:pPr>
            <a:r>
              <a:rPr lang="en-US" altLang="en-US" sz="3500" dirty="0"/>
              <a:t>Equipment Ownership</a:t>
            </a:r>
          </a:p>
          <a:p>
            <a:pPr>
              <a:defRPr/>
            </a:pPr>
            <a:r>
              <a:rPr lang="en-US" altLang="en-US" sz="3500" dirty="0"/>
              <a:t>Selecting the Correct Equipment Expenditure Types</a:t>
            </a:r>
          </a:p>
          <a:p>
            <a:pPr>
              <a:defRPr/>
            </a:pPr>
            <a:r>
              <a:rPr lang="en-US" altLang="en-US" sz="3500" dirty="0"/>
              <a:t>Fabrications vs. Deliverables</a:t>
            </a:r>
          </a:p>
          <a:p>
            <a:pPr>
              <a:defRPr/>
            </a:pPr>
            <a:r>
              <a:rPr lang="en-US" altLang="en-US" sz="3500" dirty="0"/>
              <a:t>Equipment Upgrades vs. Repairs and Maintenance</a:t>
            </a:r>
          </a:p>
          <a:p>
            <a:pPr>
              <a:defRPr/>
            </a:pPr>
            <a:r>
              <a:rPr lang="en-US" altLang="en-US" sz="3500" dirty="0"/>
              <a:t>Equipment Leases vs. Rental of Equipment</a:t>
            </a:r>
          </a:p>
          <a:p>
            <a:pPr>
              <a:defRPr/>
            </a:pPr>
            <a:r>
              <a:rPr lang="en-US" altLang="en-US" sz="3500" dirty="0"/>
              <a:t>Microelectronic Chips</a:t>
            </a:r>
          </a:p>
          <a:p>
            <a:pPr>
              <a:defRPr/>
            </a:pPr>
            <a:r>
              <a:rPr lang="en-US" altLang="en-US" sz="3500" dirty="0"/>
              <a:t>Supplies and Other Internal Charges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16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6476"/>
            <a:ext cx="10820400" cy="1325563"/>
          </a:xfrm>
        </p:spPr>
        <p:txBody>
          <a:bodyPr/>
          <a:lstStyle/>
          <a:p>
            <a:pPr algn="ctr"/>
            <a:r>
              <a:rPr lang="en-US" u="sng" dirty="0" smtClean="0"/>
              <a:t>Contact Property Services </a:t>
            </a:r>
            <a:br>
              <a:rPr lang="en-US" u="sng" dirty="0" smtClean="0"/>
            </a:br>
            <a:r>
              <a:rPr lang="en-US" sz="2800" u="sng" dirty="0" smtClean="0">
                <a:solidFill>
                  <a:schemeClr val="accent1">
                    <a:lumMod val="75000"/>
                  </a:schemeClr>
                </a:solidFill>
              </a:rPr>
              <a:t>(Ernest Katacha (x4181 ) or Ted Lieu (x2579) </a:t>
            </a:r>
            <a:endParaRPr lang="en-US" sz="2800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6508" y="1560229"/>
            <a:ext cx="11588620" cy="5372586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altLang="en-US" sz="3500" dirty="0" smtClean="0"/>
              <a:t>Acquiring new equipment</a:t>
            </a:r>
          </a:p>
          <a:p>
            <a:pPr>
              <a:defRPr/>
            </a:pPr>
            <a:r>
              <a:rPr lang="en-US" altLang="en-US" sz="3500" dirty="0" smtClean="0"/>
              <a:t>Correcting or changing record information in ORACLE Fixed Asset</a:t>
            </a:r>
          </a:p>
          <a:p>
            <a:pPr>
              <a:defRPr/>
            </a:pPr>
            <a:r>
              <a:rPr lang="en-US" altLang="en-US" sz="3500" dirty="0" smtClean="0"/>
              <a:t>Moving equipment to another location (between buildings, or site) </a:t>
            </a:r>
          </a:p>
          <a:p>
            <a:pPr>
              <a:defRPr/>
            </a:pPr>
            <a:r>
              <a:rPr lang="en-US" altLang="en-US" sz="3500" dirty="0" smtClean="0"/>
              <a:t>Internal or external transfer of equipment ownership</a:t>
            </a:r>
          </a:p>
          <a:p>
            <a:pPr>
              <a:defRPr/>
            </a:pPr>
            <a:r>
              <a:rPr lang="en-US" altLang="en-US" sz="3500" dirty="0" smtClean="0"/>
              <a:t>Equipment upgrades vs. </a:t>
            </a:r>
            <a:r>
              <a:rPr lang="en-US" altLang="en-US" sz="3500" dirty="0"/>
              <a:t>r</a:t>
            </a:r>
            <a:r>
              <a:rPr lang="en-US" altLang="en-US" sz="3500" dirty="0" smtClean="0"/>
              <a:t>epairs</a:t>
            </a:r>
          </a:p>
          <a:p>
            <a:pPr>
              <a:defRPr/>
            </a:pPr>
            <a:r>
              <a:rPr lang="en-US" altLang="en-US" sz="3500" dirty="0" smtClean="0"/>
              <a:t>Establishing a equipment fabrication project</a:t>
            </a:r>
          </a:p>
          <a:p>
            <a:pPr>
              <a:defRPr/>
            </a:pPr>
            <a:r>
              <a:rPr lang="en-US" altLang="en-US" sz="3500" dirty="0" smtClean="0"/>
              <a:t>Selling, trading, donating, e-wasting, cannibalizing, or retiring equipment </a:t>
            </a:r>
          </a:p>
          <a:p>
            <a:pPr>
              <a:defRPr/>
            </a:pPr>
            <a:r>
              <a:rPr lang="en-US" altLang="en-US" sz="3500" dirty="0" smtClean="0"/>
              <a:t>Activating or Inactivating equipment in Fixed Assets</a:t>
            </a:r>
          </a:p>
          <a:p>
            <a:pPr>
              <a:defRPr/>
            </a:pPr>
            <a:r>
              <a:rPr lang="en-US" altLang="en-US" sz="3500" dirty="0" smtClean="0"/>
              <a:t>Any other issue or questions regarding the accounting or administrative management of capital equipment</a:t>
            </a:r>
          </a:p>
          <a:p>
            <a:pPr marL="0" indent="0">
              <a:buNone/>
              <a:defRPr/>
            </a:pPr>
            <a:endParaRPr lang="en-US" altLang="en-US" sz="3500" dirty="0" smtClean="0"/>
          </a:p>
          <a:p>
            <a:pPr marL="0" indent="0">
              <a:buNone/>
              <a:defRPr/>
            </a:pPr>
            <a:endParaRPr lang="en-US" altLang="en-US" sz="3500" dirty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05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3791" y="532670"/>
            <a:ext cx="8911687" cy="1280890"/>
          </a:xfrm>
        </p:spPr>
        <p:txBody>
          <a:bodyPr/>
          <a:lstStyle/>
          <a:p>
            <a:pPr algn="ctr"/>
            <a:r>
              <a:rPr lang="en-US" u="sng" dirty="0" smtClean="0"/>
              <a:t>Postdocs as Principal Investigators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Policy Clarification: Postdocs can serve as PIs, as long 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professorial faculty member agrees to be a mentor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Division Chair approves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Vice Provost for Research approves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 are no graduate students employed on the project.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 are no other postdocs employed on the project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 is a plan for what happens if the postdoc’s appointment ends before the project ends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902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982" y="216787"/>
            <a:ext cx="9883630" cy="1280890"/>
          </a:xfrm>
        </p:spPr>
        <p:txBody>
          <a:bodyPr/>
          <a:lstStyle/>
          <a:p>
            <a:pPr algn="ctr"/>
            <a:r>
              <a:rPr lang="en-US" u="sng" dirty="0" smtClean="0"/>
              <a:t>Postdocs’ Employment Status and Compensation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1023" y="2299854"/>
            <a:ext cx="8915400" cy="4109258"/>
          </a:xfrm>
        </p:spPr>
        <p:txBody>
          <a:bodyPr/>
          <a:lstStyle/>
          <a:p>
            <a:r>
              <a:rPr lang="en-US" dirty="0" smtClean="0"/>
              <a:t>Effective October 1, 2019, Postdoctoral Scholars and Senior Postdoctoral Scholars will have a minimum salary of $54,080</a:t>
            </a:r>
          </a:p>
          <a:p>
            <a:r>
              <a:rPr lang="en-US" dirty="0" smtClean="0"/>
              <a:t>Effective October 1, 2020</a:t>
            </a:r>
            <a:r>
              <a:rPr lang="en-US" smtClean="0"/>
              <a:t>, most </a:t>
            </a:r>
            <a:r>
              <a:rPr lang="en-US" dirty="0" smtClean="0"/>
              <a:t>Postdocs will be classified as exempt employees and eligible for staff benefits</a:t>
            </a:r>
          </a:p>
          <a:p>
            <a:r>
              <a:rPr lang="en-US" dirty="0" smtClean="0"/>
              <a:t>Minimum salaries have been established for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2021,		$58,240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2022,		$62,400</a:t>
            </a:r>
          </a:p>
        </p:txBody>
      </p:sp>
    </p:spTree>
    <p:extLst>
      <p:ext uri="{BB962C8B-B14F-4D97-AF65-F5344CB8AC3E}">
        <p14:creationId xmlns:p14="http://schemas.microsoft.com/office/powerpoint/2010/main" val="377745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Disclosure of Foreign Affiliations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4026" y="1905000"/>
            <a:ext cx="8915400" cy="43151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Recent concern on the part of Congress and several Federal agencies has been focused on foreign influence on research and intellectual property.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Issues of concern:</a:t>
            </a:r>
          </a:p>
          <a:p>
            <a:r>
              <a:rPr lang="en-US" dirty="0" smtClean="0"/>
              <a:t>Failure of investigators to disclose financial interests in foreign companies that are involved in areas related to their research</a:t>
            </a:r>
          </a:p>
          <a:p>
            <a:r>
              <a:rPr lang="en-US" dirty="0" smtClean="0"/>
              <a:t>Failure of investigators to disclose research support received from foreign entities for work that is similar to the work for which they are seeking Federal grant support.</a:t>
            </a:r>
          </a:p>
          <a:p>
            <a:pPr lvl="1" indent="-342900" eaLnBrk="0" hangingPunct="0">
              <a:lnSpc>
                <a:spcPct val="12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cs typeface="Avenir Next Bold"/>
              </a:rPr>
              <a:t>Possible overlap in scopes of work</a:t>
            </a:r>
            <a:endParaRPr lang="en-US" sz="1800" dirty="0">
              <a:cs typeface="Avenir Next Bold"/>
            </a:endParaRPr>
          </a:p>
          <a:p>
            <a:pPr lvl="1" indent="-342900" eaLnBrk="0" hangingPunct="0">
              <a:lnSpc>
                <a:spcPct val="12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cs typeface="Avenir Next Bold"/>
              </a:rPr>
              <a:t>Time commitments </a:t>
            </a:r>
            <a:endParaRPr lang="en-US" sz="1800" dirty="0">
              <a:cs typeface="Avenir Next Bold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632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9470" y="927425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/>
              <a:t>Payroll Distribution </a:t>
            </a:r>
            <a:r>
              <a:rPr lang="en-US" b="1" u="sng" dirty="0" smtClean="0"/>
              <a:t>Confirmations – Estella Venegas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5838" y="3564380"/>
            <a:ext cx="8915400" cy="377762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DUE: Monday, March 25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!!!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6003634" y="3223559"/>
            <a:ext cx="184731" cy="2256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60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213" y="83782"/>
            <a:ext cx="9709911" cy="1280890"/>
          </a:xfrm>
        </p:spPr>
        <p:txBody>
          <a:bodyPr/>
          <a:lstStyle/>
          <a:p>
            <a:pPr algn="ctr"/>
            <a:r>
              <a:rPr lang="en-US" u="sng" dirty="0" smtClean="0"/>
              <a:t>Award Manager and Faculty PDC Status</a:t>
            </a:r>
            <a:endParaRPr lang="en-US" u="sng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2" t="22888" r="59295" b="14065"/>
          <a:stretch/>
        </p:blipFill>
        <p:spPr bwMode="auto">
          <a:xfrm>
            <a:off x="3449782" y="724227"/>
            <a:ext cx="6600305" cy="601010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6819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u="sng" dirty="0" smtClean="0"/>
              <a:t>PDC Help/Questions:</a:t>
            </a:r>
            <a:endParaRPr lang="en-US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8182" y="2294313"/>
            <a:ext cx="10113818" cy="4813069"/>
          </a:xfrm>
        </p:spPr>
        <p:txBody>
          <a:bodyPr/>
          <a:lstStyle/>
          <a:p>
            <a:endParaRPr lang="en-US" sz="2400" dirty="0" smtClean="0"/>
          </a:p>
          <a:p>
            <a:r>
              <a:rPr lang="en-US" sz="2400" dirty="0" smtClean="0"/>
              <a:t>PDC </a:t>
            </a:r>
            <a:r>
              <a:rPr lang="en-US" sz="2400" dirty="0"/>
              <a:t>FAQs: </a:t>
            </a:r>
            <a:r>
              <a:rPr lang="en-US" sz="2400" u="sng" dirty="0">
                <a:hlinkClick r:id="rId3"/>
              </a:rPr>
              <a:t>http://</a:t>
            </a:r>
            <a:r>
              <a:rPr lang="en-US" sz="2400" u="sng" dirty="0" smtClean="0">
                <a:hlinkClick r:id="rId3"/>
              </a:rPr>
              <a:t>finance.caltech.edu/pa/faq</a:t>
            </a:r>
            <a:endParaRPr lang="en-US" sz="2400" dirty="0"/>
          </a:p>
          <a:p>
            <a:r>
              <a:rPr lang="en-US" sz="2400" dirty="0"/>
              <a:t>Lisa Frenchie: </a:t>
            </a:r>
            <a:r>
              <a:rPr lang="en-US" sz="2400" u="sng" dirty="0">
                <a:hlinkClick r:id="rId4"/>
              </a:rPr>
              <a:t>lisa.frenchie@caltech.edu</a:t>
            </a:r>
            <a:r>
              <a:rPr lang="en-US" sz="2400" dirty="0"/>
              <a:t> </a:t>
            </a:r>
            <a:r>
              <a:rPr lang="en-US" sz="2400" dirty="0" smtClean="0"/>
              <a:t>Ext.3595</a:t>
            </a:r>
            <a:endParaRPr lang="en-US" sz="2400" dirty="0"/>
          </a:p>
          <a:p>
            <a:r>
              <a:rPr lang="en-US" sz="2400" dirty="0"/>
              <a:t>Kristina Hovakimyan: </a:t>
            </a:r>
            <a:r>
              <a:rPr lang="en-US" sz="2400" u="sng" dirty="0">
                <a:hlinkClick r:id="rId5"/>
              </a:rPr>
              <a:t>kristina.hovakimyan@caltech.edu</a:t>
            </a:r>
            <a:r>
              <a:rPr lang="en-US" sz="2400" dirty="0"/>
              <a:t> </a:t>
            </a:r>
            <a:r>
              <a:rPr lang="en-US" sz="2400" dirty="0" smtClean="0"/>
              <a:t>Ext.2880</a:t>
            </a:r>
            <a:endParaRPr lang="en-US" sz="2400" dirty="0"/>
          </a:p>
          <a:p>
            <a:r>
              <a:rPr lang="en-US" sz="2400" dirty="0"/>
              <a:t>Paulina Perez: </a:t>
            </a:r>
            <a:r>
              <a:rPr lang="en-US" sz="2400" u="sng" dirty="0">
                <a:hlinkClick r:id="rId6"/>
              </a:rPr>
              <a:t>paulina.perez@caltech.edu</a:t>
            </a:r>
            <a:r>
              <a:rPr lang="en-US" sz="2400" dirty="0"/>
              <a:t> Ext.2382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00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6112" y="420448"/>
            <a:ext cx="9701599" cy="1280890"/>
          </a:xfrm>
        </p:spPr>
        <p:txBody>
          <a:bodyPr/>
          <a:lstStyle/>
          <a:p>
            <a:r>
              <a:rPr lang="en-US" u="sng" dirty="0" smtClean="0"/>
              <a:t>Changes to OSR Website – David Mayo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1" y="1950719"/>
            <a:ext cx="8915400" cy="3777622"/>
          </a:xfrm>
        </p:spPr>
        <p:txBody>
          <a:bodyPr>
            <a:normAutofit/>
          </a:bodyPr>
          <a:lstStyle/>
          <a:p>
            <a:r>
              <a:rPr lang="en-US" sz="2000" dirty="0"/>
              <a:t>About</a:t>
            </a:r>
          </a:p>
          <a:p>
            <a:pPr lvl="1"/>
            <a:r>
              <a:rPr lang="en-US" sz="2000" dirty="0"/>
              <a:t>Research Administration Overview</a:t>
            </a:r>
          </a:p>
          <a:p>
            <a:pPr lvl="1"/>
            <a:r>
              <a:rPr lang="en-US" sz="2000" dirty="0"/>
              <a:t>Sponsored Research Activity</a:t>
            </a:r>
          </a:p>
          <a:p>
            <a:r>
              <a:rPr lang="en-US" sz="2000" dirty="0" smtClean="0"/>
              <a:t>Policies &amp; Procedures</a:t>
            </a:r>
          </a:p>
          <a:p>
            <a:pPr lvl="1"/>
            <a:r>
              <a:rPr lang="en-US" sz="2000" dirty="0" smtClean="0"/>
              <a:t>Notices &amp; Clarifications</a:t>
            </a:r>
          </a:p>
          <a:p>
            <a:pPr lvl="1"/>
            <a:r>
              <a:rPr lang="en-US" sz="2000" dirty="0" smtClean="0"/>
              <a:t>Roles &amp; Responsibilities</a:t>
            </a:r>
          </a:p>
          <a:p>
            <a:pPr lvl="1"/>
            <a:r>
              <a:rPr lang="en-US" sz="2000" dirty="0" smtClean="0"/>
              <a:t>Faculty Handbook</a:t>
            </a:r>
          </a:p>
          <a:p>
            <a:pPr lvl="1"/>
            <a:r>
              <a:rPr lang="en-US" sz="2000" dirty="0" smtClean="0"/>
              <a:t>NCURA Regulation &amp; Compliance Compendium</a:t>
            </a:r>
          </a:p>
        </p:txBody>
      </p:sp>
    </p:spTree>
    <p:extLst>
      <p:ext uri="{BB962C8B-B14F-4D97-AF65-F5344CB8AC3E}">
        <p14:creationId xmlns:p14="http://schemas.microsoft.com/office/powerpoint/2010/main" val="242213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633</TotalTime>
  <Words>1220</Words>
  <Application>Microsoft Office PowerPoint</Application>
  <PresentationFormat>Widescreen</PresentationFormat>
  <Paragraphs>201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Avenir Next Bold</vt:lpstr>
      <vt:lpstr>Calibri</vt:lpstr>
      <vt:lpstr>Century Gothic</vt:lpstr>
      <vt:lpstr>Helvetica Neue</vt:lpstr>
      <vt:lpstr>Times New Roman</vt:lpstr>
      <vt:lpstr>Wingdings 3</vt:lpstr>
      <vt:lpstr>Wisp</vt:lpstr>
      <vt:lpstr>Research Administration  Forum</vt:lpstr>
      <vt:lpstr>Agenda</vt:lpstr>
      <vt:lpstr>Postdocs as Principal Investigators</vt:lpstr>
      <vt:lpstr>Postdocs’ Employment Status and Compensation</vt:lpstr>
      <vt:lpstr>Disclosure of Foreign Affiliations</vt:lpstr>
      <vt:lpstr>Payroll Distribution Confirmations – Estella Venegas </vt:lpstr>
      <vt:lpstr>Award Manager and Faculty PDC Status</vt:lpstr>
      <vt:lpstr>PDC Help/Questions:</vt:lpstr>
      <vt:lpstr>Changes to OSR Website – David Mayo</vt:lpstr>
      <vt:lpstr>Revisiting Box G on the DAF     Grace Fisher-Adams Director, Office of Research Compliance</vt:lpstr>
      <vt:lpstr>Revisiting Box G on the DAF</vt:lpstr>
      <vt:lpstr>Human Embryos &amp; Stem Cells (HESC) Relevant Regulations/Guidance</vt:lpstr>
      <vt:lpstr>Human Development/Ethics</vt:lpstr>
      <vt:lpstr>Administrative Committee on the Use of Human Embryos and Stem Cells </vt:lpstr>
      <vt:lpstr>Back to the DAF</vt:lpstr>
      <vt:lpstr>So #1 and #4 are Checked. Or maybe not…  Now What?  </vt:lpstr>
      <vt:lpstr>Procurement Advisory Group – Tina Lowenthal</vt:lpstr>
      <vt:lpstr>PowerPoint Presentation</vt:lpstr>
      <vt:lpstr>Property Services Training Topics</vt:lpstr>
      <vt:lpstr>Equipment Inventory Process</vt:lpstr>
      <vt:lpstr>Equipment Tracking System (ETS) Tool</vt:lpstr>
      <vt:lpstr>Equipment Disposal Certification (EDC)Process</vt:lpstr>
      <vt:lpstr>Accounting for Capital Equipment</vt:lpstr>
      <vt:lpstr>Contact Property Services  (Ernest Katacha (x4181 ) or Ted Lieu (x2579) </vt:lpstr>
    </vt:vector>
  </TitlesOfParts>
  <Company>Caltech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Administration  Forum</dc:title>
  <dc:creator>Avina, Christina</dc:creator>
  <cp:lastModifiedBy>Avina, Christina</cp:lastModifiedBy>
  <cp:revision>19</cp:revision>
  <cp:lastPrinted>2019-03-18T22:45:07Z</cp:lastPrinted>
  <dcterms:created xsi:type="dcterms:W3CDTF">2019-03-14T17:12:04Z</dcterms:created>
  <dcterms:modified xsi:type="dcterms:W3CDTF">2019-03-19T18:03:20Z</dcterms:modified>
</cp:coreProperties>
</file>