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59"/>
  </p:notesMasterIdLst>
  <p:handoutMasterIdLst>
    <p:handoutMasterId r:id="rId60"/>
  </p:handoutMasterIdLst>
  <p:sldIdLst>
    <p:sldId id="263" r:id="rId2"/>
    <p:sldId id="260" r:id="rId3"/>
    <p:sldId id="264" r:id="rId4"/>
    <p:sldId id="285" r:id="rId5"/>
    <p:sldId id="284" r:id="rId6"/>
    <p:sldId id="286" r:id="rId7"/>
    <p:sldId id="288" r:id="rId8"/>
    <p:sldId id="289" r:id="rId9"/>
    <p:sldId id="290" r:id="rId10"/>
    <p:sldId id="291" r:id="rId11"/>
    <p:sldId id="292" r:id="rId12"/>
    <p:sldId id="293" r:id="rId13"/>
    <p:sldId id="294" r:id="rId14"/>
    <p:sldId id="295" r:id="rId15"/>
    <p:sldId id="296" r:id="rId16"/>
    <p:sldId id="297"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311" r:id="rId30"/>
    <p:sldId id="312" r:id="rId31"/>
    <p:sldId id="313" r:id="rId32"/>
    <p:sldId id="315" r:id="rId33"/>
    <p:sldId id="316" r:id="rId34"/>
    <p:sldId id="317" r:id="rId35"/>
    <p:sldId id="318" r:id="rId36"/>
    <p:sldId id="319" r:id="rId37"/>
    <p:sldId id="320" r:id="rId38"/>
    <p:sldId id="321" r:id="rId39"/>
    <p:sldId id="265" r:id="rId40"/>
    <p:sldId id="266" r:id="rId41"/>
    <p:sldId id="267" r:id="rId42"/>
    <p:sldId id="268" r:id="rId43"/>
    <p:sldId id="269" r:id="rId44"/>
    <p:sldId id="270" r:id="rId45"/>
    <p:sldId id="271" r:id="rId46"/>
    <p:sldId id="272" r:id="rId47"/>
    <p:sldId id="273" r:id="rId48"/>
    <p:sldId id="274" r:id="rId49"/>
    <p:sldId id="275" r:id="rId50"/>
    <p:sldId id="276" r:id="rId51"/>
    <p:sldId id="277" r:id="rId52"/>
    <p:sldId id="278" r:id="rId53"/>
    <p:sldId id="279" r:id="rId54"/>
    <p:sldId id="280" r:id="rId55"/>
    <p:sldId id="281" r:id="rId56"/>
    <p:sldId id="282" r:id="rId57"/>
    <p:sldId id="283" r:id="rId5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114F6-8072-49FE-8FDD-3AC4A727C41F}" type="doc">
      <dgm:prSet loTypeId="urn:microsoft.com/office/officeart/2005/8/layout/cycle1" loCatId="cycle" qsTypeId="urn:microsoft.com/office/officeart/2005/8/quickstyle/simple1" qsCatId="simple" csTypeId="urn:microsoft.com/office/officeart/2005/8/colors/accent1_2" csCatId="accent1" phldr="1"/>
      <dgm:spPr/>
      <dgm:t>
        <a:bodyPr/>
        <a:lstStyle/>
        <a:p>
          <a:endParaRPr lang="en-US"/>
        </a:p>
      </dgm:t>
    </dgm:pt>
    <dgm:pt modelId="{C501FE63-6B45-44A7-B10D-F880A2D76CA2}">
      <dgm:prSet phldrT="[Text]"/>
      <dgm:spPr/>
      <dgm:t>
        <a:bodyPr/>
        <a:lstStyle/>
        <a:p>
          <a:r>
            <a:rPr lang="en-US" dirty="0" smtClean="0"/>
            <a:t>Campus</a:t>
          </a:r>
          <a:endParaRPr lang="en-US" dirty="0"/>
        </a:p>
      </dgm:t>
    </dgm:pt>
    <dgm:pt modelId="{7A48320D-68C4-48C3-A3A7-25B1D3CB473F}" type="parTrans" cxnId="{52CDCE4B-34D6-4962-B21A-A885F4136044}">
      <dgm:prSet/>
      <dgm:spPr/>
      <dgm:t>
        <a:bodyPr/>
        <a:lstStyle/>
        <a:p>
          <a:endParaRPr lang="en-US"/>
        </a:p>
      </dgm:t>
    </dgm:pt>
    <dgm:pt modelId="{B87B61B2-6572-440F-BF27-CAF89AD38897}" type="sibTrans" cxnId="{52CDCE4B-34D6-4962-B21A-A885F4136044}">
      <dgm:prSet/>
      <dgm:spPr/>
      <dgm:t>
        <a:bodyPr/>
        <a:lstStyle/>
        <a:p>
          <a:endParaRPr lang="en-US"/>
        </a:p>
      </dgm:t>
    </dgm:pt>
    <dgm:pt modelId="{B9775C48-6F49-4874-9FF5-8428B657F431}">
      <dgm:prSet phldrT="[Text]"/>
      <dgm:spPr/>
      <dgm:t>
        <a:bodyPr/>
        <a:lstStyle/>
        <a:p>
          <a:r>
            <a:rPr lang="en-US" dirty="0" smtClean="0"/>
            <a:t>Purchasing</a:t>
          </a:r>
          <a:endParaRPr lang="en-US" dirty="0"/>
        </a:p>
      </dgm:t>
    </dgm:pt>
    <dgm:pt modelId="{F7AD704E-6E0F-46E1-A1AB-C94CE86A24AA}" type="parTrans" cxnId="{100699E4-5115-4398-9B77-6D2403DCE05E}">
      <dgm:prSet/>
      <dgm:spPr/>
      <dgm:t>
        <a:bodyPr/>
        <a:lstStyle/>
        <a:p>
          <a:endParaRPr lang="en-US"/>
        </a:p>
      </dgm:t>
    </dgm:pt>
    <dgm:pt modelId="{7767BCF0-B09F-4A8B-9D6C-5DA251C9909A}" type="sibTrans" cxnId="{100699E4-5115-4398-9B77-6D2403DCE05E}">
      <dgm:prSet/>
      <dgm:spPr/>
      <dgm:t>
        <a:bodyPr/>
        <a:lstStyle/>
        <a:p>
          <a:endParaRPr lang="en-US"/>
        </a:p>
      </dgm:t>
    </dgm:pt>
    <dgm:pt modelId="{B75D836E-24EB-426D-AFCB-79F66E159815}">
      <dgm:prSet phldrT="[Text]"/>
      <dgm:spPr/>
      <dgm:t>
        <a:bodyPr/>
        <a:lstStyle/>
        <a:p>
          <a:r>
            <a:rPr lang="en-US" dirty="0" smtClean="0"/>
            <a:t>Post Award Accounting</a:t>
          </a:r>
          <a:endParaRPr lang="en-US" dirty="0"/>
        </a:p>
      </dgm:t>
    </dgm:pt>
    <dgm:pt modelId="{7B881E35-1A79-4AF5-BAF0-A25E9BD9F54C}" type="parTrans" cxnId="{0C481434-F080-49D6-A7BC-29E27D4341F0}">
      <dgm:prSet/>
      <dgm:spPr/>
      <dgm:t>
        <a:bodyPr/>
        <a:lstStyle/>
        <a:p>
          <a:endParaRPr lang="en-US"/>
        </a:p>
      </dgm:t>
    </dgm:pt>
    <dgm:pt modelId="{4E124B47-B857-40FD-A518-3D4EB5CF5C4F}" type="sibTrans" cxnId="{0C481434-F080-49D6-A7BC-29E27D4341F0}">
      <dgm:prSet/>
      <dgm:spPr/>
      <dgm:t>
        <a:bodyPr/>
        <a:lstStyle/>
        <a:p>
          <a:endParaRPr lang="en-US"/>
        </a:p>
      </dgm:t>
    </dgm:pt>
    <dgm:pt modelId="{A5B22289-233C-4ADD-A093-998DFD82FBE2}">
      <dgm:prSet phldrT="[Text]"/>
      <dgm:spPr/>
      <dgm:t>
        <a:bodyPr/>
        <a:lstStyle/>
        <a:p>
          <a:r>
            <a:rPr lang="en-US" dirty="0" smtClean="0"/>
            <a:t>Accounts Payable</a:t>
          </a:r>
          <a:endParaRPr lang="en-US" dirty="0"/>
        </a:p>
      </dgm:t>
    </dgm:pt>
    <dgm:pt modelId="{5F0D8A34-232B-4C62-8C21-114053176D55}" type="parTrans" cxnId="{F3EDCE60-4E80-4A4E-A480-C34110006554}">
      <dgm:prSet/>
      <dgm:spPr/>
      <dgm:t>
        <a:bodyPr/>
        <a:lstStyle/>
        <a:p>
          <a:endParaRPr lang="en-US"/>
        </a:p>
      </dgm:t>
    </dgm:pt>
    <dgm:pt modelId="{4FD7DA30-148B-44A7-B0BD-AAAEEEDF92DB}" type="sibTrans" cxnId="{F3EDCE60-4E80-4A4E-A480-C34110006554}">
      <dgm:prSet/>
      <dgm:spPr/>
      <dgm:t>
        <a:bodyPr/>
        <a:lstStyle/>
        <a:p>
          <a:endParaRPr lang="en-US"/>
        </a:p>
      </dgm:t>
    </dgm:pt>
    <dgm:pt modelId="{9F5FF3DD-6010-43A4-B343-534EDC03628C}">
      <dgm:prSet phldrT="[Text]"/>
      <dgm:spPr/>
      <dgm:t>
        <a:bodyPr/>
        <a:lstStyle/>
        <a:p>
          <a:r>
            <a:rPr lang="en-US" dirty="0" smtClean="0"/>
            <a:t>JPL</a:t>
          </a:r>
          <a:endParaRPr lang="en-US" dirty="0"/>
        </a:p>
      </dgm:t>
    </dgm:pt>
    <dgm:pt modelId="{DE53C943-40DD-4585-81F7-CB2AF1144783}" type="parTrans" cxnId="{1EAAC9E1-FC43-41B5-A3DD-80375AF51630}">
      <dgm:prSet/>
      <dgm:spPr/>
      <dgm:t>
        <a:bodyPr/>
        <a:lstStyle/>
        <a:p>
          <a:endParaRPr lang="en-US"/>
        </a:p>
      </dgm:t>
    </dgm:pt>
    <dgm:pt modelId="{278AA913-01B6-47D6-B38C-E5BB8AFB6B8F}" type="sibTrans" cxnId="{1EAAC9E1-FC43-41B5-A3DD-80375AF51630}">
      <dgm:prSet/>
      <dgm:spPr/>
      <dgm:t>
        <a:bodyPr/>
        <a:lstStyle/>
        <a:p>
          <a:endParaRPr lang="en-US"/>
        </a:p>
      </dgm:t>
    </dgm:pt>
    <dgm:pt modelId="{E6A9CADC-F6BB-4A4F-856F-74A68704B568}" type="pres">
      <dgm:prSet presAssocID="{4B1114F6-8072-49FE-8FDD-3AC4A727C41F}" presName="cycle" presStyleCnt="0">
        <dgm:presLayoutVars>
          <dgm:dir/>
          <dgm:resizeHandles val="exact"/>
        </dgm:presLayoutVars>
      </dgm:prSet>
      <dgm:spPr/>
      <dgm:t>
        <a:bodyPr/>
        <a:lstStyle/>
        <a:p>
          <a:endParaRPr lang="en-US"/>
        </a:p>
      </dgm:t>
    </dgm:pt>
    <dgm:pt modelId="{326025DC-CEFE-4FE2-A7AD-12A3BD31F52E}" type="pres">
      <dgm:prSet presAssocID="{C501FE63-6B45-44A7-B10D-F880A2D76CA2}" presName="dummy" presStyleCnt="0"/>
      <dgm:spPr/>
    </dgm:pt>
    <dgm:pt modelId="{76B5D771-5790-4EFC-AD35-D269D753882C}" type="pres">
      <dgm:prSet presAssocID="{C501FE63-6B45-44A7-B10D-F880A2D76CA2}" presName="node" presStyleLbl="revTx" presStyleIdx="0" presStyleCnt="5">
        <dgm:presLayoutVars>
          <dgm:bulletEnabled val="1"/>
        </dgm:presLayoutVars>
      </dgm:prSet>
      <dgm:spPr/>
      <dgm:t>
        <a:bodyPr/>
        <a:lstStyle/>
        <a:p>
          <a:endParaRPr lang="en-US"/>
        </a:p>
      </dgm:t>
    </dgm:pt>
    <dgm:pt modelId="{066339B4-27EB-42D5-AB35-49AACB93E11C}" type="pres">
      <dgm:prSet presAssocID="{B87B61B2-6572-440F-BF27-CAF89AD38897}" presName="sibTrans" presStyleLbl="node1" presStyleIdx="0" presStyleCnt="5"/>
      <dgm:spPr/>
      <dgm:t>
        <a:bodyPr/>
        <a:lstStyle/>
        <a:p>
          <a:endParaRPr lang="en-US"/>
        </a:p>
      </dgm:t>
    </dgm:pt>
    <dgm:pt modelId="{9B12F366-DB24-46D3-9E84-A1244F9AF4CA}" type="pres">
      <dgm:prSet presAssocID="{B9775C48-6F49-4874-9FF5-8428B657F431}" presName="dummy" presStyleCnt="0"/>
      <dgm:spPr/>
    </dgm:pt>
    <dgm:pt modelId="{55D5B634-2ED6-41BB-BFAB-C5EF0EB4EB2E}" type="pres">
      <dgm:prSet presAssocID="{B9775C48-6F49-4874-9FF5-8428B657F431}" presName="node" presStyleLbl="revTx" presStyleIdx="1" presStyleCnt="5">
        <dgm:presLayoutVars>
          <dgm:bulletEnabled val="1"/>
        </dgm:presLayoutVars>
      </dgm:prSet>
      <dgm:spPr/>
      <dgm:t>
        <a:bodyPr/>
        <a:lstStyle/>
        <a:p>
          <a:endParaRPr lang="en-US"/>
        </a:p>
      </dgm:t>
    </dgm:pt>
    <dgm:pt modelId="{AA2618C4-1D2A-401E-9C9E-FEEFE024198C}" type="pres">
      <dgm:prSet presAssocID="{7767BCF0-B09F-4A8B-9D6C-5DA251C9909A}" presName="sibTrans" presStyleLbl="node1" presStyleIdx="1" presStyleCnt="5"/>
      <dgm:spPr/>
      <dgm:t>
        <a:bodyPr/>
        <a:lstStyle/>
        <a:p>
          <a:endParaRPr lang="en-US"/>
        </a:p>
      </dgm:t>
    </dgm:pt>
    <dgm:pt modelId="{DF2B8ADF-6431-4CCC-BE38-06BB913BCD3C}" type="pres">
      <dgm:prSet presAssocID="{B75D836E-24EB-426D-AFCB-79F66E159815}" presName="dummy" presStyleCnt="0"/>
      <dgm:spPr/>
    </dgm:pt>
    <dgm:pt modelId="{D99627A7-F414-4A5E-8495-5078C59E0A1F}" type="pres">
      <dgm:prSet presAssocID="{B75D836E-24EB-426D-AFCB-79F66E159815}" presName="node" presStyleLbl="revTx" presStyleIdx="2" presStyleCnt="5">
        <dgm:presLayoutVars>
          <dgm:bulletEnabled val="1"/>
        </dgm:presLayoutVars>
      </dgm:prSet>
      <dgm:spPr/>
      <dgm:t>
        <a:bodyPr/>
        <a:lstStyle/>
        <a:p>
          <a:endParaRPr lang="en-US"/>
        </a:p>
      </dgm:t>
    </dgm:pt>
    <dgm:pt modelId="{A19D4669-5A45-407C-BDCB-F425BF1610D1}" type="pres">
      <dgm:prSet presAssocID="{4E124B47-B857-40FD-A518-3D4EB5CF5C4F}" presName="sibTrans" presStyleLbl="node1" presStyleIdx="2" presStyleCnt="5"/>
      <dgm:spPr/>
      <dgm:t>
        <a:bodyPr/>
        <a:lstStyle/>
        <a:p>
          <a:endParaRPr lang="en-US"/>
        </a:p>
      </dgm:t>
    </dgm:pt>
    <dgm:pt modelId="{1096AD63-D109-45FD-9446-F1C58129128E}" type="pres">
      <dgm:prSet presAssocID="{A5B22289-233C-4ADD-A093-998DFD82FBE2}" presName="dummy" presStyleCnt="0"/>
      <dgm:spPr/>
    </dgm:pt>
    <dgm:pt modelId="{D3554953-58E3-4421-8571-4C3DDBA45D7B}" type="pres">
      <dgm:prSet presAssocID="{A5B22289-233C-4ADD-A093-998DFD82FBE2}" presName="node" presStyleLbl="revTx" presStyleIdx="3" presStyleCnt="5">
        <dgm:presLayoutVars>
          <dgm:bulletEnabled val="1"/>
        </dgm:presLayoutVars>
      </dgm:prSet>
      <dgm:spPr/>
      <dgm:t>
        <a:bodyPr/>
        <a:lstStyle/>
        <a:p>
          <a:endParaRPr lang="en-US"/>
        </a:p>
      </dgm:t>
    </dgm:pt>
    <dgm:pt modelId="{D674F66A-9F47-4B84-A881-FB8BA54C083B}" type="pres">
      <dgm:prSet presAssocID="{4FD7DA30-148B-44A7-B0BD-AAAEEEDF92DB}" presName="sibTrans" presStyleLbl="node1" presStyleIdx="3" presStyleCnt="5"/>
      <dgm:spPr/>
      <dgm:t>
        <a:bodyPr/>
        <a:lstStyle/>
        <a:p>
          <a:endParaRPr lang="en-US"/>
        </a:p>
      </dgm:t>
    </dgm:pt>
    <dgm:pt modelId="{159CD4D8-8734-4FF7-9A8B-9827BE651A63}" type="pres">
      <dgm:prSet presAssocID="{9F5FF3DD-6010-43A4-B343-534EDC03628C}" presName="dummy" presStyleCnt="0"/>
      <dgm:spPr/>
    </dgm:pt>
    <dgm:pt modelId="{0FF7F551-0DB1-47AB-AF5C-38E731077C06}" type="pres">
      <dgm:prSet presAssocID="{9F5FF3DD-6010-43A4-B343-534EDC03628C}" presName="node" presStyleLbl="revTx" presStyleIdx="4" presStyleCnt="5">
        <dgm:presLayoutVars>
          <dgm:bulletEnabled val="1"/>
        </dgm:presLayoutVars>
      </dgm:prSet>
      <dgm:spPr/>
      <dgm:t>
        <a:bodyPr/>
        <a:lstStyle/>
        <a:p>
          <a:endParaRPr lang="en-US"/>
        </a:p>
      </dgm:t>
    </dgm:pt>
    <dgm:pt modelId="{685B9E0D-8868-4194-B735-009B9A65211F}" type="pres">
      <dgm:prSet presAssocID="{278AA913-01B6-47D6-B38C-E5BB8AFB6B8F}" presName="sibTrans" presStyleLbl="node1" presStyleIdx="4" presStyleCnt="5"/>
      <dgm:spPr/>
      <dgm:t>
        <a:bodyPr/>
        <a:lstStyle/>
        <a:p>
          <a:endParaRPr lang="en-US"/>
        </a:p>
      </dgm:t>
    </dgm:pt>
  </dgm:ptLst>
  <dgm:cxnLst>
    <dgm:cxn modelId="{92C4B0DC-9DE0-48D6-9855-5B20C99388B4}" type="presOf" srcId="{B9775C48-6F49-4874-9FF5-8428B657F431}" destId="{55D5B634-2ED6-41BB-BFAB-C5EF0EB4EB2E}" srcOrd="0" destOrd="0" presId="urn:microsoft.com/office/officeart/2005/8/layout/cycle1"/>
    <dgm:cxn modelId="{3DEF3B27-5EFB-4331-A8C5-0A630BFBCC74}" type="presOf" srcId="{B87B61B2-6572-440F-BF27-CAF89AD38897}" destId="{066339B4-27EB-42D5-AB35-49AACB93E11C}" srcOrd="0" destOrd="0" presId="urn:microsoft.com/office/officeart/2005/8/layout/cycle1"/>
    <dgm:cxn modelId="{1EAAC9E1-FC43-41B5-A3DD-80375AF51630}" srcId="{4B1114F6-8072-49FE-8FDD-3AC4A727C41F}" destId="{9F5FF3DD-6010-43A4-B343-534EDC03628C}" srcOrd="4" destOrd="0" parTransId="{DE53C943-40DD-4585-81F7-CB2AF1144783}" sibTransId="{278AA913-01B6-47D6-B38C-E5BB8AFB6B8F}"/>
    <dgm:cxn modelId="{38D9CED6-0C80-4C86-A05A-7767C37C9F3C}" type="presOf" srcId="{9F5FF3DD-6010-43A4-B343-534EDC03628C}" destId="{0FF7F551-0DB1-47AB-AF5C-38E731077C06}" srcOrd="0" destOrd="0" presId="urn:microsoft.com/office/officeart/2005/8/layout/cycle1"/>
    <dgm:cxn modelId="{563D6432-B7EE-4DD1-96E2-1B01C78D2DDB}" type="presOf" srcId="{278AA913-01B6-47D6-B38C-E5BB8AFB6B8F}" destId="{685B9E0D-8868-4194-B735-009B9A65211F}" srcOrd="0" destOrd="0" presId="urn:microsoft.com/office/officeart/2005/8/layout/cycle1"/>
    <dgm:cxn modelId="{50937FE4-DB1A-4C4B-A340-AA4B2F461864}" type="presOf" srcId="{4FD7DA30-148B-44A7-B0BD-AAAEEEDF92DB}" destId="{D674F66A-9F47-4B84-A881-FB8BA54C083B}" srcOrd="0" destOrd="0" presId="urn:microsoft.com/office/officeart/2005/8/layout/cycle1"/>
    <dgm:cxn modelId="{6DCE8C81-C0F6-42DC-9FE2-7150340742E9}" type="presOf" srcId="{B75D836E-24EB-426D-AFCB-79F66E159815}" destId="{D99627A7-F414-4A5E-8495-5078C59E0A1F}" srcOrd="0" destOrd="0" presId="urn:microsoft.com/office/officeart/2005/8/layout/cycle1"/>
    <dgm:cxn modelId="{F3EDCE60-4E80-4A4E-A480-C34110006554}" srcId="{4B1114F6-8072-49FE-8FDD-3AC4A727C41F}" destId="{A5B22289-233C-4ADD-A093-998DFD82FBE2}" srcOrd="3" destOrd="0" parTransId="{5F0D8A34-232B-4C62-8C21-114053176D55}" sibTransId="{4FD7DA30-148B-44A7-B0BD-AAAEEEDF92DB}"/>
    <dgm:cxn modelId="{8DF5E3C4-F7B2-4C8F-A0C4-1C5B898E8BEF}" type="presOf" srcId="{4B1114F6-8072-49FE-8FDD-3AC4A727C41F}" destId="{E6A9CADC-F6BB-4A4F-856F-74A68704B568}" srcOrd="0" destOrd="0" presId="urn:microsoft.com/office/officeart/2005/8/layout/cycle1"/>
    <dgm:cxn modelId="{CAAC0CF5-17EE-42C9-A8B0-972D31235603}" type="presOf" srcId="{7767BCF0-B09F-4A8B-9D6C-5DA251C9909A}" destId="{AA2618C4-1D2A-401E-9C9E-FEEFE024198C}" srcOrd="0" destOrd="0" presId="urn:microsoft.com/office/officeart/2005/8/layout/cycle1"/>
    <dgm:cxn modelId="{679DF7C8-4C67-4918-AF8F-394CF788DB9F}" type="presOf" srcId="{A5B22289-233C-4ADD-A093-998DFD82FBE2}" destId="{D3554953-58E3-4421-8571-4C3DDBA45D7B}" srcOrd="0" destOrd="0" presId="urn:microsoft.com/office/officeart/2005/8/layout/cycle1"/>
    <dgm:cxn modelId="{0C481434-F080-49D6-A7BC-29E27D4341F0}" srcId="{4B1114F6-8072-49FE-8FDD-3AC4A727C41F}" destId="{B75D836E-24EB-426D-AFCB-79F66E159815}" srcOrd="2" destOrd="0" parTransId="{7B881E35-1A79-4AF5-BAF0-A25E9BD9F54C}" sibTransId="{4E124B47-B857-40FD-A518-3D4EB5CF5C4F}"/>
    <dgm:cxn modelId="{100699E4-5115-4398-9B77-6D2403DCE05E}" srcId="{4B1114F6-8072-49FE-8FDD-3AC4A727C41F}" destId="{B9775C48-6F49-4874-9FF5-8428B657F431}" srcOrd="1" destOrd="0" parTransId="{F7AD704E-6E0F-46E1-A1AB-C94CE86A24AA}" sibTransId="{7767BCF0-B09F-4A8B-9D6C-5DA251C9909A}"/>
    <dgm:cxn modelId="{75ABA566-BE76-4690-993B-797B7C21C0C9}" type="presOf" srcId="{4E124B47-B857-40FD-A518-3D4EB5CF5C4F}" destId="{A19D4669-5A45-407C-BDCB-F425BF1610D1}" srcOrd="0" destOrd="0" presId="urn:microsoft.com/office/officeart/2005/8/layout/cycle1"/>
    <dgm:cxn modelId="{B39ACA37-8DCA-4A11-888F-762DC71CBFD2}" type="presOf" srcId="{C501FE63-6B45-44A7-B10D-F880A2D76CA2}" destId="{76B5D771-5790-4EFC-AD35-D269D753882C}" srcOrd="0" destOrd="0" presId="urn:microsoft.com/office/officeart/2005/8/layout/cycle1"/>
    <dgm:cxn modelId="{52CDCE4B-34D6-4962-B21A-A885F4136044}" srcId="{4B1114F6-8072-49FE-8FDD-3AC4A727C41F}" destId="{C501FE63-6B45-44A7-B10D-F880A2D76CA2}" srcOrd="0" destOrd="0" parTransId="{7A48320D-68C4-48C3-A3A7-25B1D3CB473F}" sibTransId="{B87B61B2-6572-440F-BF27-CAF89AD38897}"/>
    <dgm:cxn modelId="{56F181A5-3FBC-41F3-8E79-9AE9F77560D3}" type="presParOf" srcId="{E6A9CADC-F6BB-4A4F-856F-74A68704B568}" destId="{326025DC-CEFE-4FE2-A7AD-12A3BD31F52E}" srcOrd="0" destOrd="0" presId="urn:microsoft.com/office/officeart/2005/8/layout/cycle1"/>
    <dgm:cxn modelId="{06BE64F1-1946-4474-A5E2-C569741D34B0}" type="presParOf" srcId="{E6A9CADC-F6BB-4A4F-856F-74A68704B568}" destId="{76B5D771-5790-4EFC-AD35-D269D753882C}" srcOrd="1" destOrd="0" presId="urn:microsoft.com/office/officeart/2005/8/layout/cycle1"/>
    <dgm:cxn modelId="{E321DC22-2E8C-4713-B062-4F3E9F8435F9}" type="presParOf" srcId="{E6A9CADC-F6BB-4A4F-856F-74A68704B568}" destId="{066339B4-27EB-42D5-AB35-49AACB93E11C}" srcOrd="2" destOrd="0" presId="urn:microsoft.com/office/officeart/2005/8/layout/cycle1"/>
    <dgm:cxn modelId="{3B1DE110-9B92-4EFF-936B-42C3DA845633}" type="presParOf" srcId="{E6A9CADC-F6BB-4A4F-856F-74A68704B568}" destId="{9B12F366-DB24-46D3-9E84-A1244F9AF4CA}" srcOrd="3" destOrd="0" presId="urn:microsoft.com/office/officeart/2005/8/layout/cycle1"/>
    <dgm:cxn modelId="{C3ADE172-A42A-4DAA-83A7-A01BA6BCF76A}" type="presParOf" srcId="{E6A9CADC-F6BB-4A4F-856F-74A68704B568}" destId="{55D5B634-2ED6-41BB-BFAB-C5EF0EB4EB2E}" srcOrd="4" destOrd="0" presId="urn:microsoft.com/office/officeart/2005/8/layout/cycle1"/>
    <dgm:cxn modelId="{A86893DB-0AC8-426F-9476-E959AEA8CC1C}" type="presParOf" srcId="{E6A9CADC-F6BB-4A4F-856F-74A68704B568}" destId="{AA2618C4-1D2A-401E-9C9E-FEEFE024198C}" srcOrd="5" destOrd="0" presId="urn:microsoft.com/office/officeart/2005/8/layout/cycle1"/>
    <dgm:cxn modelId="{D7F952DB-6398-4A3B-8CD5-E1A9877A7141}" type="presParOf" srcId="{E6A9CADC-F6BB-4A4F-856F-74A68704B568}" destId="{DF2B8ADF-6431-4CCC-BE38-06BB913BCD3C}" srcOrd="6" destOrd="0" presId="urn:microsoft.com/office/officeart/2005/8/layout/cycle1"/>
    <dgm:cxn modelId="{E01D1253-EEA3-4C91-89A1-79445D819190}" type="presParOf" srcId="{E6A9CADC-F6BB-4A4F-856F-74A68704B568}" destId="{D99627A7-F414-4A5E-8495-5078C59E0A1F}" srcOrd="7" destOrd="0" presId="urn:microsoft.com/office/officeart/2005/8/layout/cycle1"/>
    <dgm:cxn modelId="{05E647B8-5B25-4DED-B7B9-7F149CB1F4B0}" type="presParOf" srcId="{E6A9CADC-F6BB-4A4F-856F-74A68704B568}" destId="{A19D4669-5A45-407C-BDCB-F425BF1610D1}" srcOrd="8" destOrd="0" presId="urn:microsoft.com/office/officeart/2005/8/layout/cycle1"/>
    <dgm:cxn modelId="{E5723DC5-C5A9-48FE-AA45-94420A91C598}" type="presParOf" srcId="{E6A9CADC-F6BB-4A4F-856F-74A68704B568}" destId="{1096AD63-D109-45FD-9446-F1C58129128E}" srcOrd="9" destOrd="0" presId="urn:microsoft.com/office/officeart/2005/8/layout/cycle1"/>
    <dgm:cxn modelId="{096AE0AA-76D5-4007-A4E8-F0221F56DD03}" type="presParOf" srcId="{E6A9CADC-F6BB-4A4F-856F-74A68704B568}" destId="{D3554953-58E3-4421-8571-4C3DDBA45D7B}" srcOrd="10" destOrd="0" presId="urn:microsoft.com/office/officeart/2005/8/layout/cycle1"/>
    <dgm:cxn modelId="{537479AE-ACDA-4A26-B043-74F0C951D778}" type="presParOf" srcId="{E6A9CADC-F6BB-4A4F-856F-74A68704B568}" destId="{D674F66A-9F47-4B84-A881-FB8BA54C083B}" srcOrd="11" destOrd="0" presId="urn:microsoft.com/office/officeart/2005/8/layout/cycle1"/>
    <dgm:cxn modelId="{0AEA7B88-8C55-4B99-AA91-8C4B9FF50D22}" type="presParOf" srcId="{E6A9CADC-F6BB-4A4F-856F-74A68704B568}" destId="{159CD4D8-8734-4FF7-9A8B-9827BE651A63}" srcOrd="12" destOrd="0" presId="urn:microsoft.com/office/officeart/2005/8/layout/cycle1"/>
    <dgm:cxn modelId="{B8DBCD23-BE15-47A8-B0BE-35A9135582E7}" type="presParOf" srcId="{E6A9CADC-F6BB-4A4F-856F-74A68704B568}" destId="{0FF7F551-0DB1-47AB-AF5C-38E731077C06}" srcOrd="13" destOrd="0" presId="urn:microsoft.com/office/officeart/2005/8/layout/cycle1"/>
    <dgm:cxn modelId="{41770D14-BBB0-49B1-A397-4D8F23405EA8}" type="presParOf" srcId="{E6A9CADC-F6BB-4A4F-856F-74A68704B568}" destId="{685B9E0D-8868-4194-B735-009B9A65211F}"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B5D771-5790-4EFC-AD35-D269D753882C}">
      <dsp:nvSpPr>
        <dsp:cNvPr id="0" name=""/>
        <dsp:cNvSpPr/>
      </dsp:nvSpPr>
      <dsp:spPr>
        <a:xfrm>
          <a:off x="3528499"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Campus</a:t>
          </a:r>
          <a:endParaRPr lang="en-US" sz="1300" kern="1200" dirty="0"/>
        </a:p>
      </dsp:txBody>
      <dsp:txXfrm>
        <a:off x="3528499" y="29355"/>
        <a:ext cx="1006078" cy="1006078"/>
      </dsp:txXfrm>
    </dsp:sp>
    <dsp:sp modelId="{066339B4-27EB-42D5-AB35-49AACB93E11C}">
      <dsp:nvSpPr>
        <dsp:cNvPr id="0" name=""/>
        <dsp:cNvSpPr/>
      </dsp:nvSpPr>
      <dsp:spPr>
        <a:xfrm>
          <a:off x="1162170" y="289"/>
          <a:ext cx="3771658" cy="3771658"/>
        </a:xfrm>
        <a:prstGeom prst="circularArrow">
          <a:avLst>
            <a:gd name="adj1" fmla="val 5202"/>
            <a:gd name="adj2" fmla="val 336015"/>
            <a:gd name="adj3" fmla="val 21292825"/>
            <a:gd name="adj4" fmla="val 19766604"/>
            <a:gd name="adj5" fmla="val 606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D5B634-2ED6-41BB-BFAB-C5EF0EB4EB2E}">
      <dsp:nvSpPr>
        <dsp:cNvPr id="0" name=""/>
        <dsp:cNvSpPr/>
      </dsp:nvSpPr>
      <dsp:spPr>
        <a:xfrm>
          <a:off x="4136359"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Purchasing</a:t>
          </a:r>
          <a:endParaRPr lang="en-US" sz="1300" kern="1200" dirty="0"/>
        </a:p>
      </dsp:txBody>
      <dsp:txXfrm>
        <a:off x="4136359" y="1900156"/>
        <a:ext cx="1006078" cy="1006078"/>
      </dsp:txXfrm>
    </dsp:sp>
    <dsp:sp modelId="{AA2618C4-1D2A-401E-9C9E-FEEFE024198C}">
      <dsp:nvSpPr>
        <dsp:cNvPr id="0" name=""/>
        <dsp:cNvSpPr/>
      </dsp:nvSpPr>
      <dsp:spPr>
        <a:xfrm>
          <a:off x="1162170" y="289"/>
          <a:ext cx="3771658" cy="3771658"/>
        </a:xfrm>
        <a:prstGeom prst="circularArrow">
          <a:avLst>
            <a:gd name="adj1" fmla="val 5202"/>
            <a:gd name="adj2" fmla="val 336015"/>
            <a:gd name="adj3" fmla="val 4014266"/>
            <a:gd name="adj4" fmla="val 2253829"/>
            <a:gd name="adj5" fmla="val 606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9627A7-F414-4A5E-8495-5078C59E0A1F}">
      <dsp:nvSpPr>
        <dsp:cNvPr id="0" name=""/>
        <dsp:cNvSpPr/>
      </dsp:nvSpPr>
      <dsp:spPr>
        <a:xfrm>
          <a:off x="2544960" y="3056374"/>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Post Award Accounting</a:t>
          </a:r>
          <a:endParaRPr lang="en-US" sz="1300" kern="1200" dirty="0"/>
        </a:p>
      </dsp:txBody>
      <dsp:txXfrm>
        <a:off x="2544960" y="3056374"/>
        <a:ext cx="1006078" cy="1006078"/>
      </dsp:txXfrm>
    </dsp:sp>
    <dsp:sp modelId="{A19D4669-5A45-407C-BDCB-F425BF1610D1}">
      <dsp:nvSpPr>
        <dsp:cNvPr id="0" name=""/>
        <dsp:cNvSpPr/>
      </dsp:nvSpPr>
      <dsp:spPr>
        <a:xfrm>
          <a:off x="1162170" y="289"/>
          <a:ext cx="3771658" cy="3771658"/>
        </a:xfrm>
        <a:prstGeom prst="circularArrow">
          <a:avLst>
            <a:gd name="adj1" fmla="val 5202"/>
            <a:gd name="adj2" fmla="val 336015"/>
            <a:gd name="adj3" fmla="val 8210155"/>
            <a:gd name="adj4" fmla="val 6449719"/>
            <a:gd name="adj5" fmla="val 606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554953-58E3-4421-8571-4C3DDBA45D7B}">
      <dsp:nvSpPr>
        <dsp:cNvPr id="0" name=""/>
        <dsp:cNvSpPr/>
      </dsp:nvSpPr>
      <dsp:spPr>
        <a:xfrm>
          <a:off x="953562" y="1900156"/>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Accounts Payable</a:t>
          </a:r>
          <a:endParaRPr lang="en-US" sz="1300" kern="1200" dirty="0"/>
        </a:p>
      </dsp:txBody>
      <dsp:txXfrm>
        <a:off x="953562" y="1900156"/>
        <a:ext cx="1006078" cy="1006078"/>
      </dsp:txXfrm>
    </dsp:sp>
    <dsp:sp modelId="{D674F66A-9F47-4B84-A881-FB8BA54C083B}">
      <dsp:nvSpPr>
        <dsp:cNvPr id="0" name=""/>
        <dsp:cNvSpPr/>
      </dsp:nvSpPr>
      <dsp:spPr>
        <a:xfrm>
          <a:off x="1162170" y="289"/>
          <a:ext cx="3771658" cy="3771658"/>
        </a:xfrm>
        <a:prstGeom prst="circularArrow">
          <a:avLst>
            <a:gd name="adj1" fmla="val 5202"/>
            <a:gd name="adj2" fmla="val 336015"/>
            <a:gd name="adj3" fmla="val 12297380"/>
            <a:gd name="adj4" fmla="val 10771160"/>
            <a:gd name="adj5" fmla="val 606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7F551-0DB1-47AB-AF5C-38E731077C06}">
      <dsp:nvSpPr>
        <dsp:cNvPr id="0" name=""/>
        <dsp:cNvSpPr/>
      </dsp:nvSpPr>
      <dsp:spPr>
        <a:xfrm>
          <a:off x="1561422" y="29355"/>
          <a:ext cx="1006078" cy="10060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JPL</a:t>
          </a:r>
          <a:endParaRPr lang="en-US" sz="1300" kern="1200" dirty="0"/>
        </a:p>
      </dsp:txBody>
      <dsp:txXfrm>
        <a:off x="1561422" y="29355"/>
        <a:ext cx="1006078" cy="1006078"/>
      </dsp:txXfrm>
    </dsp:sp>
    <dsp:sp modelId="{685B9E0D-8868-4194-B735-009B9A65211F}">
      <dsp:nvSpPr>
        <dsp:cNvPr id="0" name=""/>
        <dsp:cNvSpPr/>
      </dsp:nvSpPr>
      <dsp:spPr>
        <a:xfrm>
          <a:off x="1162170" y="289"/>
          <a:ext cx="3771658" cy="3771658"/>
        </a:xfrm>
        <a:prstGeom prst="circularArrow">
          <a:avLst>
            <a:gd name="adj1" fmla="val 5202"/>
            <a:gd name="adj2" fmla="val 336015"/>
            <a:gd name="adj3" fmla="val 16865256"/>
            <a:gd name="adj4" fmla="val 15198729"/>
            <a:gd name="adj5" fmla="val 6068"/>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7CED379-EEE8-4D5F-8329-28C541A1280A}" type="datetimeFigureOut">
              <a:rPr lang="en-US" smtClean="0"/>
              <a:t>10/2/2019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B491E2BC-93E3-4EFB-B0ED-F00A08BD927C}" type="slidenum">
              <a:rPr lang="en-US" smtClean="0"/>
              <a:t>‹#›</a:t>
            </a:fld>
            <a:endParaRPr lang="en-US"/>
          </a:p>
        </p:txBody>
      </p:sp>
    </p:spTree>
    <p:extLst>
      <p:ext uri="{BB962C8B-B14F-4D97-AF65-F5344CB8AC3E}">
        <p14:creationId xmlns:p14="http://schemas.microsoft.com/office/powerpoint/2010/main" val="17761770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A284D2-D9D0-42F9-A19D-1F036B9190B5}" type="datetimeFigureOut">
              <a:rPr lang="en-US" smtClean="0"/>
              <a:t>10/2/2019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09AB179-71EE-44CC-B28A-00FDBD39CC11}" type="slidenum">
              <a:rPr lang="en-US" smtClean="0"/>
              <a:t>‹#›</a:t>
            </a:fld>
            <a:endParaRPr lang="en-US"/>
          </a:p>
        </p:txBody>
      </p:sp>
    </p:spTree>
    <p:extLst>
      <p:ext uri="{BB962C8B-B14F-4D97-AF65-F5344CB8AC3E}">
        <p14:creationId xmlns:p14="http://schemas.microsoft.com/office/powerpoint/2010/main" val="22064499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a:t>
            </a:fld>
            <a:endParaRPr lang="en-US"/>
          </a:p>
        </p:txBody>
      </p:sp>
    </p:spTree>
    <p:extLst>
      <p:ext uri="{BB962C8B-B14F-4D97-AF65-F5344CB8AC3E}">
        <p14:creationId xmlns:p14="http://schemas.microsoft.com/office/powerpoint/2010/main" val="1794319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10</a:t>
            </a:fld>
            <a:endParaRPr lang="en-US"/>
          </a:p>
        </p:txBody>
      </p:sp>
    </p:spTree>
    <p:extLst>
      <p:ext uri="{BB962C8B-B14F-4D97-AF65-F5344CB8AC3E}">
        <p14:creationId xmlns:p14="http://schemas.microsoft.com/office/powerpoint/2010/main" val="2777581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11</a:t>
            </a:fld>
            <a:endParaRPr lang="en-US"/>
          </a:p>
        </p:txBody>
      </p:sp>
    </p:spTree>
    <p:extLst>
      <p:ext uri="{BB962C8B-B14F-4D97-AF65-F5344CB8AC3E}">
        <p14:creationId xmlns:p14="http://schemas.microsoft.com/office/powerpoint/2010/main" val="5329189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12</a:t>
            </a:fld>
            <a:endParaRPr lang="en-US"/>
          </a:p>
        </p:txBody>
      </p:sp>
    </p:spTree>
    <p:extLst>
      <p:ext uri="{BB962C8B-B14F-4D97-AF65-F5344CB8AC3E}">
        <p14:creationId xmlns:p14="http://schemas.microsoft.com/office/powerpoint/2010/main" val="3144750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13</a:t>
            </a:fld>
            <a:endParaRPr lang="en-US"/>
          </a:p>
        </p:txBody>
      </p:sp>
    </p:spTree>
    <p:extLst>
      <p:ext uri="{BB962C8B-B14F-4D97-AF65-F5344CB8AC3E}">
        <p14:creationId xmlns:p14="http://schemas.microsoft.com/office/powerpoint/2010/main" val="11175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14</a:t>
            </a:fld>
            <a:endParaRPr lang="en-US"/>
          </a:p>
        </p:txBody>
      </p:sp>
    </p:spTree>
    <p:extLst>
      <p:ext uri="{BB962C8B-B14F-4D97-AF65-F5344CB8AC3E}">
        <p14:creationId xmlns:p14="http://schemas.microsoft.com/office/powerpoint/2010/main" val="247090996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15</a:t>
            </a:fld>
            <a:endParaRPr lang="en-US"/>
          </a:p>
        </p:txBody>
      </p:sp>
    </p:spTree>
    <p:extLst>
      <p:ext uri="{BB962C8B-B14F-4D97-AF65-F5344CB8AC3E}">
        <p14:creationId xmlns:p14="http://schemas.microsoft.com/office/powerpoint/2010/main" val="3924891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16</a:t>
            </a:fld>
            <a:endParaRPr lang="en-US"/>
          </a:p>
        </p:txBody>
      </p:sp>
    </p:spTree>
    <p:extLst>
      <p:ext uri="{BB962C8B-B14F-4D97-AF65-F5344CB8AC3E}">
        <p14:creationId xmlns:p14="http://schemas.microsoft.com/office/powerpoint/2010/main" val="10327493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17</a:t>
            </a:fld>
            <a:endParaRPr lang="en-US"/>
          </a:p>
        </p:txBody>
      </p:sp>
    </p:spTree>
    <p:extLst>
      <p:ext uri="{BB962C8B-B14F-4D97-AF65-F5344CB8AC3E}">
        <p14:creationId xmlns:p14="http://schemas.microsoft.com/office/powerpoint/2010/main" val="5913317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18</a:t>
            </a:fld>
            <a:endParaRPr lang="en-US"/>
          </a:p>
        </p:txBody>
      </p:sp>
    </p:spTree>
    <p:extLst>
      <p:ext uri="{BB962C8B-B14F-4D97-AF65-F5344CB8AC3E}">
        <p14:creationId xmlns:p14="http://schemas.microsoft.com/office/powerpoint/2010/main" val="408681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19</a:t>
            </a:fld>
            <a:endParaRPr lang="en-US"/>
          </a:p>
        </p:txBody>
      </p:sp>
    </p:spTree>
    <p:extLst>
      <p:ext uri="{BB962C8B-B14F-4D97-AF65-F5344CB8AC3E}">
        <p14:creationId xmlns:p14="http://schemas.microsoft.com/office/powerpoint/2010/main" val="67609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a:t>
            </a:fld>
            <a:endParaRPr lang="en-US"/>
          </a:p>
        </p:txBody>
      </p:sp>
    </p:spTree>
    <p:extLst>
      <p:ext uri="{BB962C8B-B14F-4D97-AF65-F5344CB8AC3E}">
        <p14:creationId xmlns:p14="http://schemas.microsoft.com/office/powerpoint/2010/main" val="24746960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20</a:t>
            </a:fld>
            <a:endParaRPr lang="en-US"/>
          </a:p>
        </p:txBody>
      </p:sp>
    </p:spTree>
    <p:extLst>
      <p:ext uri="{BB962C8B-B14F-4D97-AF65-F5344CB8AC3E}">
        <p14:creationId xmlns:p14="http://schemas.microsoft.com/office/powerpoint/2010/main" val="32538848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21</a:t>
            </a:fld>
            <a:endParaRPr lang="en-US"/>
          </a:p>
        </p:txBody>
      </p:sp>
    </p:spTree>
    <p:extLst>
      <p:ext uri="{BB962C8B-B14F-4D97-AF65-F5344CB8AC3E}">
        <p14:creationId xmlns:p14="http://schemas.microsoft.com/office/powerpoint/2010/main" val="37999589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22</a:t>
            </a:fld>
            <a:endParaRPr lang="en-US"/>
          </a:p>
        </p:txBody>
      </p:sp>
    </p:spTree>
    <p:extLst>
      <p:ext uri="{BB962C8B-B14F-4D97-AF65-F5344CB8AC3E}">
        <p14:creationId xmlns:p14="http://schemas.microsoft.com/office/powerpoint/2010/main" val="3632699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23</a:t>
            </a:fld>
            <a:endParaRPr lang="en-US"/>
          </a:p>
        </p:txBody>
      </p:sp>
    </p:spTree>
    <p:extLst>
      <p:ext uri="{BB962C8B-B14F-4D97-AF65-F5344CB8AC3E}">
        <p14:creationId xmlns:p14="http://schemas.microsoft.com/office/powerpoint/2010/main" val="4974407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24</a:t>
            </a:fld>
            <a:endParaRPr lang="en-US"/>
          </a:p>
        </p:txBody>
      </p:sp>
    </p:spTree>
    <p:extLst>
      <p:ext uri="{BB962C8B-B14F-4D97-AF65-F5344CB8AC3E}">
        <p14:creationId xmlns:p14="http://schemas.microsoft.com/office/powerpoint/2010/main" val="33520588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25</a:t>
            </a:fld>
            <a:endParaRPr lang="en-US"/>
          </a:p>
        </p:txBody>
      </p:sp>
    </p:spTree>
    <p:extLst>
      <p:ext uri="{BB962C8B-B14F-4D97-AF65-F5344CB8AC3E}">
        <p14:creationId xmlns:p14="http://schemas.microsoft.com/office/powerpoint/2010/main" val="14763704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26</a:t>
            </a:fld>
            <a:endParaRPr lang="en-US"/>
          </a:p>
        </p:txBody>
      </p:sp>
    </p:spTree>
    <p:extLst>
      <p:ext uri="{BB962C8B-B14F-4D97-AF65-F5344CB8AC3E}">
        <p14:creationId xmlns:p14="http://schemas.microsoft.com/office/powerpoint/2010/main" val="33158725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27</a:t>
            </a:fld>
            <a:endParaRPr lang="en-US"/>
          </a:p>
        </p:txBody>
      </p:sp>
    </p:spTree>
    <p:extLst>
      <p:ext uri="{BB962C8B-B14F-4D97-AF65-F5344CB8AC3E}">
        <p14:creationId xmlns:p14="http://schemas.microsoft.com/office/powerpoint/2010/main" val="11498653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28</a:t>
            </a:fld>
            <a:endParaRPr lang="en-US"/>
          </a:p>
        </p:txBody>
      </p:sp>
    </p:spTree>
    <p:extLst>
      <p:ext uri="{BB962C8B-B14F-4D97-AF65-F5344CB8AC3E}">
        <p14:creationId xmlns:p14="http://schemas.microsoft.com/office/powerpoint/2010/main" val="5048646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29</a:t>
            </a:fld>
            <a:endParaRPr lang="en-US"/>
          </a:p>
        </p:txBody>
      </p:sp>
    </p:spTree>
    <p:extLst>
      <p:ext uri="{BB962C8B-B14F-4D97-AF65-F5344CB8AC3E}">
        <p14:creationId xmlns:p14="http://schemas.microsoft.com/office/powerpoint/2010/main" val="9763416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a:t>
            </a:fld>
            <a:endParaRPr lang="en-US"/>
          </a:p>
        </p:txBody>
      </p:sp>
    </p:spTree>
    <p:extLst>
      <p:ext uri="{BB962C8B-B14F-4D97-AF65-F5344CB8AC3E}">
        <p14:creationId xmlns:p14="http://schemas.microsoft.com/office/powerpoint/2010/main" val="42808334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30</a:t>
            </a:fld>
            <a:endParaRPr lang="en-US"/>
          </a:p>
        </p:txBody>
      </p:sp>
    </p:spTree>
    <p:extLst>
      <p:ext uri="{BB962C8B-B14F-4D97-AF65-F5344CB8AC3E}">
        <p14:creationId xmlns:p14="http://schemas.microsoft.com/office/powerpoint/2010/main" val="30853215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31</a:t>
            </a:fld>
            <a:endParaRPr lang="en-US"/>
          </a:p>
        </p:txBody>
      </p:sp>
    </p:spTree>
    <p:extLst>
      <p:ext uri="{BB962C8B-B14F-4D97-AF65-F5344CB8AC3E}">
        <p14:creationId xmlns:p14="http://schemas.microsoft.com/office/powerpoint/2010/main" val="4036635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32</a:t>
            </a:fld>
            <a:endParaRPr lang="en-US"/>
          </a:p>
        </p:txBody>
      </p:sp>
    </p:spTree>
    <p:extLst>
      <p:ext uri="{BB962C8B-B14F-4D97-AF65-F5344CB8AC3E}">
        <p14:creationId xmlns:p14="http://schemas.microsoft.com/office/powerpoint/2010/main" val="22878340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33</a:t>
            </a:fld>
            <a:endParaRPr lang="en-US"/>
          </a:p>
        </p:txBody>
      </p:sp>
    </p:spTree>
    <p:extLst>
      <p:ext uri="{BB962C8B-B14F-4D97-AF65-F5344CB8AC3E}">
        <p14:creationId xmlns:p14="http://schemas.microsoft.com/office/powerpoint/2010/main" val="9506472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34</a:t>
            </a:fld>
            <a:endParaRPr lang="en-US"/>
          </a:p>
        </p:txBody>
      </p:sp>
    </p:spTree>
    <p:extLst>
      <p:ext uri="{BB962C8B-B14F-4D97-AF65-F5344CB8AC3E}">
        <p14:creationId xmlns:p14="http://schemas.microsoft.com/office/powerpoint/2010/main" val="157350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35</a:t>
            </a:fld>
            <a:endParaRPr lang="en-US"/>
          </a:p>
        </p:txBody>
      </p:sp>
    </p:spTree>
    <p:extLst>
      <p:ext uri="{BB962C8B-B14F-4D97-AF65-F5344CB8AC3E}">
        <p14:creationId xmlns:p14="http://schemas.microsoft.com/office/powerpoint/2010/main" val="249636291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36</a:t>
            </a:fld>
            <a:endParaRPr lang="en-US"/>
          </a:p>
        </p:txBody>
      </p:sp>
    </p:spTree>
    <p:extLst>
      <p:ext uri="{BB962C8B-B14F-4D97-AF65-F5344CB8AC3E}">
        <p14:creationId xmlns:p14="http://schemas.microsoft.com/office/powerpoint/2010/main" val="206812327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37</a:t>
            </a:fld>
            <a:endParaRPr lang="en-US"/>
          </a:p>
        </p:txBody>
      </p:sp>
    </p:spTree>
    <p:extLst>
      <p:ext uri="{BB962C8B-B14F-4D97-AF65-F5344CB8AC3E}">
        <p14:creationId xmlns:p14="http://schemas.microsoft.com/office/powerpoint/2010/main" val="19140767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38</a:t>
            </a:fld>
            <a:endParaRPr lang="en-US"/>
          </a:p>
        </p:txBody>
      </p:sp>
    </p:spTree>
    <p:extLst>
      <p:ext uri="{BB962C8B-B14F-4D97-AF65-F5344CB8AC3E}">
        <p14:creationId xmlns:p14="http://schemas.microsoft.com/office/powerpoint/2010/main" val="2193541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39</a:t>
            </a:fld>
            <a:endParaRPr lang="en-US"/>
          </a:p>
        </p:txBody>
      </p:sp>
    </p:spTree>
    <p:extLst>
      <p:ext uri="{BB962C8B-B14F-4D97-AF65-F5344CB8AC3E}">
        <p14:creationId xmlns:p14="http://schemas.microsoft.com/office/powerpoint/2010/main" val="890492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a:t>
            </a:fld>
            <a:endParaRPr lang="en-US"/>
          </a:p>
        </p:txBody>
      </p:sp>
    </p:spTree>
    <p:extLst>
      <p:ext uri="{BB962C8B-B14F-4D97-AF65-F5344CB8AC3E}">
        <p14:creationId xmlns:p14="http://schemas.microsoft.com/office/powerpoint/2010/main" val="5394294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40</a:t>
            </a:fld>
            <a:endParaRPr lang="en-US"/>
          </a:p>
        </p:txBody>
      </p:sp>
    </p:spTree>
    <p:extLst>
      <p:ext uri="{BB962C8B-B14F-4D97-AF65-F5344CB8AC3E}">
        <p14:creationId xmlns:p14="http://schemas.microsoft.com/office/powerpoint/2010/main" val="38265023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41</a:t>
            </a:fld>
            <a:endParaRPr lang="en-US"/>
          </a:p>
        </p:txBody>
      </p:sp>
    </p:spTree>
    <p:extLst>
      <p:ext uri="{BB962C8B-B14F-4D97-AF65-F5344CB8AC3E}">
        <p14:creationId xmlns:p14="http://schemas.microsoft.com/office/powerpoint/2010/main" val="295714239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Genelle</a:t>
            </a:r>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42</a:t>
            </a:fld>
            <a:endParaRPr lang="en-US"/>
          </a:p>
        </p:txBody>
      </p:sp>
    </p:spTree>
    <p:extLst>
      <p:ext uri="{BB962C8B-B14F-4D97-AF65-F5344CB8AC3E}">
        <p14:creationId xmlns:p14="http://schemas.microsoft.com/office/powerpoint/2010/main" val="32390312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Rachel</a:t>
            </a:r>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43</a:t>
            </a:fld>
            <a:endParaRPr lang="en-US"/>
          </a:p>
        </p:txBody>
      </p:sp>
    </p:spTree>
    <p:extLst>
      <p:ext uri="{BB962C8B-B14F-4D97-AF65-F5344CB8AC3E}">
        <p14:creationId xmlns:p14="http://schemas.microsoft.com/office/powerpoint/2010/main" val="131623403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44</a:t>
            </a:fld>
            <a:endParaRPr lang="en-US"/>
          </a:p>
        </p:txBody>
      </p:sp>
    </p:spTree>
    <p:extLst>
      <p:ext uri="{BB962C8B-B14F-4D97-AF65-F5344CB8AC3E}">
        <p14:creationId xmlns:p14="http://schemas.microsoft.com/office/powerpoint/2010/main" val="1865956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45</a:t>
            </a:fld>
            <a:endParaRPr lang="en-US"/>
          </a:p>
        </p:txBody>
      </p:sp>
    </p:spTree>
    <p:extLst>
      <p:ext uri="{BB962C8B-B14F-4D97-AF65-F5344CB8AC3E}">
        <p14:creationId xmlns:p14="http://schemas.microsoft.com/office/powerpoint/2010/main" val="6332396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46</a:t>
            </a:fld>
            <a:endParaRPr lang="en-US"/>
          </a:p>
        </p:txBody>
      </p:sp>
    </p:spTree>
    <p:extLst>
      <p:ext uri="{BB962C8B-B14F-4D97-AF65-F5344CB8AC3E}">
        <p14:creationId xmlns:p14="http://schemas.microsoft.com/office/powerpoint/2010/main" val="387852227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47</a:t>
            </a:fld>
            <a:endParaRPr lang="en-US"/>
          </a:p>
        </p:txBody>
      </p:sp>
    </p:spTree>
    <p:extLst>
      <p:ext uri="{BB962C8B-B14F-4D97-AF65-F5344CB8AC3E}">
        <p14:creationId xmlns:p14="http://schemas.microsoft.com/office/powerpoint/2010/main" val="369555370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48</a:t>
            </a:fld>
            <a:endParaRPr lang="en-US"/>
          </a:p>
        </p:txBody>
      </p:sp>
    </p:spTree>
    <p:extLst>
      <p:ext uri="{BB962C8B-B14F-4D97-AF65-F5344CB8AC3E}">
        <p14:creationId xmlns:p14="http://schemas.microsoft.com/office/powerpoint/2010/main" val="157888037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49</a:t>
            </a:fld>
            <a:endParaRPr lang="en-US"/>
          </a:p>
        </p:txBody>
      </p:sp>
    </p:spTree>
    <p:extLst>
      <p:ext uri="{BB962C8B-B14F-4D97-AF65-F5344CB8AC3E}">
        <p14:creationId xmlns:p14="http://schemas.microsoft.com/office/powerpoint/2010/main" val="7969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a:t>
            </a:fld>
            <a:endParaRPr lang="en-US"/>
          </a:p>
        </p:txBody>
      </p:sp>
    </p:spTree>
    <p:extLst>
      <p:ext uri="{BB962C8B-B14F-4D97-AF65-F5344CB8AC3E}">
        <p14:creationId xmlns:p14="http://schemas.microsoft.com/office/powerpoint/2010/main" val="282898576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50</a:t>
            </a:fld>
            <a:endParaRPr lang="en-US"/>
          </a:p>
        </p:txBody>
      </p:sp>
    </p:spTree>
    <p:extLst>
      <p:ext uri="{BB962C8B-B14F-4D97-AF65-F5344CB8AC3E}">
        <p14:creationId xmlns:p14="http://schemas.microsoft.com/office/powerpoint/2010/main" val="27152859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51</a:t>
            </a:fld>
            <a:endParaRPr lang="en-US"/>
          </a:p>
        </p:txBody>
      </p:sp>
    </p:spTree>
    <p:extLst>
      <p:ext uri="{BB962C8B-B14F-4D97-AF65-F5344CB8AC3E}">
        <p14:creationId xmlns:p14="http://schemas.microsoft.com/office/powerpoint/2010/main" val="14497148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52</a:t>
            </a:fld>
            <a:endParaRPr lang="en-US"/>
          </a:p>
        </p:txBody>
      </p:sp>
    </p:spTree>
    <p:extLst>
      <p:ext uri="{BB962C8B-B14F-4D97-AF65-F5344CB8AC3E}">
        <p14:creationId xmlns:p14="http://schemas.microsoft.com/office/powerpoint/2010/main" val="7657417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53</a:t>
            </a:fld>
            <a:endParaRPr lang="en-US"/>
          </a:p>
        </p:txBody>
      </p:sp>
    </p:spTree>
    <p:extLst>
      <p:ext uri="{BB962C8B-B14F-4D97-AF65-F5344CB8AC3E}">
        <p14:creationId xmlns:p14="http://schemas.microsoft.com/office/powerpoint/2010/main" val="316583579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54</a:t>
            </a:fld>
            <a:endParaRPr lang="en-US"/>
          </a:p>
        </p:txBody>
      </p:sp>
    </p:spTree>
    <p:extLst>
      <p:ext uri="{BB962C8B-B14F-4D97-AF65-F5344CB8AC3E}">
        <p14:creationId xmlns:p14="http://schemas.microsoft.com/office/powerpoint/2010/main" val="26191589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55</a:t>
            </a:fld>
            <a:endParaRPr lang="en-US"/>
          </a:p>
        </p:txBody>
      </p:sp>
    </p:spTree>
    <p:extLst>
      <p:ext uri="{BB962C8B-B14F-4D97-AF65-F5344CB8AC3E}">
        <p14:creationId xmlns:p14="http://schemas.microsoft.com/office/powerpoint/2010/main" val="7561720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56</a:t>
            </a:fld>
            <a:endParaRPr lang="en-US"/>
          </a:p>
        </p:txBody>
      </p:sp>
    </p:spTree>
    <p:extLst>
      <p:ext uri="{BB962C8B-B14F-4D97-AF65-F5344CB8AC3E}">
        <p14:creationId xmlns:p14="http://schemas.microsoft.com/office/powerpoint/2010/main" val="88993268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Briana,</a:t>
            </a:r>
            <a:r>
              <a:rPr lang="en-US" baseline="0" dirty="0" smtClean="0"/>
              <a:t> Rachel and Genelle</a:t>
            </a:r>
            <a:endParaRPr lang="en-US" dirty="0"/>
          </a:p>
        </p:txBody>
      </p:sp>
      <p:sp>
        <p:nvSpPr>
          <p:cNvPr id="4" name="Slide Number Placeholder 3"/>
          <p:cNvSpPr>
            <a:spLocks noGrp="1"/>
          </p:cNvSpPr>
          <p:nvPr>
            <p:ph type="sldNum" sz="quarter" idx="10"/>
          </p:nvPr>
        </p:nvSpPr>
        <p:spPr/>
        <p:txBody>
          <a:bodyPr/>
          <a:lstStyle/>
          <a:p>
            <a:fld id="{12BFB933-EF5D-4977-8EF2-69F6C45CB59B}" type="slidenum">
              <a:rPr lang="en-US" smtClean="0"/>
              <a:t>57</a:t>
            </a:fld>
            <a:endParaRPr lang="en-US"/>
          </a:p>
        </p:txBody>
      </p:sp>
    </p:spTree>
    <p:extLst>
      <p:ext uri="{BB962C8B-B14F-4D97-AF65-F5344CB8AC3E}">
        <p14:creationId xmlns:p14="http://schemas.microsoft.com/office/powerpoint/2010/main" val="3448831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6</a:t>
            </a:fld>
            <a:endParaRPr lang="en-US"/>
          </a:p>
        </p:txBody>
      </p:sp>
    </p:spTree>
    <p:extLst>
      <p:ext uri="{BB962C8B-B14F-4D97-AF65-F5344CB8AC3E}">
        <p14:creationId xmlns:p14="http://schemas.microsoft.com/office/powerpoint/2010/main" val="5714611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7</a:t>
            </a:fld>
            <a:endParaRPr lang="en-US"/>
          </a:p>
        </p:txBody>
      </p:sp>
    </p:spTree>
    <p:extLst>
      <p:ext uri="{BB962C8B-B14F-4D97-AF65-F5344CB8AC3E}">
        <p14:creationId xmlns:p14="http://schemas.microsoft.com/office/powerpoint/2010/main" val="40500621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8</a:t>
            </a:fld>
            <a:endParaRPr lang="en-US"/>
          </a:p>
        </p:txBody>
      </p:sp>
    </p:spTree>
    <p:extLst>
      <p:ext uri="{BB962C8B-B14F-4D97-AF65-F5344CB8AC3E}">
        <p14:creationId xmlns:p14="http://schemas.microsoft.com/office/powerpoint/2010/main" val="2610597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9AB179-71EE-44CC-B28A-00FDBD39CC11}" type="slidenum">
              <a:rPr lang="en-US" smtClean="0"/>
              <a:t>9</a:t>
            </a:fld>
            <a:endParaRPr lang="en-US"/>
          </a:p>
        </p:txBody>
      </p:sp>
    </p:spTree>
    <p:extLst>
      <p:ext uri="{BB962C8B-B14F-4D97-AF65-F5344CB8AC3E}">
        <p14:creationId xmlns:p14="http://schemas.microsoft.com/office/powerpoint/2010/main" val="19620854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1513632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18172060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013E63-81B3-45D2-A5E3-9BDBEF37113B}"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242063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2080909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013E63-81B3-45D2-A5E3-9BDBEF37113B}"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473036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24588186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3496566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3540468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28650000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964F9CC-3011-4537-8D3E-1451675BF353}" type="datetimeFigureOut">
              <a:rPr lang="en-US" smtClean="0"/>
              <a:t>10/2/2019</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3608479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124039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964F9CC-3011-4537-8D3E-1451675BF353}" type="datetimeFigureOut">
              <a:rPr lang="en-US" smtClean="0"/>
              <a:t>10/2/2019</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8163000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964F9CC-3011-4537-8D3E-1451675BF353}" type="datetimeFigureOut">
              <a:rPr lang="en-US" smtClean="0"/>
              <a:t>10/2/2019</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1820421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64F9CC-3011-4537-8D3E-1451675BF353}" type="datetimeFigureOut">
              <a:rPr lang="en-US" smtClean="0"/>
              <a:t>10/2/2019</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12374641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362049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964F9CC-3011-4537-8D3E-1451675BF353}" type="datetimeFigureOut">
              <a:rPr lang="en-US" smtClean="0"/>
              <a:t>10/2/2019</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C013E63-81B3-45D2-A5E3-9BDBEF37113B}" type="slidenum">
              <a:rPr lang="en-US" smtClean="0"/>
              <a:t>‹#›</a:t>
            </a:fld>
            <a:endParaRPr lang="en-US"/>
          </a:p>
        </p:txBody>
      </p:sp>
    </p:spTree>
    <p:extLst>
      <p:ext uri="{BB962C8B-B14F-4D97-AF65-F5344CB8AC3E}">
        <p14:creationId xmlns:p14="http://schemas.microsoft.com/office/powerpoint/2010/main" val="4049448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C964F9CC-3011-4537-8D3E-1451675BF353}" type="datetimeFigureOut">
              <a:rPr lang="en-US" smtClean="0"/>
              <a:t>10/2/2019</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C013E63-81B3-45D2-A5E3-9BDBEF37113B}" type="slidenum">
              <a:rPr lang="en-US" smtClean="0"/>
              <a:t>‹#›</a:t>
            </a:fld>
            <a:endParaRPr lang="en-US"/>
          </a:p>
        </p:txBody>
      </p:sp>
    </p:spTree>
    <p:extLst>
      <p:ext uri="{BB962C8B-B14F-4D97-AF65-F5344CB8AC3E}">
        <p14:creationId xmlns:p14="http://schemas.microsoft.com/office/powerpoint/2010/main" val="10688385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export.caltech.edu/" TargetMode="Externa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hyperlink" Target="https://www.hq.nasa.gov/office/procurement/regs/pic12-01A.html" TargetMode="Externa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hyperlink" Target="http://export.caltech.edu/forms/" TargetMode="External"/><Relationship Id="rId5" Type="http://schemas.openxmlformats.org/officeDocument/2006/relationships/hyperlink" Target="http://export.caltech.edu/" TargetMode="External"/><Relationship Id="rId4" Type="http://schemas.openxmlformats.org/officeDocument/2006/relationships/hyperlink" Target="mailto:export@caltech.edu" TargetMode="Externa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3.jpg"/><Relationship Id="rId4" Type="http://schemas.openxmlformats.org/officeDocument/2006/relationships/hyperlink" Target="mailto:export@caltech.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fr-funding-test.caltech.edu/"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NUL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llimbert@Caltech.edu" TargetMode="Externa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govinfo.gov/content/pkg/CFR-2014-title2-vol1/pdf/CFR-2014-title2-vol1-sec200-464.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hyperlink" Target="https://www.govinfo.gov/app/details/CFR-2014-title2-vol1/CFR-2014-title2-vol1-sec200-474"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ra.nih.gov/erahelp/commons/#cshid=42"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hyperlink" Target="https://grants.nih.gov/grants/guide/notice-files/NOT-OD-19-109.html" TargetMode="External"/><Relationship Id="rId5" Type="http://schemas.openxmlformats.org/officeDocument/2006/relationships/hyperlink" Target="https://era.nih.gov/erahelp/Commons/default.htm#PPF_Help/8_2_orcid.htm%3FTocPath%3D_____29" TargetMode="External"/><Relationship Id="rId4" Type="http://schemas.openxmlformats.org/officeDocument/2006/relationships/hyperlink" Target="https://orcid.org/"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s://www.ncbi.nlm.nih.gov/sciencv/"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hyperlink" Target="https://www.youtube.com/watch?v=PRWy-3GXhtU&amp;feature=youtu.be" TargetMode="External"/><Relationship Id="rId4" Type="http://schemas.openxmlformats.org/officeDocument/2006/relationships/hyperlink" Target="https://www.nsf.gov/publications/pub_summ.jsp?ods_key=nsf19001"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researchadministration.caltech.edu/osr/IAMS"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era.nih.gov/erahelp/xtract/default.htm"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hyperlink" Target="https://grants.nih.gov/grants/guide/notice-files/NOT-OD-19-108.html" TargetMode="External"/><Relationship Id="rId4" Type="http://schemas.openxmlformats.org/officeDocument/2006/relationships/hyperlink" Target="https://grants.nih.gov/grants/forms/data-tables.ht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procurement70.sites.caltech.edu/" TargetMode="External"/><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hyperlink" Target="http://export.caltech.edu/forms/" TargetMode="Externa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39832" y="1084811"/>
            <a:ext cx="8915399" cy="2262781"/>
          </a:xfrm>
        </p:spPr>
        <p:txBody>
          <a:bodyPr/>
          <a:lstStyle/>
          <a:p>
            <a:pPr algn="ctr"/>
            <a:r>
              <a:rPr lang="en-US" u="sng" dirty="0" smtClean="0"/>
              <a:t>Research Administration </a:t>
            </a:r>
            <a:br>
              <a:rPr lang="en-US" u="sng" dirty="0" smtClean="0"/>
            </a:br>
            <a:r>
              <a:rPr lang="en-US" u="sng" dirty="0" smtClean="0"/>
              <a:t>Forum</a:t>
            </a:r>
            <a:endParaRPr lang="en-US" u="sng" dirty="0"/>
          </a:p>
        </p:txBody>
      </p:sp>
      <p:sp>
        <p:nvSpPr>
          <p:cNvPr id="3" name="Subtitle 2"/>
          <p:cNvSpPr>
            <a:spLocks noGrp="1"/>
          </p:cNvSpPr>
          <p:nvPr>
            <p:ph type="subTitle" idx="1"/>
          </p:nvPr>
        </p:nvSpPr>
        <p:spPr>
          <a:xfrm>
            <a:off x="2672340" y="4045859"/>
            <a:ext cx="8915399" cy="1126283"/>
          </a:xfrm>
        </p:spPr>
        <p:txBody>
          <a:bodyPr>
            <a:normAutofit/>
          </a:bodyPr>
          <a:lstStyle/>
          <a:p>
            <a:pPr algn="ctr"/>
            <a:r>
              <a:rPr lang="en-US" sz="3600" dirty="0" smtClean="0"/>
              <a:t>October 2, 2019</a:t>
            </a:r>
            <a:endParaRPr lang="en-US" sz="3600" dirty="0"/>
          </a:p>
        </p:txBody>
      </p:sp>
    </p:spTree>
    <p:extLst>
      <p:ext uri="{BB962C8B-B14F-4D97-AF65-F5344CB8AC3E}">
        <p14:creationId xmlns:p14="http://schemas.microsoft.com/office/powerpoint/2010/main" val="40597958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056" y="0"/>
            <a:ext cx="11352944" cy="826676"/>
          </a:xfrm>
        </p:spPr>
        <p:txBody>
          <a:bodyPr>
            <a:noAutofit/>
          </a:bodyPr>
          <a:lstStyle/>
          <a:p>
            <a:r>
              <a:rPr lang="en-US" b="1" u="sng" dirty="0"/>
              <a:t>When is a Foreign Person Questionnaire required</a:t>
            </a:r>
            <a:r>
              <a:rPr lang="en-US" b="1" u="sng" dirty="0" smtClean="0"/>
              <a:t>?</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42306731"/>
              </p:ext>
            </p:extLst>
          </p:nvPr>
        </p:nvGraphicFramePr>
        <p:xfrm>
          <a:off x="1086338" y="739833"/>
          <a:ext cx="9644185" cy="5143418"/>
        </p:xfrm>
        <a:graphic>
          <a:graphicData uri="http://schemas.openxmlformats.org/drawingml/2006/table">
            <a:tbl>
              <a:tblPr firstRow="1" firstCol="1" bandRow="1"/>
              <a:tblGrid>
                <a:gridCol w="480810">
                  <a:extLst>
                    <a:ext uri="{9D8B030D-6E8A-4147-A177-3AD203B41FA5}">
                      <a16:colId xmlns:a16="http://schemas.microsoft.com/office/drawing/2014/main" val="20000"/>
                    </a:ext>
                  </a:extLst>
                </a:gridCol>
                <a:gridCol w="2113898">
                  <a:extLst>
                    <a:ext uri="{9D8B030D-6E8A-4147-A177-3AD203B41FA5}">
                      <a16:colId xmlns:a16="http://schemas.microsoft.com/office/drawing/2014/main" val="20001"/>
                    </a:ext>
                  </a:extLst>
                </a:gridCol>
                <a:gridCol w="758092">
                  <a:extLst>
                    <a:ext uri="{9D8B030D-6E8A-4147-A177-3AD203B41FA5}">
                      <a16:colId xmlns:a16="http://schemas.microsoft.com/office/drawing/2014/main" val="20002"/>
                    </a:ext>
                  </a:extLst>
                </a:gridCol>
                <a:gridCol w="1180124">
                  <a:extLst>
                    <a:ext uri="{9D8B030D-6E8A-4147-A177-3AD203B41FA5}">
                      <a16:colId xmlns:a16="http://schemas.microsoft.com/office/drawing/2014/main" val="20003"/>
                    </a:ext>
                  </a:extLst>
                </a:gridCol>
                <a:gridCol w="1250461">
                  <a:extLst>
                    <a:ext uri="{9D8B030D-6E8A-4147-A177-3AD203B41FA5}">
                      <a16:colId xmlns:a16="http://schemas.microsoft.com/office/drawing/2014/main" val="20004"/>
                    </a:ext>
                  </a:extLst>
                </a:gridCol>
                <a:gridCol w="1148862">
                  <a:extLst>
                    <a:ext uri="{9D8B030D-6E8A-4147-A177-3AD203B41FA5}">
                      <a16:colId xmlns:a16="http://schemas.microsoft.com/office/drawing/2014/main" val="20005"/>
                    </a:ext>
                  </a:extLst>
                </a:gridCol>
                <a:gridCol w="1367692">
                  <a:extLst>
                    <a:ext uri="{9D8B030D-6E8A-4147-A177-3AD203B41FA5}">
                      <a16:colId xmlns:a16="http://schemas.microsoft.com/office/drawing/2014/main" val="20006"/>
                    </a:ext>
                  </a:extLst>
                </a:gridCol>
                <a:gridCol w="1344246">
                  <a:extLst>
                    <a:ext uri="{9D8B030D-6E8A-4147-A177-3AD203B41FA5}">
                      <a16:colId xmlns:a16="http://schemas.microsoft.com/office/drawing/2014/main" val="20007"/>
                    </a:ext>
                  </a:extLst>
                </a:gridCol>
              </a:tblGrid>
              <a:tr h="755624">
                <a:tc>
                  <a:txBody>
                    <a:bodyPr/>
                    <a:lstStyle/>
                    <a:p>
                      <a:pPr marL="0" marR="0" indent="0" algn="ctr">
                        <a:spcBef>
                          <a:spcPts val="0"/>
                        </a:spcBef>
                        <a:spcAft>
                          <a:spcPts val="0"/>
                        </a:spcAft>
                      </a:pP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Analysis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gridSpan="5">
                  <a:txBody>
                    <a:bodyPr/>
                    <a:lstStyle/>
                    <a:p>
                      <a:pPr marL="0" marR="0" indent="0" algn="ctr">
                        <a:spcBef>
                          <a:spcPts val="0"/>
                        </a:spcBef>
                        <a:spcAft>
                          <a:spcPts val="0"/>
                        </a:spcAft>
                      </a:pPr>
                      <a:r>
                        <a:rPr lang="en-US" sz="2400" dirty="0" smtClean="0">
                          <a:effectLst/>
                          <a:latin typeface="Calibri" panose="020F0502020204030204" pitchFamily="34" charset="0"/>
                          <a:ea typeface="Calibri" panose="020F0502020204030204" pitchFamily="34" charset="0"/>
                          <a:cs typeface="Times New Roman" panose="02020603050405020304" pitchFamily="18" charset="0"/>
                        </a:rPr>
                        <a:t>Funding Sources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hMerge="1">
                  <a:txBody>
                    <a:bodyPr/>
                    <a:lstStyle/>
                    <a:p>
                      <a:endParaRPr lang="en-US"/>
                    </a:p>
                  </a:txBody>
                  <a:tcPr/>
                </a:tc>
                <a:tc h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0"/>
                  </a:ext>
                </a:extLst>
              </a:tr>
              <a:tr h="1155802">
                <a:tc>
                  <a:txBody>
                    <a:bodyPr/>
                    <a:lstStyle/>
                    <a:p>
                      <a:pPr marL="0" marR="0" indent="0" algn="ctr">
                        <a:spcBef>
                          <a:spcPts val="0"/>
                        </a:spcBef>
                        <a:spcAft>
                          <a:spcPts val="0"/>
                        </a:spcAft>
                      </a:pP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1</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l">
                        <a:spcBef>
                          <a:spcPts val="0"/>
                        </a:spcBef>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What is the </a:t>
                      </a: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Funding </a:t>
                      </a:r>
                      <a:r>
                        <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Source</a:t>
                      </a: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gridSpan="2">
                  <a:txBody>
                    <a:bodyPr/>
                    <a:lstStyle/>
                    <a:p>
                      <a:pPr marL="0" marR="0" indent="0" algn="ctr">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JPL Interdivisional Authorizations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endParaRPr lang="en-US"/>
                    </a:p>
                  </a:txBody>
                  <a:tcPr/>
                </a:tc>
                <a:tc gridSpan="2">
                  <a:txBody>
                    <a:bodyPr/>
                    <a:lstStyle/>
                    <a:p>
                      <a:pPr marL="0" marR="0" indent="0" algn="ctr">
                        <a:spcBef>
                          <a:spcPts val="0"/>
                        </a:spcBef>
                        <a:spcAft>
                          <a:spcPts val="0"/>
                        </a:spcAft>
                      </a:pP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NASA </a:t>
                      </a:r>
                      <a:b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b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Projects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endParaRPr lang="en-US"/>
                    </a:p>
                  </a:txBody>
                  <a:tcPr/>
                </a:tc>
                <a:tc>
                  <a:txBody>
                    <a:bodyPr/>
                    <a:lstStyle/>
                    <a:p>
                      <a:pPr marL="0" marR="0" indent="0" algn="ctr">
                        <a:spcBef>
                          <a:spcPts val="0"/>
                        </a:spcBef>
                        <a:spcAft>
                          <a:spcPts val="0"/>
                        </a:spcAft>
                      </a:pPr>
                      <a:r>
                        <a:rPr lang="en-US" sz="2400" b="1" dirty="0">
                          <a:effectLst/>
                          <a:latin typeface="Calibri" panose="020F0502020204030204" pitchFamily="34" charset="0"/>
                          <a:ea typeface="Calibri" panose="020F0502020204030204" pitchFamily="34" charset="0"/>
                          <a:cs typeface="Times New Roman" panose="02020603050405020304" pitchFamily="18" charset="0"/>
                        </a:rPr>
                        <a:t>Other </a:t>
                      </a:r>
                      <a:r>
                        <a:rPr lang="en-US" sz="2400" b="1" dirty="0" smtClean="0">
                          <a:effectLst/>
                          <a:latin typeface="Calibri" panose="020F0502020204030204" pitchFamily="34" charset="0"/>
                          <a:ea typeface="Calibri" panose="020F0502020204030204" pitchFamily="34" charset="0"/>
                          <a:cs typeface="Times New Roman" panose="02020603050405020304" pitchFamily="18" charset="0"/>
                        </a:rPr>
                        <a:t>Funding Sources</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r h="904741">
                <a:tc>
                  <a:txBody>
                    <a:bodyPr/>
                    <a:lstStyle/>
                    <a:p>
                      <a:pPr marL="0" marR="0" indent="0" algn="ctr">
                        <a:spcBef>
                          <a:spcPts val="0"/>
                        </a:spcBef>
                        <a:spcAft>
                          <a:spcPts val="0"/>
                        </a:spcAft>
                      </a:pP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gridSpan="2">
                  <a:txBody>
                    <a:bodyPr/>
                    <a:lstStyle/>
                    <a:p>
                      <a:pPr marL="0" marR="0" indent="0" algn="l">
                        <a:spcBef>
                          <a:spcPts val="0"/>
                        </a:spcBef>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Is there </a:t>
                      </a:r>
                      <a:r>
                        <a:rPr lang="en-US" sz="2400" b="1" dirty="0" smtClean="0">
                          <a:solidFill>
                            <a:schemeClr val="accent5">
                              <a:lumMod val="75000"/>
                            </a:schemeClr>
                          </a:solidFill>
                          <a:effectLst/>
                          <a:latin typeface="Calibri" panose="020F0502020204030204" pitchFamily="34" charset="0"/>
                          <a:ea typeface="Calibri" panose="020F0502020204030204" pitchFamily="34" charset="0"/>
                          <a:cs typeface="Times New Roman" panose="02020603050405020304" pitchFamily="18" charset="0"/>
                        </a:rPr>
                        <a:t>Foreign Person </a:t>
                      </a: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participation?</a:t>
                      </a:r>
                      <a:b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lang="en-US" sz="2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a:txBody>
                    <a:bodyPr/>
                    <a:lstStyle/>
                    <a:p>
                      <a:pPr marL="0" marR="0" indent="0" algn="ctr">
                        <a:spcBef>
                          <a:spcPts val="0"/>
                        </a:spcBef>
                        <a:spcAft>
                          <a:spcPts val="0"/>
                        </a:spcAft>
                      </a:pP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China (PRC)</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Other</a:t>
                      </a: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20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China (PRC)</a:t>
                      </a:r>
                      <a:endParaRPr lang="en-US" sz="20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Other</a:t>
                      </a: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Any</a:t>
                      </a: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2"/>
                  </a:ext>
                </a:extLst>
              </a:tr>
              <a:tr h="1049830">
                <a:tc rowSpan="2">
                  <a:txBody>
                    <a:bodyPr/>
                    <a:lstStyle/>
                    <a:p>
                      <a:pPr marL="0" marR="0" indent="0" algn="ctr">
                        <a:spcBef>
                          <a:spcPts val="0"/>
                        </a:spcBef>
                        <a:spcAft>
                          <a:spcPts val="0"/>
                        </a:spcAft>
                      </a:pP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3</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tc rowSpan="2">
                  <a:txBody>
                    <a:bodyPr/>
                    <a:lstStyle/>
                    <a:p>
                      <a:pPr marL="0" marR="0" indent="0" algn="l">
                        <a:spcBef>
                          <a:spcPts val="0"/>
                        </a:spcBef>
                        <a:spcAft>
                          <a:spcPts val="0"/>
                        </a:spcAft>
                      </a:pP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Is the</a:t>
                      </a:r>
                      <a:r>
                        <a:rPr lang="en-US" sz="2400" b="0" baseline="0" dirty="0" smtClean="0">
                          <a:effectLst/>
                          <a:latin typeface="Calibri" panose="020F0502020204030204" pitchFamily="34" charset="0"/>
                          <a:ea typeface="Calibri" panose="020F0502020204030204" pitchFamily="34" charset="0"/>
                          <a:cs typeface="Times New Roman" panose="02020603050405020304" pitchFamily="18" charset="0"/>
                        </a:rPr>
                        <a:t> </a:t>
                      </a:r>
                      <a:br>
                        <a:rPr lang="en-US" sz="2400" b="0" baseline="0" dirty="0" smtClean="0">
                          <a:effectLst/>
                          <a:latin typeface="Calibri" panose="020F0502020204030204" pitchFamily="34" charset="0"/>
                          <a:ea typeface="Calibri" panose="020F0502020204030204" pitchFamily="34" charset="0"/>
                          <a:cs typeface="Times New Roman" panose="02020603050405020304" pitchFamily="18" charset="0"/>
                        </a:rPr>
                      </a:b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Project </a:t>
                      </a:r>
                      <a:b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br>
                      <a:r>
                        <a:rPr lang="en-US" sz="24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Export Controlled</a:t>
                      </a:r>
                      <a:r>
                        <a:rPr lang="en-US" sz="2400" b="0" dirty="0" smtClean="0">
                          <a:effectLst/>
                          <a:latin typeface="Calibri" panose="020F0502020204030204" pitchFamily="34" charset="0"/>
                          <a:ea typeface="Calibri" panose="020F0502020204030204" pitchFamily="34" charset="0"/>
                          <a:cs typeface="Times New Roman" panose="02020603050405020304" pitchFamily="18" charset="0"/>
                        </a:rPr>
                        <a:t>?</a:t>
                      </a:r>
                      <a:endParaRPr lang="en-US" sz="2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2400" b="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Yes</a:t>
                      </a:r>
                      <a:endParaRPr lang="en-US" sz="24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3"/>
                  </a:ext>
                </a:extLst>
              </a:tr>
              <a:tr h="1049830">
                <a:tc v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indent="0" algn="ctr">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a:spcBef>
                          <a:spcPts val="0"/>
                        </a:spcBef>
                        <a:spcAft>
                          <a:spcPts val="0"/>
                        </a:spcAft>
                      </a:pPr>
                      <a:r>
                        <a:rPr lang="en-US" sz="2400" b="0"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t>
                      </a:r>
                      <a:r>
                        <a:rPr lang="en-US" sz="2400" b="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a:t>
                      </a:r>
                      <a:endParaRPr lang="en-US" sz="2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ctr">
                        <a:spcBef>
                          <a:spcPts val="0"/>
                        </a:spcBef>
                        <a:spcAft>
                          <a:spcPts val="0"/>
                        </a:spcAft>
                      </a:pPr>
                      <a:r>
                        <a:rPr lang="en-US" sz="1800" b="0" i="1" dirty="0" smtClean="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FPQ Required</a:t>
                      </a:r>
                      <a:endParaRPr lang="en-US" sz="1800" b="0" i="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a:spcBef>
                          <a:spcPts val="0"/>
                        </a:spcBef>
                        <a:spcAft>
                          <a:spcPts val="0"/>
                        </a:spcAft>
                      </a:pPr>
                      <a:r>
                        <a:rPr lang="en-US" sz="1800" b="0" i="1" dirty="0" smtClean="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FPQ Not Required</a:t>
                      </a:r>
                      <a:endParaRPr lang="en-US" sz="1800" b="0" i="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9501" marR="69501" marT="17526" marB="17526"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4"/>
                  </a:ext>
                </a:extLst>
              </a:tr>
            </a:tbl>
          </a:graphicData>
        </a:graphic>
      </p:graphicFrame>
      <p:sp>
        <p:nvSpPr>
          <p:cNvPr id="3" name="TextBox 2"/>
          <p:cNvSpPr txBox="1"/>
          <p:nvPr/>
        </p:nvSpPr>
        <p:spPr>
          <a:xfrm>
            <a:off x="1484807" y="5483055"/>
            <a:ext cx="9905350" cy="830997"/>
          </a:xfrm>
          <a:prstGeom prst="rect">
            <a:avLst/>
          </a:prstGeom>
          <a:noFill/>
        </p:spPr>
        <p:txBody>
          <a:bodyPr wrap="square" rtlCol="0">
            <a:spAutoFit/>
          </a:bodyPr>
          <a:lstStyle/>
          <a:p>
            <a:r>
              <a:rPr lang="en-US" sz="2400" dirty="0" smtClean="0"/>
              <a:t/>
            </a:r>
            <a:br>
              <a:rPr lang="en-US" sz="2400" dirty="0" smtClean="0"/>
            </a:br>
            <a:r>
              <a:rPr lang="en-US" sz="2400" dirty="0" smtClean="0"/>
              <a:t>This information will be posted on our website</a:t>
            </a:r>
            <a:r>
              <a:rPr lang="en-US" sz="2400" dirty="0"/>
              <a:t>:  </a:t>
            </a:r>
            <a:r>
              <a:rPr lang="en-US" sz="2400" dirty="0" smtClean="0">
                <a:hlinkClick r:id="rId4"/>
              </a:rPr>
              <a:t>http://export</a:t>
            </a:r>
            <a:r>
              <a:rPr lang="en-US" sz="2400" dirty="0">
                <a:hlinkClick r:id="rId4"/>
              </a:rPr>
              <a:t>.</a:t>
            </a:r>
            <a:r>
              <a:rPr lang="en-US" sz="2400" dirty="0" smtClean="0">
                <a:hlinkClick r:id="rId4"/>
              </a:rPr>
              <a:t>caltech.edu/</a:t>
            </a:r>
            <a:endParaRPr lang="en-US" sz="2400" dirty="0" smtClean="0"/>
          </a:p>
        </p:txBody>
      </p:sp>
      <p:sp>
        <p:nvSpPr>
          <p:cNvPr id="6" name="Right Arrow 5"/>
          <p:cNvSpPr/>
          <p:nvPr/>
        </p:nvSpPr>
        <p:spPr>
          <a:xfrm>
            <a:off x="3478350" y="3399691"/>
            <a:ext cx="875323" cy="3058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Arrow 6"/>
          <p:cNvSpPr/>
          <p:nvPr/>
        </p:nvSpPr>
        <p:spPr>
          <a:xfrm>
            <a:off x="3478351" y="2235200"/>
            <a:ext cx="875323" cy="3028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Left-Up Arrow 7"/>
          <p:cNvSpPr/>
          <p:nvPr/>
        </p:nvSpPr>
        <p:spPr>
          <a:xfrm rot="8059915">
            <a:off x="3053155" y="4423484"/>
            <a:ext cx="850392" cy="850392"/>
          </a:xfrm>
          <a:prstGeom prst="lef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60776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1240" y="74181"/>
            <a:ext cx="10515600" cy="765031"/>
          </a:xfrm>
        </p:spPr>
        <p:txBody>
          <a:bodyPr/>
          <a:lstStyle/>
          <a:p>
            <a:r>
              <a:rPr lang="en-US" b="1" u="sng" dirty="0" smtClean="0"/>
              <a:t>FPQ screenshot</a:t>
            </a:r>
            <a:endParaRPr lang="en-US" b="1" u="sng" dirty="0"/>
          </a:p>
        </p:txBody>
      </p:sp>
      <p:pic>
        <p:nvPicPr>
          <p:cNvPr id="4" name="Content Placeholder 3"/>
          <p:cNvPicPr>
            <a:picLocks noGrp="1" noChangeAspect="1"/>
          </p:cNvPicPr>
          <p:nvPr>
            <p:ph idx="1"/>
          </p:nvPr>
        </p:nvPicPr>
        <p:blipFill rotWithShape="1">
          <a:blip r:embed="rId4"/>
          <a:srcRect b="49566"/>
          <a:stretch/>
        </p:blipFill>
        <p:spPr>
          <a:xfrm>
            <a:off x="1981200" y="839212"/>
            <a:ext cx="8229600" cy="5694592"/>
          </a:xfrm>
          <a:prstGeom prst="rect">
            <a:avLst/>
          </a:prstGeom>
        </p:spPr>
      </p:pic>
      <p:sp>
        <p:nvSpPr>
          <p:cNvPr id="5" name="Notched Right Arrow 4"/>
          <p:cNvSpPr/>
          <p:nvPr/>
        </p:nvSpPr>
        <p:spPr>
          <a:xfrm rot="19922522">
            <a:off x="1022657" y="4429345"/>
            <a:ext cx="1353820" cy="43942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480613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742" y="0"/>
            <a:ext cx="10515600" cy="765031"/>
          </a:xfrm>
        </p:spPr>
        <p:txBody>
          <a:bodyPr/>
          <a:lstStyle/>
          <a:p>
            <a:r>
              <a:rPr lang="en-US" b="1" u="sng" dirty="0" smtClean="0"/>
              <a:t>FPQ screenshot (continued)</a:t>
            </a:r>
            <a:endParaRPr lang="en-US" b="1" u="sng" dirty="0"/>
          </a:p>
        </p:txBody>
      </p:sp>
      <p:pic>
        <p:nvPicPr>
          <p:cNvPr id="4" name="Content Placeholder 3"/>
          <p:cNvPicPr>
            <a:picLocks noGrp="1" noChangeAspect="1"/>
          </p:cNvPicPr>
          <p:nvPr>
            <p:ph idx="1"/>
          </p:nvPr>
        </p:nvPicPr>
        <p:blipFill rotWithShape="1">
          <a:blip r:embed="rId4"/>
          <a:srcRect t="45610"/>
          <a:stretch/>
        </p:blipFill>
        <p:spPr>
          <a:xfrm>
            <a:off x="1981200" y="1062318"/>
            <a:ext cx="8229600" cy="5795682"/>
          </a:xfrm>
          <a:prstGeom prst="rect">
            <a:avLst/>
          </a:prstGeom>
        </p:spPr>
      </p:pic>
    </p:spTree>
    <p:custDataLst>
      <p:tags r:id="rId1"/>
    </p:custDataLst>
    <p:extLst>
      <p:ext uri="{BB962C8B-B14F-4D97-AF65-F5344CB8AC3E}">
        <p14:creationId xmlns:p14="http://schemas.microsoft.com/office/powerpoint/2010/main" val="42212956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7742" y="134425"/>
            <a:ext cx="10515600" cy="754758"/>
          </a:xfrm>
        </p:spPr>
        <p:txBody>
          <a:bodyPr/>
          <a:lstStyle/>
          <a:p>
            <a:r>
              <a:rPr lang="en-US" b="1" u="sng" dirty="0" smtClean="0"/>
              <a:t>FPQ NASA-China questions</a:t>
            </a:r>
            <a:endParaRPr lang="en-US" b="1" u="sng" dirty="0"/>
          </a:p>
        </p:txBody>
      </p:sp>
      <p:pic>
        <p:nvPicPr>
          <p:cNvPr id="7" name="Content Placeholder 6"/>
          <p:cNvPicPr>
            <a:picLocks noGrp="1" noChangeAspect="1"/>
          </p:cNvPicPr>
          <p:nvPr>
            <p:ph idx="1"/>
          </p:nvPr>
        </p:nvPicPr>
        <p:blipFill rotWithShape="1">
          <a:blip r:embed="rId4">
            <a:extLst>
              <a:ext uri="{28A0092B-C50C-407E-A947-70E740481C1C}">
                <a14:useLocalDpi xmlns:a14="http://schemas.microsoft.com/office/drawing/2010/main" val="0"/>
              </a:ext>
            </a:extLst>
          </a:blip>
          <a:srcRect b="55735"/>
          <a:stretch/>
        </p:blipFill>
        <p:spPr>
          <a:xfrm>
            <a:off x="2367742" y="1052267"/>
            <a:ext cx="8229600" cy="5124089"/>
          </a:xfrm>
          <a:prstGeom prst="rect">
            <a:avLst/>
          </a:prstGeom>
        </p:spPr>
      </p:pic>
      <p:sp>
        <p:nvSpPr>
          <p:cNvPr id="5" name="Notched Right Arrow 4"/>
          <p:cNvSpPr/>
          <p:nvPr/>
        </p:nvSpPr>
        <p:spPr>
          <a:xfrm rot="19922522">
            <a:off x="1070021" y="2883180"/>
            <a:ext cx="1353820" cy="439420"/>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custDataLst>
      <p:tags r:id="rId1"/>
    </p:custDataLst>
    <p:extLst>
      <p:ext uri="{BB962C8B-B14F-4D97-AF65-F5344CB8AC3E}">
        <p14:creationId xmlns:p14="http://schemas.microsoft.com/office/powerpoint/2010/main" val="392853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223713"/>
            <a:ext cx="8911687" cy="1280890"/>
          </a:xfrm>
        </p:spPr>
        <p:txBody>
          <a:bodyPr/>
          <a:lstStyle/>
          <a:p>
            <a:r>
              <a:rPr lang="en-US" b="1" u="sng" dirty="0" smtClean="0"/>
              <a:t>Resources</a:t>
            </a:r>
            <a:endParaRPr lang="en-US" b="1" u="sng" dirty="0"/>
          </a:p>
        </p:txBody>
      </p:sp>
      <p:sp>
        <p:nvSpPr>
          <p:cNvPr id="3" name="Content Placeholder 2"/>
          <p:cNvSpPr>
            <a:spLocks noGrp="1"/>
          </p:cNvSpPr>
          <p:nvPr>
            <p:ph idx="1"/>
          </p:nvPr>
        </p:nvSpPr>
        <p:spPr>
          <a:xfrm>
            <a:off x="2589212" y="1504603"/>
            <a:ext cx="8915400" cy="5178829"/>
          </a:xfrm>
        </p:spPr>
        <p:txBody>
          <a:bodyPr>
            <a:normAutofit/>
          </a:bodyPr>
          <a:lstStyle/>
          <a:p>
            <a:pPr marL="230188" lvl="1"/>
            <a:r>
              <a:rPr lang="en-US" sz="2000" dirty="0"/>
              <a:t>Telephone:  (626) </a:t>
            </a:r>
            <a:r>
              <a:rPr lang="en-US" sz="2000" dirty="0" smtClean="0"/>
              <a:t>395-2641</a:t>
            </a:r>
          </a:p>
          <a:p>
            <a:pPr marL="230188" lvl="1"/>
            <a:endParaRPr lang="en-US" sz="2000" dirty="0"/>
          </a:p>
          <a:p>
            <a:pPr marL="230188" lvl="1"/>
            <a:r>
              <a:rPr lang="en-US" sz="2000" dirty="0" smtClean="0"/>
              <a:t>Email:  </a:t>
            </a:r>
            <a:r>
              <a:rPr lang="en-US" sz="2000" dirty="0" smtClean="0">
                <a:hlinkClick r:id="rId4"/>
              </a:rPr>
              <a:t>export@caltech.edu</a:t>
            </a:r>
            <a:endParaRPr lang="en-US" sz="2000" dirty="0" smtClean="0"/>
          </a:p>
          <a:p>
            <a:pPr marL="1588" lvl="1" indent="0">
              <a:buNone/>
            </a:pPr>
            <a:endParaRPr lang="en-US" sz="2000" dirty="0"/>
          </a:p>
          <a:p>
            <a:pPr marL="230188" lvl="1"/>
            <a:r>
              <a:rPr lang="en-US" sz="2000" dirty="0" smtClean="0"/>
              <a:t>Webpage:  </a:t>
            </a:r>
            <a:r>
              <a:rPr lang="en-US" sz="2000" dirty="0" smtClean="0">
                <a:hlinkClick r:id="rId5"/>
              </a:rPr>
              <a:t>http://export.caltech.edu/</a:t>
            </a:r>
            <a:endParaRPr lang="en-US" sz="2000" dirty="0"/>
          </a:p>
          <a:p>
            <a:pPr marL="230188" lvl="1">
              <a:buNone/>
            </a:pPr>
            <a:endParaRPr lang="en-US" sz="2000" dirty="0" smtClean="0"/>
          </a:p>
          <a:p>
            <a:pPr marL="230188" lvl="1"/>
            <a:r>
              <a:rPr lang="en-US" sz="2000" dirty="0" smtClean="0"/>
              <a:t>FPQ form location:  </a:t>
            </a:r>
            <a:r>
              <a:rPr lang="en-US" sz="2000" dirty="0">
                <a:hlinkClick r:id="rId6"/>
              </a:rPr>
              <a:t>http://export.caltech.edu/forms/</a:t>
            </a:r>
            <a:endParaRPr lang="en-US" sz="2000" dirty="0"/>
          </a:p>
          <a:p>
            <a:pPr marL="230188" lvl="1">
              <a:buNone/>
            </a:pPr>
            <a:endParaRPr lang="en-US" sz="2000" dirty="0"/>
          </a:p>
          <a:p>
            <a:pPr marL="230188" lvl="1"/>
            <a:r>
              <a:rPr lang="en-US" sz="2000" dirty="0" smtClean="0"/>
              <a:t>NASA-China Information Circular:</a:t>
            </a:r>
          </a:p>
          <a:p>
            <a:pPr marL="1588" lvl="1" indent="0" defTabSz="461963">
              <a:buNone/>
            </a:pPr>
            <a:r>
              <a:rPr lang="en-US" sz="2000" dirty="0" smtClean="0"/>
              <a:t>	</a:t>
            </a:r>
            <a:r>
              <a:rPr lang="en-US" sz="2000" dirty="0" smtClean="0">
                <a:hlinkClick r:id="rId7"/>
              </a:rPr>
              <a:t>https</a:t>
            </a:r>
            <a:r>
              <a:rPr lang="en-US" sz="2000" dirty="0">
                <a:hlinkClick r:id="rId7"/>
              </a:rPr>
              <a:t>://</a:t>
            </a:r>
            <a:r>
              <a:rPr lang="en-US" sz="2000" dirty="0" smtClean="0">
                <a:hlinkClick r:id="rId7"/>
              </a:rPr>
              <a:t>www.hq.nasa.gov/office/procurement/regs/pic12-01A.html</a:t>
            </a:r>
            <a:endParaRPr lang="en-US" sz="2000" dirty="0" smtClean="0"/>
          </a:p>
          <a:p>
            <a:pPr marL="1588" lvl="1" indent="0">
              <a:buNone/>
            </a:pPr>
            <a:endParaRPr lang="en-US" b="1" dirty="0" smtClean="0"/>
          </a:p>
          <a:p>
            <a:pPr marL="0" indent="0">
              <a:buNone/>
            </a:pPr>
            <a:endParaRPr lang="en-US" u="sng" dirty="0" smtClean="0"/>
          </a:p>
        </p:txBody>
      </p:sp>
    </p:spTree>
    <p:custDataLst>
      <p:tags r:id="rId1"/>
    </p:custDataLst>
    <p:extLst>
      <p:ext uri="{BB962C8B-B14F-4D97-AF65-F5344CB8AC3E}">
        <p14:creationId xmlns:p14="http://schemas.microsoft.com/office/powerpoint/2010/main" val="38150790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8280" y="0"/>
            <a:ext cx="10515600" cy="978645"/>
          </a:xfrm>
        </p:spPr>
        <p:txBody>
          <a:bodyPr/>
          <a:lstStyle/>
          <a:p>
            <a:r>
              <a:rPr lang="en-US" u="sng" dirty="0"/>
              <a:t>NASA-Funding Restriction with PRC (China)</a:t>
            </a:r>
          </a:p>
        </p:txBody>
      </p:sp>
      <p:sp>
        <p:nvSpPr>
          <p:cNvPr id="4" name="Rectangle 1"/>
          <p:cNvSpPr>
            <a:spLocks noGrp="1" noChangeArrowheads="1"/>
          </p:cNvSpPr>
          <p:nvPr>
            <p:ph idx="1"/>
          </p:nvPr>
        </p:nvSpPr>
        <p:spPr bwMode="auto">
          <a:xfrm>
            <a:off x="1478280" y="763804"/>
            <a:ext cx="10724147" cy="5478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1pPr>
            <a:lvl2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2pPr>
            <a:lvl3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3pPr>
            <a:lvl4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4pPr>
            <a:lvl5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5pPr>
            <a:lvl6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6pPr>
            <a:lvl7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7pPr>
            <a:lvl8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8pPr>
            <a:lvl9pPr eaLnBrk="0" fontAlgn="base" hangingPunct="0">
              <a:spcBef>
                <a:spcPct val="0"/>
              </a:spcBef>
              <a:spcAft>
                <a:spcPct val="0"/>
              </a:spcAft>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ts val="1200"/>
              </a:spcAft>
              <a:buClrTx/>
              <a:buSzTx/>
              <a:buFontTx/>
              <a:buNone/>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2000" b="1" i="0" u="none" strike="noStrike" cap="none" normalizeH="0" baseline="0" dirty="0" smtClean="0">
                <a:ln>
                  <a:noFill/>
                </a:ln>
                <a:solidFill>
                  <a:schemeClr val="tx1"/>
                </a:solidFill>
                <a:effectLst/>
                <a:latin typeface="Arial" panose="020B0604020202020204" pitchFamily="34" charset="0"/>
              </a:rPr>
              <a:t>1852.225-71  Restriction on Funding Activity with China.</a:t>
            </a:r>
            <a:r>
              <a:rPr kumimoji="0" lang="en-US" altLang="en-US" sz="2000" b="1" i="0" u="sng" strike="noStrike" cap="none" normalizeH="0" baseline="0" dirty="0" smtClean="0">
                <a:ln>
                  <a:noFill/>
                </a:ln>
                <a:solidFill>
                  <a:schemeClr val="tx1"/>
                </a:solidFill>
                <a:effectLst/>
                <a:latin typeface="Arial" panose="020B0604020202020204" pitchFamily="34" charset="0"/>
              </a:rPr>
              <a:t> </a:t>
            </a:r>
            <a:endParaRPr kumimoji="0" lang="en-US" altLang="en-US" sz="20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ts val="1200"/>
              </a:spcAft>
              <a:buClrTx/>
              <a:buSzTx/>
              <a:buFontTx/>
              <a:buNone/>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(a) Definition - “China” or “Chinese-owned company” means the People’s Republic of China, any company owned by the People’s Republic of China or any company incorporated under the laws of the People’s Republic of China.</a:t>
            </a:r>
          </a:p>
          <a:p>
            <a:pPr marL="0" marR="0" lvl="0" indent="0" algn="l" defTabSz="914400" rtl="0" eaLnBrk="0" fontAlgn="base" latinLnBrk="0" hangingPunct="0">
              <a:lnSpc>
                <a:spcPct val="100000"/>
              </a:lnSpc>
              <a:spcBef>
                <a:spcPct val="0"/>
              </a:spcBef>
              <a:spcAft>
                <a:spcPts val="1200"/>
              </a:spcAft>
              <a:buClrTx/>
              <a:buSzTx/>
              <a:buFontTx/>
              <a:buNone/>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(b) Public Laws 112-10, Section 1340(a) and 112-55, Section 539, restrict NASA from contracting to participate, collaborate, coordinate bilaterally in any way with China or a Chinese-owned company using funds appropriated on or after April 25, 2011.  Contracts for commercial and non developmental items are exempted from the prohibition because they constitute purchase of goods or services that would not involve participation, collaboration, or coordination between the parties. </a:t>
            </a:r>
          </a:p>
          <a:p>
            <a:pPr marL="0" marR="0" lvl="0" indent="0" algn="l" defTabSz="914400" rtl="0" eaLnBrk="0" fontAlgn="base" latinLnBrk="0" hangingPunct="0">
              <a:lnSpc>
                <a:spcPct val="100000"/>
              </a:lnSpc>
              <a:spcBef>
                <a:spcPct val="0"/>
              </a:spcBef>
              <a:spcAft>
                <a:spcPts val="1200"/>
              </a:spcAft>
              <a:buClrTx/>
              <a:buSzTx/>
              <a:buFontTx/>
              <a:buNone/>
              <a:tabLst>
                <a:tab pos="114300" algn="l"/>
                <a:tab pos="457200" algn="l"/>
                <a:tab pos="1744663" algn="l"/>
                <a:tab pos="2327275" algn="l"/>
                <a:tab pos="2908300" algn="l"/>
                <a:tab pos="3489325" algn="l"/>
                <a:tab pos="4071938" algn="l"/>
                <a:tab pos="4652963" algn="l"/>
                <a:tab pos="5235575" algn="l"/>
                <a:tab pos="5816600" algn="l"/>
                <a:tab pos="6397625" algn="l"/>
                <a:tab pos="6980238" algn="l"/>
                <a:tab pos="7561263" algn="l"/>
                <a:tab pos="8143875" algn="l"/>
                <a:tab pos="8724900" algn="l"/>
                <a:tab pos="9305925" algn="l"/>
              </a:tabLst>
            </a:pPr>
            <a:r>
              <a:rPr kumimoji="0" lang="en-US" altLang="en-US" sz="2000" b="0" i="0" u="none" strike="noStrike" cap="none" normalizeH="0" baseline="0" dirty="0" smtClean="0">
                <a:ln>
                  <a:noFill/>
                </a:ln>
                <a:solidFill>
                  <a:schemeClr val="tx1"/>
                </a:solidFill>
                <a:effectLst/>
                <a:latin typeface="Arial" panose="020B0604020202020204" pitchFamily="34" charset="0"/>
              </a:rPr>
              <a:t>	(c) This contract may use restricted funding that was appropriated on or after April 25, 2011.  The contractor shall not contract with China or Chinese-owned companies for any effort related to this contract except for acquisition of commercial and non-developmental items. If the contractor anticipates making an award to China or Chinese-owned companies, the contractor must contact the contracting officer to determine if funding on this contract can be used for that purpose.</a:t>
            </a:r>
          </a:p>
        </p:txBody>
      </p:sp>
    </p:spTree>
    <p:custDataLst>
      <p:tags r:id="rId1"/>
    </p:custDataLst>
    <p:extLst>
      <p:ext uri="{BB962C8B-B14F-4D97-AF65-F5344CB8AC3E}">
        <p14:creationId xmlns:p14="http://schemas.microsoft.com/office/powerpoint/2010/main" val="19225801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912" y="3780815"/>
            <a:ext cx="10515600" cy="2852737"/>
          </a:xfrm>
        </p:spPr>
        <p:txBody>
          <a:bodyPr/>
          <a:lstStyle/>
          <a:p>
            <a:r>
              <a:rPr lang="en-US" dirty="0" smtClean="0"/>
              <a:t/>
            </a:r>
            <a:br>
              <a:rPr lang="en-US" dirty="0" smtClean="0"/>
            </a:br>
            <a:r>
              <a:rPr lang="en-US" dirty="0"/>
              <a:t/>
            </a:r>
            <a:br>
              <a:rPr lang="en-US" dirty="0"/>
            </a:br>
            <a:endParaRPr lang="en-US" dirty="0"/>
          </a:p>
        </p:txBody>
      </p:sp>
      <p:sp>
        <p:nvSpPr>
          <p:cNvPr id="3" name="Text Placeholder 2"/>
          <p:cNvSpPr>
            <a:spLocks noGrp="1"/>
          </p:cNvSpPr>
          <p:nvPr>
            <p:ph type="body" idx="1"/>
          </p:nvPr>
        </p:nvSpPr>
        <p:spPr>
          <a:xfrm>
            <a:off x="1868864" y="4346783"/>
            <a:ext cx="8915399" cy="860400"/>
          </a:xfrm>
        </p:spPr>
        <p:txBody>
          <a:bodyPr/>
          <a:lstStyle/>
          <a:p>
            <a:pPr algn="ctr"/>
            <a:r>
              <a:rPr lang="en-US" sz="2300" dirty="0" smtClean="0"/>
              <a:t>Contact us:  </a:t>
            </a:r>
            <a:r>
              <a:rPr lang="en-US" sz="2300" dirty="0" smtClean="0">
                <a:hlinkClick r:id="rId4"/>
              </a:rPr>
              <a:t>export@caltech.edu</a:t>
            </a:r>
            <a:endParaRPr lang="en-US" sz="2300" dirty="0" smtClean="0"/>
          </a:p>
          <a:p>
            <a:pPr algn="ctr"/>
            <a:endParaRPr lang="en-US"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32398" y="512998"/>
            <a:ext cx="5715000" cy="3067050"/>
          </a:xfrm>
          <a:prstGeom prst="rect">
            <a:avLst/>
          </a:prstGeom>
        </p:spPr>
      </p:pic>
    </p:spTree>
    <p:custDataLst>
      <p:tags r:id="rId1"/>
    </p:custDataLst>
    <p:extLst>
      <p:ext uri="{BB962C8B-B14F-4D97-AF65-F5344CB8AC3E}">
        <p14:creationId xmlns:p14="http://schemas.microsoft.com/office/powerpoint/2010/main" val="107843699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CDD6F-D2FA-48A8-9ABE-8075559680C0}"/>
              </a:ext>
            </a:extLst>
          </p:cNvPr>
          <p:cNvPicPr>
            <a:picLocks noChangeAspect="1"/>
          </p:cNvPicPr>
          <p:nvPr/>
        </p:nvPicPr>
        <p:blipFill rotWithShape="1">
          <a:blip r:embed="rId3"/>
          <a:srcRect l="8187" t="14971" r="44122" b="77076"/>
          <a:stretch/>
        </p:blipFill>
        <p:spPr>
          <a:xfrm>
            <a:off x="2368694" y="306964"/>
            <a:ext cx="9356435" cy="891088"/>
          </a:xfrm>
          <a:prstGeom prst="rect">
            <a:avLst/>
          </a:prstGeom>
        </p:spPr>
      </p:pic>
      <p:sp>
        <p:nvSpPr>
          <p:cNvPr id="3" name="Content Placeholder 2"/>
          <p:cNvSpPr>
            <a:spLocks noGrp="1"/>
          </p:cNvSpPr>
          <p:nvPr>
            <p:ph idx="1"/>
          </p:nvPr>
        </p:nvSpPr>
        <p:spPr>
          <a:xfrm>
            <a:off x="2589211" y="1493519"/>
            <a:ext cx="8915400" cy="4741025"/>
          </a:xfrm>
        </p:spPr>
        <p:txBody>
          <a:bodyPr>
            <a:normAutofit/>
          </a:bodyPr>
          <a:lstStyle/>
          <a:p>
            <a:r>
              <a:rPr lang="en-US" sz="2000" dirty="0"/>
              <a:t>Collaboration between Foundation Relations, OTTCP, Office of the Provost, and IMSS</a:t>
            </a:r>
          </a:p>
          <a:p>
            <a:r>
              <a:rPr lang="en-US" sz="2000" dirty="0"/>
              <a:t>Web-based database of RFP opportunities</a:t>
            </a:r>
          </a:p>
          <a:p>
            <a:pPr lvl="1"/>
            <a:r>
              <a:rPr lang="en-US" sz="2000" dirty="0"/>
              <a:t>Replace email-based RFP memo circulation</a:t>
            </a:r>
          </a:p>
          <a:p>
            <a:r>
              <a:rPr lang="en-US" sz="2000" dirty="0"/>
              <a:t>Enable researchers &amp; staff to search, sort, and filter current and historical opportunities based on a variety of dimensions and keywords</a:t>
            </a:r>
          </a:p>
          <a:p>
            <a:pPr lvl="1"/>
            <a:r>
              <a:rPr lang="en-US" sz="2000" dirty="0"/>
              <a:t>Open access to all opportunities for all of campus, clarity on cognizant office</a:t>
            </a:r>
          </a:p>
          <a:p>
            <a:r>
              <a:rPr lang="en-US" sz="2000" dirty="0"/>
              <a:t>Custom subscription service</a:t>
            </a:r>
          </a:p>
          <a:p>
            <a:pPr lvl="1"/>
            <a:r>
              <a:rPr lang="en-US" sz="2000" dirty="0"/>
              <a:t>Ability for delegates to create subscriptions on behalf of their delegator</a:t>
            </a:r>
          </a:p>
        </p:txBody>
      </p:sp>
    </p:spTree>
    <p:extLst>
      <p:ext uri="{BB962C8B-B14F-4D97-AF65-F5344CB8AC3E}">
        <p14:creationId xmlns:p14="http://schemas.microsoft.com/office/powerpoint/2010/main" val="17282477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CDD6F-D2FA-48A8-9ABE-8075559680C0}"/>
              </a:ext>
            </a:extLst>
          </p:cNvPr>
          <p:cNvPicPr>
            <a:picLocks noChangeAspect="1"/>
          </p:cNvPicPr>
          <p:nvPr/>
        </p:nvPicPr>
        <p:blipFill rotWithShape="1">
          <a:blip r:embed="rId3"/>
          <a:srcRect l="8187" t="14971" r="44122" b="77076"/>
          <a:stretch/>
        </p:blipFill>
        <p:spPr>
          <a:xfrm>
            <a:off x="2216518" y="464906"/>
            <a:ext cx="9356435" cy="891088"/>
          </a:xfrm>
          <a:prstGeom prst="rect">
            <a:avLst/>
          </a:prstGeom>
        </p:spPr>
      </p:pic>
      <p:sp>
        <p:nvSpPr>
          <p:cNvPr id="3" name="Content Placeholder 2"/>
          <p:cNvSpPr>
            <a:spLocks noGrp="1"/>
          </p:cNvSpPr>
          <p:nvPr>
            <p:ph idx="1"/>
          </p:nvPr>
        </p:nvSpPr>
        <p:spPr>
          <a:xfrm>
            <a:off x="2838594" y="1554479"/>
            <a:ext cx="8915400" cy="5162203"/>
          </a:xfrm>
        </p:spPr>
        <p:txBody>
          <a:bodyPr>
            <a:normAutofit/>
          </a:bodyPr>
          <a:lstStyle/>
          <a:p>
            <a:r>
              <a:rPr lang="en-US" sz="2000" dirty="0"/>
              <a:t>What isn’t changing:</a:t>
            </a:r>
          </a:p>
          <a:p>
            <a:pPr lvl="1"/>
            <a:r>
              <a:rPr lang="en-US" sz="2000" dirty="0"/>
              <a:t>Campus cognizant offices </a:t>
            </a:r>
          </a:p>
          <a:p>
            <a:pPr lvl="1"/>
            <a:r>
              <a:rPr lang="en-US" sz="2000" dirty="0"/>
              <a:t>Required Internal Documentation</a:t>
            </a:r>
          </a:p>
          <a:p>
            <a:pPr lvl="2"/>
            <a:r>
              <a:rPr lang="en-US" sz="2000" dirty="0"/>
              <a:t>MORA</a:t>
            </a:r>
          </a:p>
          <a:p>
            <a:pPr lvl="2"/>
            <a:r>
              <a:rPr lang="en-US" sz="2000" dirty="0"/>
              <a:t>DAF</a:t>
            </a:r>
          </a:p>
          <a:p>
            <a:pPr lvl="2"/>
            <a:r>
              <a:rPr lang="en-US" sz="2000" dirty="0"/>
              <a:t>PI Eligibility Sponsor Memo, if applicable</a:t>
            </a:r>
          </a:p>
          <a:p>
            <a:pPr lvl="1"/>
            <a:r>
              <a:rPr lang="en-US" sz="2000" dirty="0"/>
              <a:t>Foundation Relations services: </a:t>
            </a:r>
          </a:p>
          <a:p>
            <a:pPr lvl="2"/>
            <a:r>
              <a:rPr lang="en-US" sz="2000" dirty="0"/>
              <a:t>administrative support</a:t>
            </a:r>
          </a:p>
          <a:p>
            <a:pPr lvl="2"/>
            <a:r>
              <a:rPr lang="en-US" sz="2000" dirty="0"/>
              <a:t>liaising between campus and funder</a:t>
            </a:r>
          </a:p>
          <a:p>
            <a:pPr lvl="2"/>
            <a:r>
              <a:rPr lang="en-US" sz="2000" dirty="0"/>
              <a:t>editing proposal narratives</a:t>
            </a:r>
          </a:p>
          <a:p>
            <a:pPr lvl="2"/>
            <a:r>
              <a:rPr lang="en-US" sz="2000" dirty="0"/>
              <a:t>reporting &amp; stewardship support</a:t>
            </a:r>
          </a:p>
          <a:p>
            <a:pPr lvl="1"/>
            <a:endParaRPr lang="en-US" dirty="0"/>
          </a:p>
        </p:txBody>
      </p:sp>
    </p:spTree>
    <p:extLst>
      <p:ext uri="{BB962C8B-B14F-4D97-AF65-F5344CB8AC3E}">
        <p14:creationId xmlns:p14="http://schemas.microsoft.com/office/powerpoint/2010/main" val="23234824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CDD6F-D2FA-48A8-9ABE-8075559680C0}"/>
              </a:ext>
            </a:extLst>
          </p:cNvPr>
          <p:cNvPicPr>
            <a:picLocks noChangeAspect="1"/>
          </p:cNvPicPr>
          <p:nvPr/>
        </p:nvPicPr>
        <p:blipFill rotWithShape="1">
          <a:blip r:embed="rId3"/>
          <a:srcRect l="8187" t="14971" r="44122" b="77076"/>
          <a:stretch/>
        </p:blipFill>
        <p:spPr>
          <a:xfrm>
            <a:off x="2368694" y="489845"/>
            <a:ext cx="9356435" cy="891088"/>
          </a:xfrm>
          <a:prstGeom prst="rect">
            <a:avLst/>
          </a:prstGeom>
        </p:spPr>
      </p:pic>
      <p:sp>
        <p:nvSpPr>
          <p:cNvPr id="3" name="Content Placeholder 2"/>
          <p:cNvSpPr>
            <a:spLocks noGrp="1"/>
          </p:cNvSpPr>
          <p:nvPr>
            <p:ph idx="1"/>
          </p:nvPr>
        </p:nvSpPr>
        <p:spPr>
          <a:xfrm>
            <a:off x="3021474" y="1884218"/>
            <a:ext cx="8915400" cy="4857404"/>
          </a:xfrm>
        </p:spPr>
        <p:txBody>
          <a:bodyPr>
            <a:noAutofit/>
          </a:bodyPr>
          <a:lstStyle/>
          <a:p>
            <a:r>
              <a:rPr lang="en-US" sz="2000" dirty="0"/>
              <a:t>Types of Opportunities in the database:</a:t>
            </a:r>
          </a:p>
          <a:p>
            <a:pPr lvl="1"/>
            <a:r>
              <a:rPr lang="en-US" sz="2000" dirty="0"/>
              <a:t>All OPEN calls currently released by Foundation Relations</a:t>
            </a:r>
          </a:p>
          <a:p>
            <a:pPr lvl="1"/>
            <a:r>
              <a:rPr lang="en-US" sz="2000" dirty="0"/>
              <a:t>OTTCP opportunities </a:t>
            </a:r>
          </a:p>
          <a:p>
            <a:pPr lvl="1"/>
            <a:r>
              <a:rPr lang="en-US" sz="2000" dirty="0"/>
              <a:t>Internal Caltech Opportunities </a:t>
            </a:r>
          </a:p>
          <a:p>
            <a:pPr lvl="2"/>
            <a:r>
              <a:rPr lang="en-US" sz="2000" dirty="0"/>
              <a:t>e.g., Caltech/City of Hope Pilot Grants, Rothenberg Innovation Initiative</a:t>
            </a:r>
          </a:p>
          <a:p>
            <a:pPr lvl="1"/>
            <a:r>
              <a:rPr lang="en-US" sz="2000" dirty="0"/>
              <a:t>Federal Limited Opportunities</a:t>
            </a:r>
          </a:p>
          <a:p>
            <a:pPr lvl="1"/>
            <a:endParaRPr lang="en-US" sz="2000" dirty="0"/>
          </a:p>
          <a:p>
            <a:r>
              <a:rPr lang="en-US" sz="2000" dirty="0"/>
              <a:t>What’s not in the database:</a:t>
            </a:r>
          </a:p>
          <a:p>
            <a:pPr lvl="1"/>
            <a:r>
              <a:rPr lang="en-US" sz="2000" dirty="0"/>
              <a:t>Open Federal Opportunities</a:t>
            </a:r>
          </a:p>
        </p:txBody>
      </p:sp>
    </p:spTree>
    <p:extLst>
      <p:ext uri="{BB962C8B-B14F-4D97-AF65-F5344CB8AC3E}">
        <p14:creationId xmlns:p14="http://schemas.microsoft.com/office/powerpoint/2010/main" val="34573962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4575" y="632423"/>
            <a:ext cx="8911687" cy="1280890"/>
          </a:xfrm>
        </p:spPr>
        <p:txBody>
          <a:bodyPr/>
          <a:lstStyle/>
          <a:p>
            <a:pPr algn="ctr"/>
            <a:r>
              <a:rPr lang="en-US" u="sng" dirty="0" smtClean="0"/>
              <a:t>Agenda</a:t>
            </a:r>
            <a:endParaRPr lang="en-US" u="sng" dirty="0"/>
          </a:p>
        </p:txBody>
      </p:sp>
      <p:sp>
        <p:nvSpPr>
          <p:cNvPr id="3" name="Content Placeholder 2"/>
          <p:cNvSpPr>
            <a:spLocks noGrp="1"/>
          </p:cNvSpPr>
          <p:nvPr>
            <p:ph idx="1"/>
          </p:nvPr>
        </p:nvSpPr>
        <p:spPr>
          <a:xfrm>
            <a:off x="2211186" y="1913313"/>
            <a:ext cx="9709266" cy="4716087"/>
          </a:xfrm>
        </p:spPr>
        <p:txBody>
          <a:bodyPr>
            <a:normAutofit/>
          </a:bodyPr>
          <a:lstStyle/>
          <a:p>
            <a:r>
              <a:rPr lang="en-US" dirty="0" smtClean="0"/>
              <a:t>Foreign Influence on Sponsored Research Projects – Dick Seligman</a:t>
            </a:r>
          </a:p>
          <a:p>
            <a:r>
              <a:rPr lang="en-US" dirty="0" smtClean="0"/>
              <a:t>Foreign Persons on Research Projects – Adilia Koch</a:t>
            </a:r>
          </a:p>
          <a:p>
            <a:r>
              <a:rPr lang="en-US" dirty="0" smtClean="0"/>
              <a:t>New Tool from Foundation Relations – Lauren </a:t>
            </a:r>
            <a:r>
              <a:rPr lang="en-US" dirty="0" err="1" smtClean="0"/>
              <a:t>Limbert</a:t>
            </a:r>
            <a:endParaRPr lang="en-US" dirty="0" smtClean="0"/>
          </a:p>
          <a:p>
            <a:r>
              <a:rPr lang="en-US" dirty="0" smtClean="0"/>
              <a:t>Simons Foundation – Rochelle Athey</a:t>
            </a:r>
          </a:p>
          <a:p>
            <a:r>
              <a:rPr lang="en-US" dirty="0" err="1" smtClean="0"/>
              <a:t>SciENcv</a:t>
            </a:r>
            <a:r>
              <a:rPr lang="en-US" dirty="0" smtClean="0"/>
              <a:t> and ORCID – Mary Gibson</a:t>
            </a:r>
          </a:p>
          <a:p>
            <a:r>
              <a:rPr lang="en-US" dirty="0" smtClean="0"/>
              <a:t>Minimum Wage &amp; Employment Status of Postdocs – Mary Gibson</a:t>
            </a:r>
          </a:p>
          <a:p>
            <a:r>
              <a:rPr lang="en-US" dirty="0" smtClean="0"/>
              <a:t>Update on Interdivisional Authorizations (IAs) – Mary Gibson</a:t>
            </a:r>
          </a:p>
          <a:p>
            <a:r>
              <a:rPr lang="en-US" dirty="0" smtClean="0"/>
              <a:t>Allowability of Travel &amp; Relocation Costs – Mary Gibson</a:t>
            </a:r>
          </a:p>
          <a:p>
            <a:r>
              <a:rPr lang="en-US" dirty="0" smtClean="0"/>
              <a:t>NIH/RPPR Requirements – Mary Gibson</a:t>
            </a:r>
          </a:p>
          <a:p>
            <a:r>
              <a:rPr lang="en-US" dirty="0" smtClean="0"/>
              <a:t>Procurement Services Updates – Tina Lowenthal &amp; Kelly Lam-Tickle</a:t>
            </a:r>
          </a:p>
        </p:txBody>
      </p:sp>
    </p:spTree>
    <p:extLst>
      <p:ext uri="{BB962C8B-B14F-4D97-AF65-F5344CB8AC3E}">
        <p14:creationId xmlns:p14="http://schemas.microsoft.com/office/powerpoint/2010/main" val="311408080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CD2C1-6574-48DA-9CAB-3E5B1D79A43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3FECDE-CC63-4F43-9FB4-DF266733F35C}"/>
              </a:ext>
            </a:extLst>
          </p:cNvPr>
          <p:cNvSpPr>
            <a:spLocks noGrp="1"/>
          </p:cNvSpPr>
          <p:nvPr>
            <p:ph idx="1"/>
          </p:nvPr>
        </p:nvSpPr>
        <p:spPr/>
        <p:txBody>
          <a:bodyPr/>
          <a:lstStyle/>
          <a:p>
            <a:endParaRPr lang="en-US"/>
          </a:p>
        </p:txBody>
      </p:sp>
      <p:pic>
        <p:nvPicPr>
          <p:cNvPr id="5" name="Picture 4">
            <a:hlinkClick r:id="rId3"/>
            <a:extLst>
              <a:ext uri="{FF2B5EF4-FFF2-40B4-BE49-F238E27FC236}">
                <a16:creationId xmlns:a16="http://schemas.microsoft.com/office/drawing/2014/main" id="{B299F067-71D5-4134-8D10-381D63270ED5}"/>
              </a:ext>
            </a:extLst>
          </p:cNvPr>
          <p:cNvPicPr>
            <a:picLocks noChangeAspect="1"/>
          </p:cNvPicPr>
          <p:nvPr/>
        </p:nvPicPr>
        <p:blipFill>
          <a:blip r:embed="rId4"/>
          <a:stretch>
            <a:fillRect/>
          </a:stretch>
        </p:blipFill>
        <p:spPr>
          <a:xfrm>
            <a:off x="361729" y="0"/>
            <a:ext cx="11468542" cy="6858000"/>
          </a:xfrm>
          <a:prstGeom prst="rect">
            <a:avLst/>
          </a:prstGeom>
        </p:spPr>
      </p:pic>
    </p:spTree>
    <p:extLst>
      <p:ext uri="{BB962C8B-B14F-4D97-AF65-F5344CB8AC3E}">
        <p14:creationId xmlns:p14="http://schemas.microsoft.com/office/powerpoint/2010/main" val="137621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3767B-5E3C-44BD-BE5E-8E0DB96F360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C0C6743-B816-4BAF-B12F-7D8F266750C3}"/>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C52BF27-C30B-40CC-BDED-1712A8315676}"/>
              </a:ext>
            </a:extLst>
          </p:cNvPr>
          <p:cNvPicPr>
            <a:picLocks noChangeAspect="1"/>
          </p:cNvPicPr>
          <p:nvPr/>
        </p:nvPicPr>
        <p:blipFill>
          <a:blip r:embed="rId3"/>
          <a:stretch>
            <a:fillRect/>
          </a:stretch>
        </p:blipFill>
        <p:spPr>
          <a:xfrm>
            <a:off x="708056" y="0"/>
            <a:ext cx="10775887" cy="6858000"/>
          </a:xfrm>
          <a:prstGeom prst="rect">
            <a:avLst/>
          </a:prstGeom>
        </p:spPr>
      </p:pic>
      <p:sp>
        <p:nvSpPr>
          <p:cNvPr id="5" name="Rectangle 4">
            <a:extLst>
              <a:ext uri="{FF2B5EF4-FFF2-40B4-BE49-F238E27FC236}">
                <a16:creationId xmlns:a16="http://schemas.microsoft.com/office/drawing/2014/main" id="{F562FCD0-46C5-44C5-9FC6-6F026B294933}"/>
              </a:ext>
            </a:extLst>
          </p:cNvPr>
          <p:cNvSpPr/>
          <p:nvPr/>
        </p:nvSpPr>
        <p:spPr>
          <a:xfrm>
            <a:off x="1984248" y="1506697"/>
            <a:ext cx="621792" cy="3189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8082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729C9-EB90-40D4-937C-413A77A82A2F}"/>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689472C3-40C6-41E8-B711-947AA62FB590}"/>
              </a:ext>
            </a:extLst>
          </p:cNvPr>
          <p:cNvPicPr>
            <a:picLocks noChangeAspect="1"/>
          </p:cNvPicPr>
          <p:nvPr/>
        </p:nvPicPr>
        <p:blipFill>
          <a:blip r:embed="rId3"/>
          <a:stretch>
            <a:fillRect/>
          </a:stretch>
        </p:blipFill>
        <p:spPr>
          <a:xfrm>
            <a:off x="690214" y="0"/>
            <a:ext cx="10775887" cy="6858000"/>
          </a:xfrm>
          <a:prstGeom prst="rect">
            <a:avLst/>
          </a:prstGeom>
        </p:spPr>
      </p:pic>
      <p:pic>
        <p:nvPicPr>
          <p:cNvPr id="7" name="Content Placeholder 6" descr="Cursor">
            <a:extLst>
              <a:ext uri="{FF2B5EF4-FFF2-40B4-BE49-F238E27FC236}">
                <a16:creationId xmlns:a16="http://schemas.microsoft.com/office/drawing/2014/main" id="{EED222B8-F7EF-41B9-A3F1-B8EB1129243C}"/>
              </a:ext>
            </a:extLst>
          </p:cNvPr>
          <p:cNvPicPr>
            <a:picLocks noGrp="1" noChangeAspect="1"/>
          </p:cNvPicPr>
          <p:nvPr>
            <p:ph idx="1"/>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a:off x="4969726" y="3917505"/>
            <a:ext cx="315951" cy="315951"/>
          </a:xfrm>
        </p:spPr>
      </p:pic>
    </p:spTree>
    <p:extLst>
      <p:ext uri="{BB962C8B-B14F-4D97-AF65-F5344CB8AC3E}">
        <p14:creationId xmlns:p14="http://schemas.microsoft.com/office/powerpoint/2010/main" val="21807355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F8886-4EC9-448B-A287-4B3285DF06BA}"/>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1A033DE9-C488-405B-96BB-C2CDE0EDEB73}"/>
              </a:ext>
            </a:extLst>
          </p:cNvPr>
          <p:cNvPicPr>
            <a:picLocks noChangeAspect="1"/>
          </p:cNvPicPr>
          <p:nvPr/>
        </p:nvPicPr>
        <p:blipFill>
          <a:blip r:embed="rId3"/>
          <a:stretch>
            <a:fillRect/>
          </a:stretch>
        </p:blipFill>
        <p:spPr>
          <a:xfrm>
            <a:off x="0" y="591014"/>
            <a:ext cx="7902317" cy="5029200"/>
          </a:xfrm>
          <a:prstGeom prst="rect">
            <a:avLst/>
          </a:prstGeom>
        </p:spPr>
      </p:pic>
      <p:pic>
        <p:nvPicPr>
          <p:cNvPr id="5" name="Content Placeholder 4">
            <a:extLst>
              <a:ext uri="{FF2B5EF4-FFF2-40B4-BE49-F238E27FC236}">
                <a16:creationId xmlns:a16="http://schemas.microsoft.com/office/drawing/2014/main" id="{1CAFE8C1-1FEA-41AF-8B25-3ED1B0DB92E9}"/>
              </a:ext>
            </a:extLst>
          </p:cNvPr>
          <p:cNvPicPr>
            <a:picLocks noGrp="1" noChangeAspect="1"/>
          </p:cNvPicPr>
          <p:nvPr>
            <p:ph idx="1"/>
          </p:nvPr>
        </p:nvPicPr>
        <p:blipFill>
          <a:blip r:embed="rId4"/>
          <a:stretch>
            <a:fillRect/>
          </a:stretch>
        </p:blipFill>
        <p:spPr>
          <a:xfrm>
            <a:off x="7386407" y="680224"/>
            <a:ext cx="4753158" cy="6124015"/>
          </a:xfrm>
          <a:prstGeom prst="rect">
            <a:avLst/>
          </a:prstGeom>
        </p:spPr>
      </p:pic>
    </p:spTree>
    <p:extLst>
      <p:ext uri="{BB962C8B-B14F-4D97-AF65-F5344CB8AC3E}">
        <p14:creationId xmlns:p14="http://schemas.microsoft.com/office/powerpoint/2010/main" val="3960318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0F6F03-A9E3-43AA-B7AE-EE76F8044AF5}"/>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21FAFBA-F75C-4772-835A-4A660E041B65}"/>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10C9AF7-FBDE-423A-BC97-78E3EB7E667C}"/>
              </a:ext>
            </a:extLst>
          </p:cNvPr>
          <p:cNvPicPr>
            <a:picLocks noChangeAspect="1"/>
          </p:cNvPicPr>
          <p:nvPr/>
        </p:nvPicPr>
        <p:blipFill>
          <a:blip r:embed="rId3"/>
          <a:stretch>
            <a:fillRect/>
          </a:stretch>
        </p:blipFill>
        <p:spPr>
          <a:xfrm>
            <a:off x="708056" y="0"/>
            <a:ext cx="10775887" cy="6858000"/>
          </a:xfrm>
          <a:prstGeom prst="rect">
            <a:avLst/>
          </a:prstGeom>
        </p:spPr>
      </p:pic>
      <p:sp>
        <p:nvSpPr>
          <p:cNvPr id="5" name="Rectangle 4">
            <a:extLst>
              <a:ext uri="{FF2B5EF4-FFF2-40B4-BE49-F238E27FC236}">
                <a16:creationId xmlns:a16="http://schemas.microsoft.com/office/drawing/2014/main" id="{F5F0C65E-82A6-4831-93F2-0BC4EDD317AE}"/>
              </a:ext>
            </a:extLst>
          </p:cNvPr>
          <p:cNvSpPr/>
          <p:nvPr/>
        </p:nvSpPr>
        <p:spPr>
          <a:xfrm>
            <a:off x="1371600" y="804672"/>
            <a:ext cx="1773936" cy="5029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e 5">
            <a:extLst>
              <a:ext uri="{FF2B5EF4-FFF2-40B4-BE49-F238E27FC236}">
                <a16:creationId xmlns:a16="http://schemas.microsoft.com/office/drawing/2014/main" id="{61EBC76D-1477-4439-B447-83BA92D7CC32}"/>
              </a:ext>
            </a:extLst>
          </p:cNvPr>
          <p:cNvSpPr/>
          <p:nvPr/>
        </p:nvSpPr>
        <p:spPr>
          <a:xfrm>
            <a:off x="1143000" y="2139696"/>
            <a:ext cx="146304" cy="4553712"/>
          </a:xfrm>
          <a:prstGeom prst="leftBrace">
            <a:avLst/>
          </a:prstGeom>
          <a:noFill/>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ABAC90DD-A0A1-41B9-A658-486AF06F2CE0}"/>
              </a:ext>
            </a:extLst>
          </p:cNvPr>
          <p:cNvSpPr txBox="1"/>
          <p:nvPr/>
        </p:nvSpPr>
        <p:spPr>
          <a:xfrm flipH="1">
            <a:off x="263047" y="4231886"/>
            <a:ext cx="942297" cy="369332"/>
          </a:xfrm>
          <a:prstGeom prst="rect">
            <a:avLst/>
          </a:prstGeom>
          <a:noFill/>
        </p:spPr>
        <p:txBody>
          <a:bodyPr wrap="square" rtlCol="0">
            <a:spAutoFit/>
          </a:bodyPr>
          <a:lstStyle/>
          <a:p>
            <a:r>
              <a:rPr lang="en-US" dirty="0">
                <a:solidFill>
                  <a:srgbClr val="FF0000"/>
                </a:solidFill>
              </a:rPr>
              <a:t>Filters</a:t>
            </a:r>
          </a:p>
        </p:txBody>
      </p:sp>
      <p:sp>
        <p:nvSpPr>
          <p:cNvPr id="8" name="Arrow: Up 7">
            <a:extLst>
              <a:ext uri="{FF2B5EF4-FFF2-40B4-BE49-F238E27FC236}">
                <a16:creationId xmlns:a16="http://schemas.microsoft.com/office/drawing/2014/main" id="{EFDD4902-9300-4C0C-8691-A67FF6B861E9}"/>
              </a:ext>
            </a:extLst>
          </p:cNvPr>
          <p:cNvSpPr/>
          <p:nvPr/>
        </p:nvSpPr>
        <p:spPr>
          <a:xfrm>
            <a:off x="3946700" y="1144588"/>
            <a:ext cx="283464" cy="4928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6299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70ACD-0B79-4382-ABD2-832CEF633B9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D56CD2C-D672-43BC-8E73-0F48A3EDA45A}"/>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C626A1C2-CFD4-466B-A62C-33E556AFF083}"/>
              </a:ext>
            </a:extLst>
          </p:cNvPr>
          <p:cNvPicPr>
            <a:picLocks noChangeAspect="1"/>
          </p:cNvPicPr>
          <p:nvPr/>
        </p:nvPicPr>
        <p:blipFill>
          <a:blip r:embed="rId3"/>
          <a:stretch>
            <a:fillRect/>
          </a:stretch>
        </p:blipFill>
        <p:spPr>
          <a:xfrm>
            <a:off x="708056" y="0"/>
            <a:ext cx="10775887" cy="6858000"/>
          </a:xfrm>
          <a:prstGeom prst="rect">
            <a:avLst/>
          </a:prstGeom>
        </p:spPr>
      </p:pic>
      <p:sp>
        <p:nvSpPr>
          <p:cNvPr id="5" name="Arrow: Left 4">
            <a:extLst>
              <a:ext uri="{FF2B5EF4-FFF2-40B4-BE49-F238E27FC236}">
                <a16:creationId xmlns:a16="http://schemas.microsoft.com/office/drawing/2014/main" id="{641C431F-CC3A-447D-9DE3-9E0EC620DFFB}"/>
              </a:ext>
            </a:extLst>
          </p:cNvPr>
          <p:cNvSpPr/>
          <p:nvPr/>
        </p:nvSpPr>
        <p:spPr>
          <a:xfrm>
            <a:off x="5943600" y="2642616"/>
            <a:ext cx="512064" cy="128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FADD96F-AC8B-44D0-9456-DE4002312128}"/>
              </a:ext>
            </a:extLst>
          </p:cNvPr>
          <p:cNvSpPr/>
          <p:nvPr/>
        </p:nvSpPr>
        <p:spPr>
          <a:xfrm>
            <a:off x="4879848" y="2859024"/>
            <a:ext cx="512064" cy="128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Left 6">
            <a:extLst>
              <a:ext uri="{FF2B5EF4-FFF2-40B4-BE49-F238E27FC236}">
                <a16:creationId xmlns:a16="http://schemas.microsoft.com/office/drawing/2014/main" id="{3DDEF3BC-6374-481D-8D04-89A9AD57AAFF}"/>
              </a:ext>
            </a:extLst>
          </p:cNvPr>
          <p:cNvSpPr/>
          <p:nvPr/>
        </p:nvSpPr>
        <p:spPr>
          <a:xfrm>
            <a:off x="5916168" y="3092862"/>
            <a:ext cx="512064" cy="12801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5155048-A4BA-49E0-A759-C86148BCA2E7}"/>
              </a:ext>
            </a:extLst>
          </p:cNvPr>
          <p:cNvSpPr txBox="1"/>
          <p:nvPr/>
        </p:nvSpPr>
        <p:spPr>
          <a:xfrm>
            <a:off x="6528816" y="2987040"/>
            <a:ext cx="3941064" cy="646331"/>
          </a:xfrm>
          <a:prstGeom prst="rect">
            <a:avLst/>
          </a:prstGeom>
          <a:noFill/>
        </p:spPr>
        <p:txBody>
          <a:bodyPr wrap="square" rtlCol="0">
            <a:spAutoFit/>
          </a:bodyPr>
          <a:lstStyle/>
          <a:p>
            <a:r>
              <a:rPr lang="en-US" sz="1200" dirty="0"/>
              <a:t>By entering an email address other than your own, the recipient will receive a confirmation email asking them to </a:t>
            </a:r>
          </a:p>
          <a:p>
            <a:r>
              <a:rPr lang="en-US" sz="1200" dirty="0"/>
              <a:t>1) confirm you as a delegate and 2) confirm the subscription</a:t>
            </a:r>
          </a:p>
        </p:txBody>
      </p:sp>
    </p:spTree>
    <p:extLst>
      <p:ext uri="{BB962C8B-B14F-4D97-AF65-F5344CB8AC3E}">
        <p14:creationId xmlns:p14="http://schemas.microsoft.com/office/powerpoint/2010/main" val="973869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4AFC-31BD-4BC3-AB90-51EB9E07033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AB0A743-218A-4CE5-B945-497AB48F8BA9}"/>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A3E4FD80-6AE8-40C0-AA86-A650C5B6273C}"/>
              </a:ext>
            </a:extLst>
          </p:cNvPr>
          <p:cNvPicPr>
            <a:picLocks noChangeAspect="1"/>
          </p:cNvPicPr>
          <p:nvPr/>
        </p:nvPicPr>
        <p:blipFill>
          <a:blip r:embed="rId3"/>
          <a:stretch>
            <a:fillRect/>
          </a:stretch>
        </p:blipFill>
        <p:spPr>
          <a:xfrm>
            <a:off x="708056" y="0"/>
            <a:ext cx="10775887" cy="6858000"/>
          </a:xfrm>
          <a:prstGeom prst="rect">
            <a:avLst/>
          </a:prstGeom>
        </p:spPr>
      </p:pic>
      <p:sp>
        <p:nvSpPr>
          <p:cNvPr id="5" name="Rectangle 4">
            <a:extLst>
              <a:ext uri="{FF2B5EF4-FFF2-40B4-BE49-F238E27FC236}">
                <a16:creationId xmlns:a16="http://schemas.microsoft.com/office/drawing/2014/main" id="{18CA4C36-B4CB-4361-9F01-A6D21186F61F}"/>
              </a:ext>
            </a:extLst>
          </p:cNvPr>
          <p:cNvSpPr/>
          <p:nvPr/>
        </p:nvSpPr>
        <p:spPr>
          <a:xfrm>
            <a:off x="2679192" y="1563624"/>
            <a:ext cx="1261872" cy="23456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8C2BFB36-122B-44B8-B0B6-123CF3E10247}"/>
              </a:ext>
            </a:extLst>
          </p:cNvPr>
          <p:cNvSpPr/>
          <p:nvPr/>
        </p:nvSpPr>
        <p:spPr>
          <a:xfrm>
            <a:off x="2267712" y="4407408"/>
            <a:ext cx="118872" cy="1463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7142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E8FB-3F90-40C8-906C-DBE53ABD961F}"/>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9BC575F2-8E87-4B7B-8510-050E1516778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6594"/>
          <a:stretch/>
        </p:blipFill>
        <p:spPr>
          <a:xfrm>
            <a:off x="1609934" y="66907"/>
            <a:ext cx="8972132" cy="6724185"/>
          </a:xfrm>
        </p:spPr>
      </p:pic>
      <p:sp>
        <p:nvSpPr>
          <p:cNvPr id="9" name="Arrow: Up 8">
            <a:extLst>
              <a:ext uri="{FF2B5EF4-FFF2-40B4-BE49-F238E27FC236}">
                <a16:creationId xmlns:a16="http://schemas.microsoft.com/office/drawing/2014/main" id="{FEC7243D-E234-4F30-81DB-72B525698B12}"/>
              </a:ext>
            </a:extLst>
          </p:cNvPr>
          <p:cNvSpPr/>
          <p:nvPr/>
        </p:nvSpPr>
        <p:spPr>
          <a:xfrm>
            <a:off x="6808772" y="2856526"/>
            <a:ext cx="283464" cy="4928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611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66FCA-2307-4EB1-904B-1671D613DB2D}"/>
              </a:ext>
            </a:extLst>
          </p:cNvPr>
          <p:cNvSpPr>
            <a:spLocks noGrp="1"/>
          </p:cNvSpPr>
          <p:nvPr>
            <p:ph type="title"/>
          </p:nvPr>
        </p:nvSpPr>
        <p:spPr/>
        <p:txBody>
          <a:bodyPr/>
          <a:lstStyle/>
          <a:p>
            <a:endParaRPr lang="en-US"/>
          </a:p>
        </p:txBody>
      </p:sp>
      <p:pic>
        <p:nvPicPr>
          <p:cNvPr id="5" name="Content Placeholder 4" descr="A screenshot of a cell phone&#10;&#10;Description automatically generated">
            <a:extLst>
              <a:ext uri="{FF2B5EF4-FFF2-40B4-BE49-F238E27FC236}">
                <a16:creationId xmlns:a16="http://schemas.microsoft.com/office/drawing/2014/main" id="{EE4AD102-DC82-42F4-8D37-8DDF2D622E75}"/>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b="23812"/>
          <a:stretch/>
        </p:blipFill>
        <p:spPr>
          <a:xfrm>
            <a:off x="2432303" y="155448"/>
            <a:ext cx="7469011" cy="6510527"/>
          </a:xfrm>
        </p:spPr>
      </p:pic>
    </p:spTree>
    <p:extLst>
      <p:ext uri="{BB962C8B-B14F-4D97-AF65-F5344CB8AC3E}">
        <p14:creationId xmlns:p14="http://schemas.microsoft.com/office/powerpoint/2010/main" val="36436498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78822B-C530-45EC-BD9A-64D3F40C854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220DEE4-9C0C-4E5C-BA8E-97E58E5BF43C}"/>
              </a:ext>
            </a:extLst>
          </p:cNvPr>
          <p:cNvSpPr>
            <a:spLocks noGrp="1"/>
          </p:cNvSpPr>
          <p:nvPr>
            <p:ph idx="1"/>
          </p:nvPr>
        </p:nvSpPr>
        <p:spPr/>
        <p:txBody>
          <a:bodyPr/>
          <a:lstStyle/>
          <a:p>
            <a:endParaRPr lang="en-US"/>
          </a:p>
        </p:txBody>
      </p:sp>
      <p:pic>
        <p:nvPicPr>
          <p:cNvPr id="4" name="Picture 3">
            <a:extLst>
              <a:ext uri="{FF2B5EF4-FFF2-40B4-BE49-F238E27FC236}">
                <a16:creationId xmlns:a16="http://schemas.microsoft.com/office/drawing/2014/main" id="{480377DF-D03F-490F-86A6-8D7F6092571E}"/>
              </a:ext>
            </a:extLst>
          </p:cNvPr>
          <p:cNvPicPr>
            <a:picLocks noChangeAspect="1"/>
          </p:cNvPicPr>
          <p:nvPr/>
        </p:nvPicPr>
        <p:blipFill>
          <a:blip r:embed="rId3"/>
          <a:stretch>
            <a:fillRect/>
          </a:stretch>
        </p:blipFill>
        <p:spPr>
          <a:xfrm>
            <a:off x="337297" y="0"/>
            <a:ext cx="5584958" cy="6858000"/>
          </a:xfrm>
          <a:prstGeom prst="rect">
            <a:avLst/>
          </a:prstGeom>
        </p:spPr>
      </p:pic>
      <p:pic>
        <p:nvPicPr>
          <p:cNvPr id="5" name="Picture 4">
            <a:extLst>
              <a:ext uri="{FF2B5EF4-FFF2-40B4-BE49-F238E27FC236}">
                <a16:creationId xmlns:a16="http://schemas.microsoft.com/office/drawing/2014/main" id="{A7F38479-8166-4111-9666-1B30CA16E600}"/>
              </a:ext>
            </a:extLst>
          </p:cNvPr>
          <p:cNvPicPr>
            <a:picLocks noChangeAspect="1"/>
          </p:cNvPicPr>
          <p:nvPr/>
        </p:nvPicPr>
        <p:blipFill>
          <a:blip r:embed="rId4"/>
          <a:stretch>
            <a:fillRect/>
          </a:stretch>
        </p:blipFill>
        <p:spPr>
          <a:xfrm>
            <a:off x="6269747" y="0"/>
            <a:ext cx="5540721" cy="6858000"/>
          </a:xfrm>
          <a:prstGeom prst="rect">
            <a:avLst/>
          </a:prstGeom>
        </p:spPr>
      </p:pic>
    </p:spTree>
    <p:extLst>
      <p:ext uri="{BB962C8B-B14F-4D97-AF65-F5344CB8AC3E}">
        <p14:creationId xmlns:p14="http://schemas.microsoft.com/office/powerpoint/2010/main" val="268154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43295" y="349791"/>
            <a:ext cx="8911687" cy="1280890"/>
          </a:xfrm>
        </p:spPr>
        <p:txBody>
          <a:bodyPr/>
          <a:lstStyle/>
          <a:p>
            <a:r>
              <a:rPr lang="en-US" u="sng" dirty="0" smtClean="0"/>
              <a:t>Foreign Influence – Dick Seligman</a:t>
            </a:r>
            <a:endParaRPr lang="en-US" u="sng" dirty="0"/>
          </a:p>
        </p:txBody>
      </p:sp>
      <p:sp>
        <p:nvSpPr>
          <p:cNvPr id="3" name="Content Placeholder 2"/>
          <p:cNvSpPr>
            <a:spLocks noGrp="1"/>
          </p:cNvSpPr>
          <p:nvPr>
            <p:ph idx="1"/>
          </p:nvPr>
        </p:nvSpPr>
        <p:spPr>
          <a:xfrm>
            <a:off x="2439582" y="1152699"/>
            <a:ext cx="8915400" cy="5572298"/>
          </a:xfrm>
        </p:spPr>
        <p:txBody>
          <a:bodyPr>
            <a:normAutofit/>
          </a:bodyPr>
          <a:lstStyle/>
          <a:p>
            <a:pPr marL="0" indent="0">
              <a:buNone/>
            </a:pPr>
            <a:endParaRPr lang="en-US" b="1" u="sng" dirty="0" smtClean="0"/>
          </a:p>
          <a:p>
            <a:pPr marL="0" indent="0">
              <a:buNone/>
            </a:pPr>
            <a:endParaRPr lang="en-US" b="1" u="sng" dirty="0"/>
          </a:p>
          <a:p>
            <a:pPr marL="0" indent="0">
              <a:buNone/>
            </a:pPr>
            <a:r>
              <a:rPr lang="en-US" b="1" u="sng" dirty="0" smtClean="0"/>
              <a:t>What </a:t>
            </a:r>
            <a:r>
              <a:rPr lang="en-US" b="1" u="sng" dirty="0"/>
              <a:t>are the issues</a:t>
            </a:r>
            <a:r>
              <a:rPr lang="en-US" b="1" u="sng" dirty="0" smtClean="0"/>
              <a:t>?</a:t>
            </a:r>
            <a:endParaRPr lang="en-US" b="1" u="sng" dirty="0"/>
          </a:p>
          <a:p>
            <a:pPr lvl="0"/>
            <a:r>
              <a:rPr lang="en-US" dirty="0"/>
              <a:t>National Security, including diversion of intellectual property</a:t>
            </a:r>
          </a:p>
          <a:p>
            <a:pPr lvl="0"/>
            <a:r>
              <a:rPr lang="en-US" dirty="0"/>
              <a:t>Integrity of the Peer Review System</a:t>
            </a:r>
          </a:p>
          <a:p>
            <a:pPr lvl="0"/>
            <a:r>
              <a:rPr lang="en-US" dirty="0"/>
              <a:t>Transparency Regarding Investigators’ Activities and Commitments (failure to fully disclose relevant information)</a:t>
            </a:r>
          </a:p>
          <a:p>
            <a:pPr lvl="0"/>
            <a:r>
              <a:rPr lang="en-US" dirty="0"/>
              <a:t>Recognition of the Benefits to the United States of collaboration with foreign researchers and graduate </a:t>
            </a:r>
            <a:r>
              <a:rPr lang="en-US" dirty="0" smtClean="0"/>
              <a:t>students</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8277842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7CDD6F-D2FA-48A8-9ABE-8075559680C0}"/>
              </a:ext>
            </a:extLst>
          </p:cNvPr>
          <p:cNvPicPr>
            <a:picLocks noChangeAspect="1"/>
          </p:cNvPicPr>
          <p:nvPr/>
        </p:nvPicPr>
        <p:blipFill rotWithShape="1">
          <a:blip r:embed="rId3"/>
          <a:srcRect l="8187" t="14971" r="44122" b="77076"/>
          <a:stretch/>
        </p:blipFill>
        <p:spPr>
          <a:xfrm>
            <a:off x="2041951" y="548034"/>
            <a:ext cx="9356435" cy="891088"/>
          </a:xfrm>
          <a:prstGeom prst="rect">
            <a:avLst/>
          </a:prstGeom>
        </p:spPr>
      </p:pic>
      <p:sp>
        <p:nvSpPr>
          <p:cNvPr id="3" name="Content Placeholder 2"/>
          <p:cNvSpPr>
            <a:spLocks noGrp="1"/>
          </p:cNvSpPr>
          <p:nvPr>
            <p:ph idx="1"/>
          </p:nvPr>
        </p:nvSpPr>
        <p:spPr>
          <a:xfrm>
            <a:off x="3694805" y="2225040"/>
            <a:ext cx="8915400" cy="3777622"/>
          </a:xfrm>
        </p:spPr>
        <p:txBody>
          <a:bodyPr>
            <a:normAutofit/>
          </a:bodyPr>
          <a:lstStyle/>
          <a:p>
            <a:r>
              <a:rPr lang="en-US" sz="2200" dirty="0"/>
              <a:t>Go-Live: FY20 Q1</a:t>
            </a:r>
          </a:p>
          <a:p>
            <a:r>
              <a:rPr lang="en-US" sz="2200" dirty="0"/>
              <a:t>Questions?</a:t>
            </a:r>
          </a:p>
          <a:p>
            <a:pPr marL="457200" lvl="1" indent="0">
              <a:buNone/>
            </a:pPr>
            <a:r>
              <a:rPr lang="en-US" sz="2200" dirty="0"/>
              <a:t>Contact Lauren Limbert</a:t>
            </a:r>
          </a:p>
          <a:p>
            <a:pPr marL="457200" lvl="1" indent="0">
              <a:buNone/>
            </a:pPr>
            <a:r>
              <a:rPr lang="en-US" sz="2200" dirty="0">
                <a:hlinkClick r:id="rId4"/>
              </a:rPr>
              <a:t>llimbert@Caltech.edu</a:t>
            </a:r>
            <a:endParaRPr lang="en-US" sz="2200" dirty="0"/>
          </a:p>
          <a:p>
            <a:pPr marL="457200" lvl="1" indent="0">
              <a:buNone/>
            </a:pPr>
            <a:r>
              <a:rPr lang="en-US" sz="2200" dirty="0"/>
              <a:t>x3258</a:t>
            </a:r>
          </a:p>
        </p:txBody>
      </p:sp>
    </p:spTree>
    <p:extLst>
      <p:ext uri="{BB962C8B-B14F-4D97-AF65-F5344CB8AC3E}">
        <p14:creationId xmlns:p14="http://schemas.microsoft.com/office/powerpoint/2010/main" val="38785825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172" y="2386409"/>
            <a:ext cx="8911687" cy="1280890"/>
          </a:xfrm>
        </p:spPr>
        <p:txBody>
          <a:bodyPr/>
          <a:lstStyle/>
          <a:p>
            <a:r>
              <a:rPr lang="en-US" u="sng" dirty="0" smtClean="0"/>
              <a:t>Simons Foundation – Rochelle Athey</a:t>
            </a:r>
            <a:endParaRPr lang="en-US" u="sng" dirty="0"/>
          </a:p>
        </p:txBody>
      </p:sp>
    </p:spTree>
    <p:extLst>
      <p:ext uri="{BB962C8B-B14F-4D97-AF65-F5344CB8AC3E}">
        <p14:creationId xmlns:p14="http://schemas.microsoft.com/office/powerpoint/2010/main" val="5155628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42705" y="2069868"/>
            <a:ext cx="8913077" cy="1438103"/>
          </a:xfrm>
        </p:spPr>
        <p:txBody>
          <a:bodyPr>
            <a:normAutofit/>
          </a:bodyPr>
          <a:lstStyle/>
          <a:p>
            <a:r>
              <a:rPr lang="en-US" sz="3600" u="sng" dirty="0" smtClean="0"/>
              <a:t>Mary Gibson – Associate Director, Office of Sponsored Research</a:t>
            </a:r>
            <a:endParaRPr lang="en-US" sz="3600" u="sng" dirty="0"/>
          </a:p>
        </p:txBody>
      </p:sp>
    </p:spTree>
    <p:extLst>
      <p:ext uri="{BB962C8B-B14F-4D97-AF65-F5344CB8AC3E}">
        <p14:creationId xmlns:p14="http://schemas.microsoft.com/office/powerpoint/2010/main" val="1937476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662" y="516044"/>
            <a:ext cx="8911687" cy="1280890"/>
          </a:xfrm>
        </p:spPr>
        <p:txBody>
          <a:bodyPr>
            <a:normAutofit/>
          </a:bodyPr>
          <a:lstStyle/>
          <a:p>
            <a:r>
              <a:rPr lang="en-US" sz="3200" u="sng" dirty="0" smtClean="0"/>
              <a:t>Foreign Travel Relocation Costs Allowability</a:t>
            </a:r>
            <a:endParaRPr lang="en-US" sz="3200" u="sng" dirty="0"/>
          </a:p>
        </p:txBody>
      </p:sp>
      <p:sp>
        <p:nvSpPr>
          <p:cNvPr id="3" name="Content Placeholder 2"/>
          <p:cNvSpPr>
            <a:spLocks noGrp="1"/>
          </p:cNvSpPr>
          <p:nvPr>
            <p:ph idx="1"/>
          </p:nvPr>
        </p:nvSpPr>
        <p:spPr>
          <a:xfrm>
            <a:off x="2256703" y="1580803"/>
            <a:ext cx="8915400" cy="5145578"/>
          </a:xfrm>
        </p:spPr>
        <p:txBody>
          <a:bodyPr>
            <a:normAutofit fontScale="25000" lnSpcReduction="20000"/>
          </a:bodyPr>
          <a:lstStyle/>
          <a:p>
            <a:endParaRPr lang="en-US" sz="7400" dirty="0" smtClean="0"/>
          </a:p>
          <a:p>
            <a:r>
              <a:rPr lang="en-US" sz="7400" dirty="0" smtClean="0"/>
              <a:t>A </a:t>
            </a:r>
            <a:r>
              <a:rPr lang="en-US" sz="7400" dirty="0"/>
              <a:t>reminder that incoming foreign travel for the purpose of “relocation” to Caltech is allowable on federal awards as “relocation costs” under the Other Direct Costs category if the individual is employed here for 12 months or more.  </a:t>
            </a:r>
          </a:p>
          <a:p>
            <a:r>
              <a:rPr lang="en-US" sz="7400" dirty="0"/>
              <a:t>Return travel is not allowable on a federal award and should be paid out of discretionary, general budget or endowment funds; but not with federal funding.</a:t>
            </a:r>
          </a:p>
          <a:p>
            <a:r>
              <a:rPr lang="en-US" sz="7400" dirty="0"/>
              <a:t>2 CFR 200.463 and .464:</a:t>
            </a:r>
          </a:p>
          <a:p>
            <a:pPr marL="0" indent="0">
              <a:buNone/>
            </a:pPr>
            <a:r>
              <a:rPr lang="en-US" sz="7400" u="sng" dirty="0">
                <a:hlinkClick r:id="rId3"/>
              </a:rPr>
              <a:t>https://www.govinfo.gov/content/pkg/CFR-2014-title2-vol1/pdf/CFR-2014-title2-vol1-sec200-464.pdf</a:t>
            </a:r>
            <a:endParaRPr lang="en-US" sz="7400" dirty="0"/>
          </a:p>
          <a:p>
            <a:r>
              <a:rPr lang="en-US" sz="7400" dirty="0"/>
              <a:t>Travel Costs 2 CRF 200.474</a:t>
            </a:r>
          </a:p>
          <a:p>
            <a:pPr marL="0" indent="0">
              <a:buNone/>
            </a:pPr>
            <a:r>
              <a:rPr lang="en-US" sz="7400" u="sng" dirty="0">
                <a:hlinkClick r:id="rId4"/>
              </a:rPr>
              <a:t>https://www.govinfo.gov/app/details/CFR-2014-title2-vol1/CFR-2014-title2-vol1-sec200-474</a:t>
            </a:r>
          </a:p>
          <a:p>
            <a:r>
              <a:rPr lang="en-US" sz="7400" dirty="0"/>
              <a:t>This applies to all federal award funding including JPL IAs.</a:t>
            </a:r>
          </a:p>
          <a:p>
            <a:endParaRPr lang="en-US" dirty="0"/>
          </a:p>
        </p:txBody>
      </p:sp>
    </p:spTree>
    <p:extLst>
      <p:ext uri="{BB962C8B-B14F-4D97-AF65-F5344CB8AC3E}">
        <p14:creationId xmlns:p14="http://schemas.microsoft.com/office/powerpoint/2010/main" val="4072747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6020" y="272846"/>
            <a:ext cx="8909366" cy="823690"/>
          </a:xfrm>
        </p:spPr>
        <p:txBody>
          <a:bodyPr>
            <a:normAutofit fontScale="90000"/>
          </a:bodyPr>
          <a:lstStyle/>
          <a:p>
            <a:r>
              <a:rPr lang="en-US" u="sng" dirty="0" smtClean="0"/>
              <a:t>Budget Reminder – Postdoctoral Salaries</a:t>
            </a:r>
            <a:endParaRPr lang="en-US" u="sng" dirty="0"/>
          </a:p>
        </p:txBody>
      </p:sp>
      <p:sp>
        <p:nvSpPr>
          <p:cNvPr id="3" name="Content Placeholder 2"/>
          <p:cNvSpPr>
            <a:spLocks noGrp="1"/>
          </p:cNvSpPr>
          <p:nvPr>
            <p:ph idx="1"/>
          </p:nvPr>
        </p:nvSpPr>
        <p:spPr>
          <a:xfrm>
            <a:off x="2129203" y="1096536"/>
            <a:ext cx="8913078" cy="3777622"/>
          </a:xfrm>
        </p:spPr>
        <p:txBody>
          <a:bodyPr/>
          <a:lstStyle/>
          <a:p>
            <a:r>
              <a:rPr lang="en-US" dirty="0" smtClean="0"/>
              <a:t>A reminder if you review budgets postdocs submit for fellowships or you include postdoc salaries on sponsored research proposal submissions.</a:t>
            </a:r>
            <a:endParaRPr lang="en-US" dirty="0"/>
          </a:p>
        </p:txBody>
      </p:sp>
      <p:pic>
        <p:nvPicPr>
          <p:cNvPr id="4" name="Picture 3"/>
          <p:cNvPicPr>
            <a:picLocks noChangeAspect="1"/>
          </p:cNvPicPr>
          <p:nvPr/>
        </p:nvPicPr>
        <p:blipFill>
          <a:blip r:embed="rId3"/>
          <a:stretch>
            <a:fillRect/>
          </a:stretch>
        </p:blipFill>
        <p:spPr>
          <a:xfrm>
            <a:off x="2618944" y="1920226"/>
            <a:ext cx="7933595" cy="4191000"/>
          </a:xfrm>
          <a:prstGeom prst="rect">
            <a:avLst/>
          </a:prstGeom>
        </p:spPr>
      </p:pic>
    </p:spTree>
    <p:extLst>
      <p:ext uri="{BB962C8B-B14F-4D97-AF65-F5344CB8AC3E}">
        <p14:creationId xmlns:p14="http://schemas.microsoft.com/office/powerpoint/2010/main" val="2390970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740" y="158597"/>
            <a:ext cx="8911687" cy="1280890"/>
          </a:xfrm>
        </p:spPr>
        <p:txBody>
          <a:bodyPr/>
          <a:lstStyle/>
          <a:p>
            <a:r>
              <a:rPr lang="en-US" u="sng" dirty="0" smtClean="0"/>
              <a:t>ORCID iD</a:t>
            </a:r>
            <a:endParaRPr lang="en-US" u="sng" dirty="0"/>
          </a:p>
        </p:txBody>
      </p:sp>
      <p:sp>
        <p:nvSpPr>
          <p:cNvPr id="3" name="Content Placeholder 2"/>
          <p:cNvSpPr>
            <a:spLocks noGrp="1"/>
          </p:cNvSpPr>
          <p:nvPr>
            <p:ph idx="1"/>
          </p:nvPr>
        </p:nvSpPr>
        <p:spPr>
          <a:xfrm>
            <a:off x="2590126" y="1163781"/>
            <a:ext cx="8913078" cy="5336771"/>
          </a:xfrm>
        </p:spPr>
        <p:txBody>
          <a:bodyPr>
            <a:normAutofit fontScale="92500" lnSpcReduction="20000"/>
          </a:bodyPr>
          <a:lstStyle/>
          <a:p>
            <a:r>
              <a:rPr lang="en-US" dirty="0" smtClean="0"/>
              <a:t>ORCID </a:t>
            </a:r>
            <a:r>
              <a:rPr lang="en-US" dirty="0"/>
              <a:t>stands for Open Researcher and Contributor ID.  </a:t>
            </a:r>
            <a:endParaRPr lang="en-US" dirty="0" smtClean="0"/>
          </a:p>
          <a:p>
            <a:r>
              <a:rPr lang="en-US" dirty="0" smtClean="0"/>
              <a:t>This </a:t>
            </a:r>
            <a:r>
              <a:rPr lang="en-US" dirty="0"/>
              <a:t>is a unique personal digital identifier that distinguishes every </a:t>
            </a:r>
            <a:r>
              <a:rPr lang="en-US" dirty="0" smtClean="0"/>
              <a:t>researcher. </a:t>
            </a:r>
          </a:p>
          <a:p>
            <a:r>
              <a:rPr lang="en-US" dirty="0" smtClean="0"/>
              <a:t>Eventually </a:t>
            </a:r>
            <a:r>
              <a:rPr lang="en-US" dirty="0"/>
              <a:t>the ID will </a:t>
            </a:r>
            <a:r>
              <a:rPr lang="en-US" dirty="0" smtClean="0"/>
              <a:t>link </a:t>
            </a:r>
            <a:r>
              <a:rPr lang="en-US" dirty="0"/>
              <a:t>to </a:t>
            </a:r>
            <a:r>
              <a:rPr lang="en-US" dirty="0" smtClean="0"/>
              <a:t>an </a:t>
            </a:r>
            <a:r>
              <a:rPr lang="en-US" dirty="0"/>
              <a:t>eRA Commons account </a:t>
            </a:r>
            <a:r>
              <a:rPr lang="en-US" dirty="0" smtClean="0"/>
              <a:t>and other sponsor systems. </a:t>
            </a:r>
          </a:p>
          <a:p>
            <a:r>
              <a:rPr lang="en-US" b="1" dirty="0" smtClean="0"/>
              <a:t>Starting </a:t>
            </a:r>
            <a:r>
              <a:rPr lang="en-US" b="1" dirty="0"/>
              <a:t>in October 2019, ORCID iDs will be required for new appointees to institutional training grants and other awards who make appointments through xTrain.</a:t>
            </a:r>
            <a:r>
              <a:rPr lang="en-US" dirty="0"/>
              <a:t>  </a:t>
            </a:r>
          </a:p>
          <a:p>
            <a:r>
              <a:rPr lang="en-US" dirty="0"/>
              <a:t>When a 2271 appointment form is submitted for Training and Institutional K awards, eRA systems will check to ensure that the ORCID iD is present in the Personal Profile associated with the Commons IDs listed in the form.  Starting this month, </a:t>
            </a:r>
            <a:r>
              <a:rPr lang="en-US" dirty="0" smtClean="0"/>
              <a:t>an error will </a:t>
            </a:r>
            <a:r>
              <a:rPr lang="en-US" dirty="0"/>
              <a:t>be issued if the ORCID iD is not </a:t>
            </a:r>
            <a:r>
              <a:rPr lang="en-US" dirty="0" smtClean="0"/>
              <a:t>present, and the error must </a:t>
            </a:r>
            <a:r>
              <a:rPr lang="en-US" dirty="0"/>
              <a:t>be cleared to successfully submit the new appointment.    </a:t>
            </a:r>
          </a:p>
          <a:p>
            <a:r>
              <a:rPr lang="en-US" dirty="0"/>
              <a:t>How do you get an ORCID </a:t>
            </a:r>
            <a:r>
              <a:rPr lang="en-US" dirty="0" smtClean="0"/>
              <a:t>iD?</a:t>
            </a:r>
            <a:r>
              <a:rPr lang="en-US" dirty="0"/>
              <a:t>  </a:t>
            </a:r>
            <a:r>
              <a:rPr lang="en-US" dirty="0" smtClean="0"/>
              <a:t>Log </a:t>
            </a:r>
            <a:r>
              <a:rPr lang="en-US" dirty="0"/>
              <a:t>into eRA Commons, </a:t>
            </a:r>
            <a:r>
              <a:rPr lang="en-US" dirty="0" smtClean="0"/>
              <a:t>go to Personal </a:t>
            </a:r>
            <a:r>
              <a:rPr lang="en-US" dirty="0"/>
              <a:t>Profile. Just under your name and your listed eRA Commons roles, you will find a link to create your </a:t>
            </a:r>
            <a:r>
              <a:rPr lang="en-US" u="sng" dirty="0">
                <a:hlinkClick r:id="rId3"/>
              </a:rPr>
              <a:t>ORCID iD</a:t>
            </a:r>
            <a:r>
              <a:rPr lang="en-US" dirty="0"/>
              <a:t>. </a:t>
            </a:r>
            <a:r>
              <a:rPr lang="en-US" dirty="0">
                <a:hlinkClick r:id="rId3"/>
              </a:rPr>
              <a:t>https://era.nih.gov/erahelp/commons/#</a:t>
            </a:r>
            <a:r>
              <a:rPr lang="en-US" dirty="0" smtClean="0">
                <a:hlinkClick r:id="rId3"/>
              </a:rPr>
              <a:t>cshid=42</a:t>
            </a:r>
            <a:endParaRPr lang="en-US" dirty="0" smtClean="0"/>
          </a:p>
          <a:p>
            <a:r>
              <a:rPr lang="en-US" dirty="0" smtClean="0"/>
              <a:t>Following </a:t>
            </a:r>
            <a:r>
              <a:rPr lang="en-US" dirty="0"/>
              <a:t>that link to </a:t>
            </a:r>
            <a:r>
              <a:rPr lang="en-US" u="sng" dirty="0">
                <a:hlinkClick r:id="rId4"/>
              </a:rPr>
              <a:t>ORCID.org</a:t>
            </a:r>
            <a:r>
              <a:rPr lang="en-US" dirty="0"/>
              <a:t>, </a:t>
            </a:r>
            <a:r>
              <a:rPr lang="en-US" dirty="0">
                <a:hlinkClick r:id="rId4"/>
              </a:rPr>
              <a:t>https://orcid.org</a:t>
            </a:r>
            <a:r>
              <a:rPr lang="en-US" dirty="0" smtClean="0">
                <a:hlinkClick r:id="rId4"/>
              </a:rPr>
              <a:t>/</a:t>
            </a:r>
            <a:r>
              <a:rPr lang="en-US" dirty="0" smtClean="0"/>
              <a:t>  you </a:t>
            </a:r>
            <a:r>
              <a:rPr lang="en-US" dirty="0"/>
              <a:t>will be able to register and link your Commons account to your ID. See steps and screenshots in the </a:t>
            </a:r>
            <a:r>
              <a:rPr lang="en-US" u="sng" dirty="0">
                <a:hlinkClick r:id="rId5"/>
              </a:rPr>
              <a:t>ORCID topic</a:t>
            </a:r>
            <a:r>
              <a:rPr lang="en-US" dirty="0"/>
              <a:t> in the eRA Commons online help.</a:t>
            </a:r>
          </a:p>
          <a:p>
            <a:r>
              <a:rPr lang="en-US" b="1" dirty="0"/>
              <a:t>For more information, see Guide Notice </a:t>
            </a:r>
            <a:r>
              <a:rPr lang="en-US" b="1" u="sng" dirty="0">
                <a:hlinkClick r:id="rId6"/>
              </a:rPr>
              <a:t>NOT-OD-19-109</a:t>
            </a:r>
            <a:r>
              <a:rPr lang="en-US" dirty="0"/>
              <a:t>. </a:t>
            </a:r>
          </a:p>
          <a:p>
            <a:endParaRPr lang="en-US" dirty="0"/>
          </a:p>
        </p:txBody>
      </p:sp>
    </p:spTree>
    <p:extLst>
      <p:ext uri="{BB962C8B-B14F-4D97-AF65-F5344CB8AC3E}">
        <p14:creationId xmlns:p14="http://schemas.microsoft.com/office/powerpoint/2010/main" val="320750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3738" y="141971"/>
            <a:ext cx="9542809" cy="1280890"/>
          </a:xfrm>
        </p:spPr>
        <p:txBody>
          <a:bodyPr>
            <a:normAutofit/>
          </a:bodyPr>
          <a:lstStyle/>
          <a:p>
            <a:pPr algn="ctr"/>
            <a:r>
              <a:rPr lang="en-US" sz="3000" u="sng" dirty="0" smtClean="0"/>
              <a:t>Science Experts Network Curriculum Vitae</a:t>
            </a:r>
            <a:br>
              <a:rPr lang="en-US" sz="3000" u="sng" dirty="0" smtClean="0"/>
            </a:br>
            <a:r>
              <a:rPr lang="en-US" sz="3000" u="sng" dirty="0" smtClean="0"/>
              <a:t>SciENcv</a:t>
            </a:r>
            <a:endParaRPr lang="en-US" sz="3000" u="sng" dirty="0"/>
          </a:p>
        </p:txBody>
      </p:sp>
      <p:sp>
        <p:nvSpPr>
          <p:cNvPr id="3" name="Content Placeholder 2"/>
          <p:cNvSpPr>
            <a:spLocks noGrp="1"/>
          </p:cNvSpPr>
          <p:nvPr>
            <p:ph idx="1"/>
          </p:nvPr>
        </p:nvSpPr>
        <p:spPr>
          <a:xfrm>
            <a:off x="2789631" y="1422860"/>
            <a:ext cx="8913078" cy="5343699"/>
          </a:xfrm>
        </p:spPr>
        <p:txBody>
          <a:bodyPr>
            <a:normAutofit lnSpcReduction="10000"/>
          </a:bodyPr>
          <a:lstStyle/>
          <a:p>
            <a:r>
              <a:rPr lang="en-US" dirty="0"/>
              <a:t>SciENcv, is an NIH tool supporting multiple research agencies, to help researchers develop their biosketch and automatically format it according to NIH requirements. </a:t>
            </a:r>
            <a:r>
              <a:rPr lang="en-US" u="sng" dirty="0">
                <a:hlinkClick r:id="rId3"/>
              </a:rPr>
              <a:t>https://www.ncbi.nlm.nih.gov/sciencv/</a:t>
            </a:r>
            <a:endParaRPr lang="en-US" u="sng" dirty="0"/>
          </a:p>
          <a:p>
            <a:r>
              <a:rPr lang="en-US" dirty="0"/>
              <a:t>National Science Foundation </a:t>
            </a:r>
            <a:r>
              <a:rPr lang="en-US" b="1" u="sng" dirty="0"/>
              <a:t>(NSF) has </a:t>
            </a:r>
            <a:r>
              <a:rPr lang="en-US" b="1" u="sng" dirty="0" smtClean="0"/>
              <a:t>designated SciENcv </a:t>
            </a:r>
            <a:r>
              <a:rPr lang="en-US" b="1" u="sng" dirty="0"/>
              <a:t>as an NSF-approved format for submission of </a:t>
            </a:r>
            <a:r>
              <a:rPr lang="en-US" b="1" u="sng" dirty="0" smtClean="0"/>
              <a:t>biosketches </a:t>
            </a:r>
            <a:r>
              <a:rPr lang="en-US" dirty="0"/>
              <a:t>and is encouraging its use to prepare a </a:t>
            </a:r>
            <a:r>
              <a:rPr lang="en-US" dirty="0" smtClean="0"/>
              <a:t>biosketch </a:t>
            </a:r>
            <a:r>
              <a:rPr lang="en-US" dirty="0"/>
              <a:t>for inclusion in proposals to NSF. </a:t>
            </a:r>
            <a:endParaRPr lang="en-US" dirty="0" smtClean="0"/>
          </a:p>
          <a:p>
            <a:r>
              <a:rPr lang="en-US" dirty="0" smtClean="0"/>
              <a:t>The current </a:t>
            </a:r>
            <a:r>
              <a:rPr lang="en-US" i="1" u="sng" dirty="0">
                <a:hlinkClick r:id="rId4"/>
              </a:rPr>
              <a:t>Proposal &amp; Award Policies &amp; Procedures Guide</a:t>
            </a:r>
            <a:r>
              <a:rPr lang="en-US" dirty="0"/>
              <a:t> (PAPPG) (NSF 19-1), </a:t>
            </a:r>
            <a:r>
              <a:rPr lang="en-US" dirty="0" smtClean="0"/>
              <a:t>requires a biosketch for </a:t>
            </a:r>
            <a:r>
              <a:rPr lang="en-US" dirty="0"/>
              <a:t>each individual identified as senior personnel on a proposal, and a separate </a:t>
            </a:r>
            <a:r>
              <a:rPr lang="en-US" dirty="0" smtClean="0"/>
              <a:t>biosketch </a:t>
            </a:r>
            <a:r>
              <a:rPr lang="en-US" dirty="0"/>
              <a:t>PDF file, or other NSF-approved format, must be uploaded in FastLane for each designated </a:t>
            </a:r>
            <a:r>
              <a:rPr lang="en-US" dirty="0" smtClean="0"/>
              <a:t>individual. </a:t>
            </a:r>
            <a:r>
              <a:rPr lang="en-US" dirty="0"/>
              <a:t>The </a:t>
            </a:r>
            <a:r>
              <a:rPr lang="en-US" dirty="0" smtClean="0"/>
              <a:t>biosketch </a:t>
            </a:r>
            <a:r>
              <a:rPr lang="en-US" dirty="0"/>
              <a:t>and file format requirements also apply to NSF proposals submitted through Research.gov and Grants.gov. </a:t>
            </a:r>
            <a:endParaRPr lang="en-US" dirty="0" smtClean="0"/>
          </a:p>
          <a:p>
            <a:r>
              <a:rPr lang="en-US" b="1" dirty="0"/>
              <a:t>Beginning with </a:t>
            </a:r>
            <a:r>
              <a:rPr lang="en-US" b="1" dirty="0" smtClean="0"/>
              <a:t>2020 PAPPG, NSF will </a:t>
            </a:r>
            <a:r>
              <a:rPr lang="en-US" b="1" dirty="0"/>
              <a:t>only accept PDFs for </a:t>
            </a:r>
            <a:r>
              <a:rPr lang="en-US" b="1" dirty="0" smtClean="0"/>
              <a:t>biosketches </a:t>
            </a:r>
            <a:r>
              <a:rPr lang="en-US" b="1" dirty="0"/>
              <a:t>that are generated through use of an NSF-approved format. A description of NSF-approved format(s) will be posted on the NSF website when the PAPPG is issued. </a:t>
            </a:r>
            <a:endParaRPr lang="en-US" b="1" dirty="0" smtClean="0"/>
          </a:p>
          <a:p>
            <a:r>
              <a:rPr lang="en-US" b="1" dirty="0"/>
              <a:t>Multiple training resources are available on the </a:t>
            </a:r>
            <a:r>
              <a:rPr lang="en-US" b="1" u="sng" dirty="0">
                <a:hlinkClick r:id="rId3"/>
              </a:rPr>
              <a:t>SciENcv</a:t>
            </a:r>
            <a:r>
              <a:rPr lang="en-US" b="1" dirty="0"/>
              <a:t> website and  </a:t>
            </a:r>
            <a:r>
              <a:rPr lang="en-US" b="1" dirty="0">
                <a:hlinkClick r:id="rId5"/>
              </a:rPr>
              <a:t>https://</a:t>
            </a:r>
            <a:r>
              <a:rPr lang="en-US" b="1" dirty="0" smtClean="0">
                <a:hlinkClick r:id="rId5"/>
              </a:rPr>
              <a:t>www.youtube.com/watch?v=PRWy-3GXhtU&amp;feature=youtu.be</a:t>
            </a:r>
            <a:r>
              <a:rPr lang="en-US" b="1" dirty="0" smtClean="0"/>
              <a:t>  </a:t>
            </a:r>
            <a:endParaRPr lang="en-US" b="1" dirty="0"/>
          </a:p>
          <a:p>
            <a:endParaRPr lang="en-US" dirty="0"/>
          </a:p>
          <a:p>
            <a:endParaRPr lang="en-US" dirty="0"/>
          </a:p>
        </p:txBody>
      </p:sp>
    </p:spTree>
    <p:extLst>
      <p:ext uri="{BB962C8B-B14F-4D97-AF65-F5344CB8AC3E}">
        <p14:creationId xmlns:p14="http://schemas.microsoft.com/office/powerpoint/2010/main" val="956615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358104"/>
            <a:ext cx="8911687" cy="1280890"/>
          </a:xfrm>
        </p:spPr>
        <p:txBody>
          <a:bodyPr/>
          <a:lstStyle/>
          <a:p>
            <a:r>
              <a:rPr lang="en-US" u="sng" dirty="0" smtClean="0"/>
              <a:t>Changes to IAMS Information and IAs</a:t>
            </a:r>
            <a:endParaRPr lang="en-US" u="sng" dirty="0"/>
          </a:p>
        </p:txBody>
      </p:sp>
      <p:sp>
        <p:nvSpPr>
          <p:cNvPr id="3" name="Content Placeholder 2"/>
          <p:cNvSpPr>
            <a:spLocks noGrp="1"/>
          </p:cNvSpPr>
          <p:nvPr>
            <p:ph idx="1"/>
          </p:nvPr>
        </p:nvSpPr>
        <p:spPr>
          <a:xfrm>
            <a:off x="2585499" y="1489364"/>
            <a:ext cx="8915400" cy="5237018"/>
          </a:xfrm>
        </p:spPr>
        <p:txBody>
          <a:bodyPr>
            <a:normAutofit lnSpcReduction="10000"/>
          </a:bodyPr>
          <a:lstStyle/>
          <a:p>
            <a:r>
              <a:rPr lang="en-US" dirty="0" smtClean="0"/>
              <a:t>A </a:t>
            </a:r>
            <a:r>
              <a:rPr lang="en-US" dirty="0"/>
              <a:t>quick reminder to campus that </a:t>
            </a:r>
            <a:r>
              <a:rPr lang="en-US" dirty="0" smtClean="0"/>
              <a:t>your access to IAMS is linked to your campus e-mail address. You need to notify Mary Gibson if your e-mail address changes and you are registered as an IAMS user. Note that once you change your e-mail address you will lose access to IAMS and Mary and JPL will work to reassign your open tasks to your new e-mail address.  Once you are re-reregistered in IAMS with your new e-mail address, you will lose all access to your past work in IAMS.</a:t>
            </a:r>
          </a:p>
          <a:p>
            <a:pPr lvl="0"/>
            <a:r>
              <a:rPr lang="en-US" dirty="0" smtClean="0"/>
              <a:t>In the fall JPL and OSR will roll out a Terms </a:t>
            </a:r>
            <a:r>
              <a:rPr lang="en-US" dirty="0"/>
              <a:t>and </a:t>
            </a:r>
            <a:r>
              <a:rPr lang="en-US" dirty="0" smtClean="0"/>
              <a:t>Conditions</a:t>
            </a:r>
            <a:r>
              <a:rPr lang="en-US" dirty="0"/>
              <a:t> </a:t>
            </a:r>
            <a:r>
              <a:rPr lang="en-US" dirty="0" smtClean="0"/>
              <a:t>attachment to your IA Orders and the language in the Summary for Terms and Conditions will be revised but the terms themselves will be substantially what you received now form OSR. </a:t>
            </a:r>
            <a:endParaRPr lang="en-US" dirty="0"/>
          </a:p>
          <a:p>
            <a:pPr lvl="0"/>
            <a:r>
              <a:rPr lang="en-US" dirty="0" smtClean="0"/>
              <a:t>IAMS </a:t>
            </a:r>
            <a:r>
              <a:rPr lang="en-US" dirty="0"/>
              <a:t>information </a:t>
            </a:r>
            <a:r>
              <a:rPr lang="en-US" dirty="0" smtClean="0"/>
              <a:t>will be updated in FY20 on </a:t>
            </a:r>
            <a:r>
              <a:rPr lang="en-US" dirty="0"/>
              <a:t>the OSR </a:t>
            </a:r>
            <a:r>
              <a:rPr lang="en-US" dirty="0" smtClean="0"/>
              <a:t>IAMS page </a:t>
            </a:r>
            <a:r>
              <a:rPr lang="en-US" u="sng" dirty="0" smtClean="0">
                <a:hlinkClick r:id="rId3"/>
              </a:rPr>
              <a:t>http</a:t>
            </a:r>
            <a:r>
              <a:rPr lang="en-US" u="sng" dirty="0">
                <a:hlinkClick r:id="rId3"/>
              </a:rPr>
              <a:t>://researchadministration.caltech.edu/osr/IAMS</a:t>
            </a:r>
            <a:endParaRPr lang="en-US" dirty="0"/>
          </a:p>
          <a:p>
            <a:pPr lvl="1"/>
            <a:r>
              <a:rPr lang="en-US" dirty="0"/>
              <a:t>Updated forms</a:t>
            </a:r>
          </a:p>
          <a:p>
            <a:pPr lvl="1"/>
            <a:r>
              <a:rPr lang="en-US" dirty="0"/>
              <a:t>Updated </a:t>
            </a:r>
            <a:r>
              <a:rPr lang="en-US" dirty="0" smtClean="0"/>
              <a:t>Quick Start </a:t>
            </a:r>
            <a:r>
              <a:rPr lang="en-US" dirty="0"/>
              <a:t>guide</a:t>
            </a:r>
          </a:p>
          <a:p>
            <a:pPr lvl="1"/>
            <a:r>
              <a:rPr lang="en-US" dirty="0"/>
              <a:t>Updated IAMS Procedures Manual.</a:t>
            </a:r>
          </a:p>
          <a:p>
            <a:pPr lvl="1"/>
            <a:r>
              <a:rPr lang="en-US" dirty="0"/>
              <a:t> </a:t>
            </a:r>
            <a:r>
              <a:rPr lang="en-US" dirty="0" smtClean="0"/>
              <a:t>Updated contacts</a:t>
            </a:r>
            <a:endParaRPr lang="en-US" dirty="0"/>
          </a:p>
          <a:p>
            <a:endParaRPr lang="en-US" dirty="0"/>
          </a:p>
        </p:txBody>
      </p:sp>
    </p:spTree>
    <p:extLst>
      <p:ext uri="{BB962C8B-B14F-4D97-AF65-F5344CB8AC3E}">
        <p14:creationId xmlns:p14="http://schemas.microsoft.com/office/powerpoint/2010/main" val="2023105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7256" y="387197"/>
            <a:ext cx="8911687" cy="1280890"/>
          </a:xfrm>
        </p:spPr>
        <p:txBody>
          <a:bodyPr>
            <a:normAutofit/>
          </a:bodyPr>
          <a:lstStyle/>
          <a:p>
            <a:r>
              <a:rPr lang="en-US" sz="3200" u="sng" dirty="0" smtClean="0"/>
              <a:t>NIH/RPPR Requirements as of October 1, 2019</a:t>
            </a:r>
            <a:endParaRPr lang="en-US" sz="3200" u="sng" dirty="0"/>
          </a:p>
        </p:txBody>
      </p:sp>
      <p:sp>
        <p:nvSpPr>
          <p:cNvPr id="3" name="Content Placeholder 2"/>
          <p:cNvSpPr>
            <a:spLocks noGrp="1"/>
          </p:cNvSpPr>
          <p:nvPr>
            <p:ph idx="1"/>
          </p:nvPr>
        </p:nvSpPr>
        <p:spPr>
          <a:xfrm>
            <a:off x="2343543" y="1668087"/>
            <a:ext cx="8915400" cy="4948844"/>
          </a:xfrm>
        </p:spPr>
        <p:txBody>
          <a:bodyPr>
            <a:normAutofit lnSpcReduction="10000"/>
          </a:bodyPr>
          <a:lstStyle/>
          <a:p>
            <a:pPr lvl="0"/>
            <a:r>
              <a:rPr lang="en-US" dirty="0"/>
              <a:t>Use of the </a:t>
            </a:r>
            <a:r>
              <a:rPr lang="en-US" dirty="0" err="1"/>
              <a:t>xTRACT</a:t>
            </a:r>
            <a:r>
              <a:rPr lang="en-US" dirty="0"/>
              <a:t> system in the </a:t>
            </a:r>
            <a:r>
              <a:rPr lang="en-US" dirty="0" err="1"/>
              <a:t>eRA</a:t>
            </a:r>
            <a:r>
              <a:rPr lang="en-US" dirty="0"/>
              <a:t> Commons is required as of October 1 to prepare the required data tables for Research Performance Progress Reports (RPPRs) for pre- and post-doctoral research training grants.  </a:t>
            </a:r>
          </a:p>
          <a:p>
            <a:pPr lvl="0"/>
            <a:r>
              <a:rPr lang="en-US" dirty="0"/>
              <a:t>Recipients must create the required training data tables for submission with NIH and AHRQ T15, T32, T90/R90, and TL1 progress reports via the </a:t>
            </a:r>
            <a:r>
              <a:rPr lang="en-US" dirty="0" err="1"/>
              <a:t>xTRACT</a:t>
            </a:r>
            <a:r>
              <a:rPr lang="en-US" dirty="0"/>
              <a:t> system.  </a:t>
            </a:r>
          </a:p>
          <a:p>
            <a:pPr lvl="0"/>
            <a:r>
              <a:rPr lang="en-US" dirty="0"/>
              <a:t>To submit the Research Performance Progress Report (RPPR), the training tables must be completed and finalized in </a:t>
            </a:r>
            <a:r>
              <a:rPr lang="en-US" dirty="0" err="1"/>
              <a:t>xTRACT</a:t>
            </a:r>
            <a:r>
              <a:rPr lang="en-US" dirty="0"/>
              <a:t>. Once the tables are finalized in </a:t>
            </a:r>
            <a:r>
              <a:rPr lang="en-US" dirty="0" err="1"/>
              <a:t>xTRACT</a:t>
            </a:r>
            <a:r>
              <a:rPr lang="en-US" dirty="0"/>
              <a:t>, they will automatically be included in the RPPR. </a:t>
            </a:r>
          </a:p>
          <a:p>
            <a:pPr lvl="0"/>
            <a:r>
              <a:rPr lang="en-US" dirty="0"/>
              <a:t>Users will not be able to submit RPPRs that are not in compliance.  </a:t>
            </a:r>
          </a:p>
          <a:p>
            <a:pPr lvl="0"/>
            <a:r>
              <a:rPr lang="en-US" dirty="0"/>
              <a:t>Guidance on preparing the required tables for the RPPR are available in the </a:t>
            </a:r>
            <a:r>
              <a:rPr lang="en-US" u="sng" dirty="0"/>
              <a:t> </a:t>
            </a:r>
            <a:r>
              <a:rPr lang="en-US" u="sng" dirty="0" err="1">
                <a:hlinkClick r:id="rId3"/>
              </a:rPr>
              <a:t>xTRACT</a:t>
            </a:r>
            <a:r>
              <a:rPr lang="en-US" u="sng" dirty="0">
                <a:hlinkClick r:id="rId3"/>
              </a:rPr>
              <a:t> online help</a:t>
            </a:r>
            <a:r>
              <a:rPr lang="en-US" dirty="0"/>
              <a:t>  </a:t>
            </a:r>
            <a:r>
              <a:rPr lang="en-US" u="sng" dirty="0">
                <a:hlinkClick r:id="rId3"/>
              </a:rPr>
              <a:t>https://era.nih.gov/erahelp/xtract/default.htm</a:t>
            </a:r>
            <a:r>
              <a:rPr lang="en-US" dirty="0"/>
              <a:t> and on the </a:t>
            </a:r>
            <a:r>
              <a:rPr lang="en-US" u="sng" dirty="0">
                <a:hlinkClick r:id="rId4"/>
              </a:rPr>
              <a:t>Data Tables</a:t>
            </a:r>
            <a:r>
              <a:rPr lang="en-US" dirty="0"/>
              <a:t> </a:t>
            </a:r>
            <a:r>
              <a:rPr lang="en-US" u="sng" dirty="0">
                <a:hlinkClick r:id="rId4"/>
              </a:rPr>
              <a:t>https://grants.nih.gov/grants/forms/data-tables.htm</a:t>
            </a:r>
            <a:r>
              <a:rPr lang="en-US" dirty="0"/>
              <a:t> website.    </a:t>
            </a:r>
          </a:p>
          <a:p>
            <a:pPr lvl="0"/>
            <a:r>
              <a:rPr lang="en-US" dirty="0"/>
              <a:t>For more information, see Guide Notice </a:t>
            </a:r>
            <a:r>
              <a:rPr lang="en-US" u="sng" dirty="0">
                <a:hlinkClick r:id="rId5"/>
              </a:rPr>
              <a:t>NOT-OD-19-108</a:t>
            </a:r>
            <a:r>
              <a:rPr lang="en-US" dirty="0"/>
              <a:t> for the use of </a:t>
            </a:r>
            <a:r>
              <a:rPr lang="en-US" dirty="0" err="1"/>
              <a:t>xTRACT</a:t>
            </a:r>
            <a:r>
              <a:rPr lang="en-US" dirty="0"/>
              <a:t>. </a:t>
            </a:r>
          </a:p>
          <a:p>
            <a:endParaRPr lang="en-US" dirty="0"/>
          </a:p>
        </p:txBody>
      </p:sp>
    </p:spTree>
    <p:extLst>
      <p:ext uri="{BB962C8B-B14F-4D97-AF65-F5344CB8AC3E}">
        <p14:creationId xmlns:p14="http://schemas.microsoft.com/office/powerpoint/2010/main" val="274238478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8"/>
          <p:cNvSpPr>
            <a:spLocks noGrp="1"/>
          </p:cNvSpPr>
          <p:nvPr>
            <p:ph type="title"/>
          </p:nvPr>
        </p:nvSpPr>
        <p:spPr bwMode="auto">
          <a:xfrm>
            <a:off x="3901440" y="1360241"/>
            <a:ext cx="8229600" cy="18288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pPr eaLnBrk="1" hangingPunct="1"/>
            <a:r>
              <a:rPr lang="en-US" dirty="0">
                <a:latin typeface="Arial" charset="0"/>
                <a:cs typeface="Arial" charset="0"/>
              </a:rPr>
              <a:t>Procurement Services</a:t>
            </a:r>
          </a:p>
        </p:txBody>
      </p:sp>
      <p:sp>
        <p:nvSpPr>
          <p:cNvPr id="2" name="TextBox 1"/>
          <p:cNvSpPr txBox="1"/>
          <p:nvPr/>
        </p:nvSpPr>
        <p:spPr>
          <a:xfrm>
            <a:off x="4330567" y="3280481"/>
            <a:ext cx="4062992" cy="1815882"/>
          </a:xfrm>
          <a:prstGeom prst="rect">
            <a:avLst/>
          </a:prstGeom>
          <a:noFill/>
        </p:spPr>
        <p:txBody>
          <a:bodyPr wrap="square" rtlCol="0">
            <a:spAutoFit/>
          </a:bodyPr>
          <a:lstStyle/>
          <a:p>
            <a:pPr algn="ctr"/>
            <a:r>
              <a:rPr lang="en-US" sz="3200" dirty="0">
                <a:solidFill>
                  <a:schemeClr val="bg1">
                    <a:lumMod val="50000"/>
                  </a:schemeClr>
                </a:solidFill>
              </a:rPr>
              <a:t>Tina Lowenthal</a:t>
            </a:r>
          </a:p>
          <a:p>
            <a:pPr algn="ctr"/>
            <a:r>
              <a:rPr lang="en-US" sz="2400" dirty="0">
                <a:solidFill>
                  <a:schemeClr val="bg1">
                    <a:lumMod val="50000"/>
                  </a:schemeClr>
                </a:solidFill>
              </a:rPr>
              <a:t>Director of Procurement Services</a:t>
            </a:r>
          </a:p>
          <a:p>
            <a:pPr algn="ctr"/>
            <a:endParaRPr lang="en-US" sz="3200" dirty="0">
              <a:solidFill>
                <a:schemeClr val="bg1">
                  <a:lumMod val="50000"/>
                </a:schemeClr>
              </a:solidFill>
            </a:endParaRPr>
          </a:p>
        </p:txBody>
      </p:sp>
    </p:spTree>
    <p:extLst>
      <p:ext uri="{BB962C8B-B14F-4D97-AF65-F5344CB8AC3E}">
        <p14:creationId xmlns:p14="http://schemas.microsoft.com/office/powerpoint/2010/main" val="2783567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9212" y="532670"/>
            <a:ext cx="8911687" cy="1280890"/>
          </a:xfrm>
        </p:spPr>
        <p:txBody>
          <a:bodyPr/>
          <a:lstStyle/>
          <a:p>
            <a:r>
              <a:rPr lang="en-US" u="sng" dirty="0"/>
              <a:t>Foreign Influence (cont.)</a:t>
            </a:r>
            <a:endParaRPr lang="en-US" dirty="0"/>
          </a:p>
        </p:txBody>
      </p:sp>
      <p:sp>
        <p:nvSpPr>
          <p:cNvPr id="3" name="Content Placeholder 2"/>
          <p:cNvSpPr>
            <a:spLocks noGrp="1"/>
          </p:cNvSpPr>
          <p:nvPr>
            <p:ph idx="1"/>
          </p:nvPr>
        </p:nvSpPr>
        <p:spPr/>
        <p:txBody>
          <a:bodyPr/>
          <a:lstStyle/>
          <a:p>
            <a:pPr marL="0" lvl="0" indent="0">
              <a:buNone/>
            </a:pPr>
            <a:r>
              <a:rPr lang="en-US" b="1" u="sng" dirty="0"/>
              <a:t>Disclosure of Foreign Affiliations</a:t>
            </a:r>
            <a:endParaRPr lang="en-US" b="1" dirty="0"/>
          </a:p>
          <a:p>
            <a:pPr lvl="0"/>
            <a:r>
              <a:rPr lang="en-US" dirty="0"/>
              <a:t>Appointments at Foreign Institutions</a:t>
            </a:r>
          </a:p>
          <a:p>
            <a:pPr lvl="0"/>
            <a:r>
              <a:rPr lang="en-US" dirty="0"/>
              <a:t>Funds received from foreign entities, including universities, research organizations, and companies</a:t>
            </a:r>
          </a:p>
          <a:p>
            <a:pPr lvl="0"/>
            <a:r>
              <a:rPr lang="en-US" dirty="0"/>
              <a:t>Other Outside Professional Activities</a:t>
            </a:r>
          </a:p>
          <a:p>
            <a:pPr lvl="0"/>
            <a:r>
              <a:rPr lang="en-US" dirty="0"/>
              <a:t>Visiting Researchers in the laboratory</a:t>
            </a:r>
          </a:p>
          <a:p>
            <a:pPr lvl="0"/>
            <a:r>
              <a:rPr lang="en-US" dirty="0"/>
              <a:t>In-Kind Support: Goods and services received from foreign entities</a:t>
            </a:r>
          </a:p>
          <a:p>
            <a:pPr lvl="0"/>
            <a:r>
              <a:rPr lang="en-US" dirty="0"/>
              <a:t>Foreign components on research projects</a:t>
            </a:r>
          </a:p>
          <a:p>
            <a:endParaRPr lang="en-US" dirty="0"/>
          </a:p>
        </p:txBody>
      </p:sp>
    </p:spTree>
    <p:extLst>
      <p:ext uri="{BB962C8B-B14F-4D97-AF65-F5344CB8AC3E}">
        <p14:creationId xmlns:p14="http://schemas.microsoft.com/office/powerpoint/2010/main" val="28510068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981200" y="381000"/>
            <a:ext cx="8229600" cy="838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altLang="en-US" dirty="0">
                <a:solidFill>
                  <a:schemeClr val="bg1"/>
                </a:solidFill>
                <a:latin typeface="Arial" panose="020B0604020202020204" pitchFamily="34" charset="0"/>
                <a:cs typeface="Arial" panose="020B0604020202020204" pitchFamily="34" charset="0"/>
              </a:rPr>
              <a:t>Procurement Services Updates</a:t>
            </a:r>
            <a:endParaRPr lang="en-US" dirty="0">
              <a:solidFill>
                <a:schemeClr val="bg1"/>
              </a:solidFill>
              <a:latin typeface="Arial" charset="0"/>
              <a:cs typeface="Arial" charset="0"/>
            </a:endParaRPr>
          </a:p>
        </p:txBody>
      </p:sp>
      <p:sp>
        <p:nvSpPr>
          <p:cNvPr id="17412" name="Content Placeholder 8"/>
          <p:cNvSpPr>
            <a:spLocks noGrp="1"/>
          </p:cNvSpPr>
          <p:nvPr>
            <p:ph sz="half" idx="2"/>
          </p:nvPr>
        </p:nvSpPr>
        <p:spPr bwMode="auto">
          <a:xfrm>
            <a:off x="2064327" y="800100"/>
            <a:ext cx="7391400" cy="609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25000" lnSpcReduction="20000"/>
          </a:bodyPr>
          <a:lstStyle/>
          <a:p>
            <a:pPr marL="0" indent="0">
              <a:buNone/>
            </a:pPr>
            <a:r>
              <a:rPr lang="en-US" sz="8800" b="1" dirty="0"/>
              <a:t>Personnel Changes</a:t>
            </a:r>
          </a:p>
          <a:p>
            <a:pPr marL="0" indent="0">
              <a:buNone/>
            </a:pPr>
            <a:r>
              <a:rPr lang="en-US" sz="8800" b="1" dirty="0"/>
              <a:t>Payment Services</a:t>
            </a:r>
          </a:p>
          <a:p>
            <a:pPr>
              <a:buFont typeface="Wingdings" panose="05000000000000000000" pitchFamily="2" charset="2"/>
              <a:buChar char="§"/>
            </a:pPr>
            <a:r>
              <a:rPr lang="en-US" sz="8800" dirty="0"/>
              <a:t>Muriel Marroquin – Associate Director of Payment Services</a:t>
            </a:r>
          </a:p>
          <a:p>
            <a:pPr>
              <a:buFont typeface="Wingdings" panose="05000000000000000000" pitchFamily="2" charset="2"/>
              <a:buChar char="§"/>
            </a:pPr>
            <a:r>
              <a:rPr lang="en-US" sz="8800" dirty="0"/>
              <a:t>Theresa Perez – Sr. Financial Analyst and Specialty and Supplier Management Lead</a:t>
            </a:r>
          </a:p>
          <a:p>
            <a:pPr marL="0" indent="0">
              <a:buNone/>
            </a:pPr>
            <a:r>
              <a:rPr lang="en-US" sz="8800" b="1" dirty="0"/>
              <a:t>Purchasing Services</a:t>
            </a:r>
          </a:p>
          <a:p>
            <a:pPr>
              <a:buFont typeface="Wingdings" panose="05000000000000000000" pitchFamily="2" charset="2"/>
              <a:buChar char="§"/>
            </a:pPr>
            <a:r>
              <a:rPr lang="en-US" sz="8800" dirty="0"/>
              <a:t>Elizabeth DeClue (Contracting Officer) –retired; working with HR</a:t>
            </a:r>
            <a:endParaRPr lang="en-US" sz="8800" b="1" dirty="0"/>
          </a:p>
          <a:p>
            <a:pPr marL="0" indent="0">
              <a:buNone/>
            </a:pPr>
            <a:r>
              <a:rPr lang="en-US" sz="8800" b="1" dirty="0"/>
              <a:t>New Hotline Hours</a:t>
            </a:r>
          </a:p>
          <a:p>
            <a:pPr>
              <a:buFont typeface="Wingdings" panose="05000000000000000000" pitchFamily="2" charset="2"/>
              <a:buChar char="§"/>
            </a:pPr>
            <a:r>
              <a:rPr lang="en-US" sz="8800" dirty="0"/>
              <a:t>Mon-Fri. 8am-5pm; Out for lunch 12pm-1pm</a:t>
            </a:r>
          </a:p>
          <a:p>
            <a:pPr marL="0" indent="0">
              <a:buNone/>
            </a:pPr>
            <a:r>
              <a:rPr lang="en-US" sz="8800" b="1" dirty="0"/>
              <a:t>New Procurement Website (coming soon)</a:t>
            </a:r>
          </a:p>
          <a:p>
            <a:pPr marL="457200" indent="-457200">
              <a:buFont typeface="Wingdings" panose="05000000000000000000" pitchFamily="2" charset="2"/>
              <a:buChar char="§"/>
            </a:pPr>
            <a:r>
              <a:rPr lang="en-US" sz="8800" dirty="0"/>
              <a:t>Procurement Advisory Group (PAG) – </a:t>
            </a:r>
            <a:r>
              <a:rPr lang="en-US" sz="8800" dirty="0">
                <a:hlinkClick r:id="rId3"/>
              </a:rPr>
              <a:t>http://procurement70.sites.Caltech.edu</a:t>
            </a:r>
            <a:endParaRPr lang="en-US" sz="8800" dirty="0"/>
          </a:p>
          <a:p>
            <a:pPr marL="457200" lvl="1" indent="0">
              <a:buNone/>
            </a:pPr>
            <a:endParaRPr lang="en-US" sz="2000" dirty="0"/>
          </a:p>
        </p:txBody>
      </p:sp>
    </p:spTree>
    <p:extLst>
      <p:ext uri="{BB962C8B-B14F-4D97-AF65-F5344CB8AC3E}">
        <p14:creationId xmlns:p14="http://schemas.microsoft.com/office/powerpoint/2010/main" val="2281452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1981200" y="381000"/>
            <a:ext cx="8229600" cy="8382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altLang="en-US" dirty="0">
                <a:solidFill>
                  <a:schemeClr val="bg1"/>
                </a:solidFill>
                <a:latin typeface="Arial" panose="020B0604020202020204" pitchFamily="34" charset="0"/>
                <a:cs typeface="Arial" panose="020B0604020202020204" pitchFamily="34" charset="0"/>
              </a:rPr>
              <a:t>Procurement Services Updates</a:t>
            </a:r>
            <a:endParaRPr lang="en-US" dirty="0">
              <a:solidFill>
                <a:schemeClr val="bg1"/>
              </a:solidFill>
              <a:latin typeface="Arial" charset="0"/>
              <a:cs typeface="Arial" charset="0"/>
            </a:endParaRPr>
          </a:p>
        </p:txBody>
      </p:sp>
      <p:sp>
        <p:nvSpPr>
          <p:cNvPr id="17412" name="Content Placeholder 8"/>
          <p:cNvSpPr>
            <a:spLocks noGrp="1"/>
          </p:cNvSpPr>
          <p:nvPr>
            <p:ph sz="half" idx="2"/>
          </p:nvPr>
        </p:nvSpPr>
        <p:spPr bwMode="auto">
          <a:xfrm>
            <a:off x="1981200" y="1524000"/>
            <a:ext cx="7391400" cy="6096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fontScale="25000" lnSpcReduction="20000"/>
          </a:bodyPr>
          <a:lstStyle/>
          <a:p>
            <a:pPr marL="0" indent="0">
              <a:buNone/>
            </a:pPr>
            <a:r>
              <a:rPr lang="en-US" sz="10000" b="1" dirty="0" smtClean="0"/>
              <a:t>TechMart </a:t>
            </a:r>
            <a:r>
              <a:rPr lang="en-US" sz="10000" b="1" dirty="0"/>
              <a:t>Changes</a:t>
            </a:r>
          </a:p>
          <a:p>
            <a:r>
              <a:rPr lang="en-US" sz="10000" b="1" dirty="0"/>
              <a:t>Airgas Changes go-live 10/1/2019</a:t>
            </a:r>
          </a:p>
          <a:p>
            <a:r>
              <a:rPr lang="en-US" sz="10000" b="1" dirty="0"/>
              <a:t>Removal of Dell </a:t>
            </a:r>
            <a:r>
              <a:rPr lang="en-US" sz="10000" b="1" dirty="0" err="1"/>
              <a:t>punchout</a:t>
            </a:r>
            <a:r>
              <a:rPr lang="en-US" sz="10000" b="1" dirty="0"/>
              <a:t> go-live 10/1/2019</a:t>
            </a:r>
          </a:p>
          <a:p>
            <a:r>
              <a:rPr lang="en-US" sz="10000" b="1" dirty="0"/>
              <a:t>Declining Balance PO’s</a:t>
            </a:r>
          </a:p>
          <a:p>
            <a:pPr marL="0" indent="0">
              <a:buNone/>
            </a:pPr>
            <a:r>
              <a:rPr lang="en-US" sz="10000" b="1" dirty="0"/>
              <a:t>	- New/Updated Form Types</a:t>
            </a:r>
          </a:p>
          <a:p>
            <a:pPr lvl="2"/>
            <a:r>
              <a:rPr lang="en-US" sz="10000" b="1" dirty="0"/>
              <a:t>Declining PO – Blanket</a:t>
            </a:r>
          </a:p>
          <a:p>
            <a:pPr lvl="2"/>
            <a:r>
              <a:rPr lang="en-US" sz="10000" b="1" dirty="0"/>
              <a:t>Declining PO – Independent Contractor Services Agreement</a:t>
            </a:r>
          </a:p>
          <a:p>
            <a:pPr lvl="2"/>
            <a:r>
              <a:rPr lang="en-US" sz="10000" b="1" dirty="0"/>
              <a:t>Declining PO – Services Agreement</a:t>
            </a:r>
          </a:p>
          <a:p>
            <a:pPr lvl="2"/>
            <a:r>
              <a:rPr lang="en-US" sz="10000" b="1" dirty="0"/>
              <a:t>Declining PO – JPL Work Orders</a:t>
            </a:r>
          </a:p>
          <a:p>
            <a:pPr marL="914400" lvl="2" indent="0">
              <a:buNone/>
            </a:pPr>
            <a:r>
              <a:rPr lang="en-US" sz="1000" b="1" dirty="0"/>
              <a:t>	</a:t>
            </a:r>
          </a:p>
          <a:p>
            <a:pPr marL="0" indent="0">
              <a:buNone/>
            </a:pPr>
            <a:endParaRPr lang="en-US" sz="2000" dirty="0"/>
          </a:p>
        </p:txBody>
      </p:sp>
    </p:spTree>
    <p:extLst>
      <p:ext uri="{BB962C8B-B14F-4D97-AF65-F5344CB8AC3E}">
        <p14:creationId xmlns:p14="http://schemas.microsoft.com/office/powerpoint/2010/main" val="410141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bwMode="auto">
          <a:xfrm>
            <a:off x="2796818" y="934805"/>
            <a:ext cx="8583283" cy="3409240"/>
          </a:xfrm>
          <a:noFill/>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latin typeface="Arial" charset="0"/>
                <a:cs typeface="Arial" charset="0"/>
              </a:rPr>
              <a:t/>
            </a:r>
            <a:br>
              <a:rPr lang="en-US" sz="3200" b="1" dirty="0">
                <a:latin typeface="Arial" charset="0"/>
                <a:cs typeface="Arial" charset="0"/>
              </a:rPr>
            </a:br>
            <a:r>
              <a:rPr lang="en-US" b="1" dirty="0" smtClean="0">
                <a:solidFill>
                  <a:schemeClr val="accent1"/>
                </a:solidFill>
                <a:latin typeface="Arial" charset="0"/>
                <a:cs typeface="Arial" charset="0"/>
              </a:rPr>
              <a:t>JPL Work Orders</a:t>
            </a:r>
            <a:r>
              <a:rPr lang="en-US" sz="1800" dirty="0"/>
              <a:t/>
            </a:r>
            <a:br>
              <a:rPr lang="en-US" sz="1800" dirty="0"/>
            </a:br>
            <a:r>
              <a:rPr lang="en-US" sz="1800" u="sng" dirty="0"/>
              <a:t/>
            </a:r>
            <a:br>
              <a:rPr lang="en-US" sz="1800" u="sng" dirty="0"/>
            </a:br>
            <a:r>
              <a:rPr lang="en-US" sz="1800" i="1" dirty="0"/>
              <a:t>October 2019</a:t>
            </a:r>
            <a:br>
              <a:rPr lang="en-US" sz="1800" i="1" dirty="0"/>
            </a:br>
            <a:endParaRPr lang="en-US" sz="1800" b="1" i="1" dirty="0">
              <a:latin typeface="Arial" charset="0"/>
              <a:cs typeface="Arial" charset="0"/>
            </a:endParaRPr>
          </a:p>
        </p:txBody>
      </p:sp>
    </p:spTree>
    <p:extLst>
      <p:ext uri="{BB962C8B-B14F-4D97-AF65-F5344CB8AC3E}">
        <p14:creationId xmlns:p14="http://schemas.microsoft.com/office/powerpoint/2010/main" val="2364121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updated version</a:t>
            </a:r>
          </a:p>
        </p:txBody>
      </p:sp>
      <p:sp>
        <p:nvSpPr>
          <p:cNvPr id="4" name="Rectangle 2"/>
          <p:cNvSpPr>
            <a:spLocks noChangeArrowheads="1"/>
          </p:cNvSpPr>
          <p:nvPr/>
        </p:nvSpPr>
        <p:spPr bwMode="auto">
          <a:xfrm flipV="1">
            <a:off x="2621281" y="3210380"/>
            <a:ext cx="11389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23999" y="2296167"/>
            <a:ext cx="11822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8" name="Content Placeholder 2"/>
          <p:cNvSpPr>
            <a:spLocks noGrp="1"/>
          </p:cNvSpPr>
          <p:nvPr>
            <p:ph idx="1"/>
          </p:nvPr>
        </p:nvSpPr>
        <p:spPr>
          <a:xfrm>
            <a:off x="1705156" y="893683"/>
            <a:ext cx="8842076" cy="547849"/>
          </a:xfrm>
        </p:spPr>
        <p:txBody>
          <a:bodyPr>
            <a:normAutofit fontScale="92500"/>
          </a:bodyPr>
          <a:lstStyle/>
          <a:p>
            <a:r>
              <a:rPr lang="en-US" sz="2400" dirty="0"/>
              <a:t>Revised to </a:t>
            </a:r>
            <a:r>
              <a:rPr lang="en-US" sz="2400" b="1" dirty="0">
                <a:solidFill>
                  <a:schemeClr val="accent1"/>
                </a:solidFill>
              </a:rPr>
              <a:t>accurately capture </a:t>
            </a:r>
            <a:r>
              <a:rPr lang="en-US" sz="2400" dirty="0"/>
              <a:t>information fields JPL needs</a:t>
            </a:r>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9" name="Title 4"/>
          <p:cNvSpPr txBox="1">
            <a:spLocks/>
          </p:cNvSpPr>
          <p:nvPr/>
        </p:nvSpPr>
        <p:spPr bwMode="auto">
          <a:xfrm>
            <a:off x="5823470" y="2198384"/>
            <a:ext cx="5161445" cy="11430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Arial"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sz="3200" b="1" dirty="0">
                <a:solidFill>
                  <a:schemeClr val="accent1"/>
                </a:solidFill>
                <a:latin typeface="Arial" charset="0"/>
                <a:cs typeface="Arial" charset="0"/>
              </a:rPr>
              <a:t>Where is it?</a:t>
            </a:r>
          </a:p>
        </p:txBody>
      </p:sp>
      <p:pic>
        <p:nvPicPr>
          <p:cNvPr id="5" name="Picture 4"/>
          <p:cNvPicPr>
            <a:picLocks noChangeAspect="1"/>
          </p:cNvPicPr>
          <p:nvPr/>
        </p:nvPicPr>
        <p:blipFill>
          <a:blip r:embed="rId3"/>
          <a:stretch>
            <a:fillRect/>
          </a:stretch>
        </p:blipFill>
        <p:spPr>
          <a:xfrm>
            <a:off x="7059909" y="2754968"/>
            <a:ext cx="2688569" cy="3840813"/>
          </a:xfrm>
          <a:prstGeom prst="rect">
            <a:avLst/>
          </a:prstGeom>
        </p:spPr>
      </p:pic>
      <p:sp>
        <p:nvSpPr>
          <p:cNvPr id="6" name="Oval 5"/>
          <p:cNvSpPr/>
          <p:nvPr/>
        </p:nvSpPr>
        <p:spPr>
          <a:xfrm>
            <a:off x="6815643" y="4089002"/>
            <a:ext cx="3000653" cy="394794"/>
          </a:xfrm>
          <a:prstGeom prst="ellipse">
            <a:avLst/>
          </a:prstGeom>
          <a:noFill/>
          <a:ln w="381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910193" y="2754968"/>
            <a:ext cx="1838096" cy="2765219"/>
          </a:xfrm>
          <a:prstGeom prst="rect">
            <a:avLst/>
          </a:prstGeom>
          <a:scene3d>
            <a:camera prst="orthographicFront">
              <a:rot lat="0" lon="10799977" rev="0"/>
            </a:camera>
            <a:lightRig rig="threePt" dir="t"/>
          </a:scene3d>
        </p:spPr>
      </p:pic>
      <p:sp>
        <p:nvSpPr>
          <p:cNvPr id="11" name="TextBox 10"/>
          <p:cNvSpPr txBox="1"/>
          <p:nvPr/>
        </p:nvSpPr>
        <p:spPr>
          <a:xfrm>
            <a:off x="2113707" y="5624903"/>
            <a:ext cx="3966150" cy="461665"/>
          </a:xfrm>
          <a:prstGeom prst="rect">
            <a:avLst/>
          </a:prstGeom>
          <a:noFill/>
        </p:spPr>
        <p:txBody>
          <a:bodyPr wrap="none" rtlCol="0">
            <a:spAutoFit/>
          </a:bodyPr>
          <a:lstStyle/>
          <a:p>
            <a:r>
              <a:rPr lang="en-US" sz="2400" b="1" dirty="0"/>
              <a:t>Now…the walk through…</a:t>
            </a:r>
          </a:p>
        </p:txBody>
      </p:sp>
      <p:sp>
        <p:nvSpPr>
          <p:cNvPr id="13" name="TextBox 12"/>
          <p:cNvSpPr txBox="1"/>
          <p:nvPr/>
        </p:nvSpPr>
        <p:spPr>
          <a:xfrm>
            <a:off x="5463624" y="4891520"/>
            <a:ext cx="1971387" cy="830997"/>
          </a:xfrm>
          <a:prstGeom prst="rect">
            <a:avLst/>
          </a:prstGeom>
          <a:noFill/>
        </p:spPr>
        <p:txBody>
          <a:bodyPr wrap="square" rtlCol="0">
            <a:spAutoFit/>
          </a:bodyPr>
          <a:lstStyle/>
          <a:p>
            <a:r>
              <a:rPr lang="en-US" sz="2400" b="1" dirty="0">
                <a:solidFill>
                  <a:srgbClr val="FF0000"/>
                </a:solidFill>
              </a:rPr>
              <a:t>Notice the </a:t>
            </a:r>
            <a:r>
              <a:rPr lang="en-US" sz="2400" b="1" u="sng" dirty="0">
                <a:solidFill>
                  <a:srgbClr val="FF0000"/>
                </a:solidFill>
              </a:rPr>
              <a:t>new name</a:t>
            </a:r>
          </a:p>
        </p:txBody>
      </p:sp>
      <p:sp>
        <p:nvSpPr>
          <p:cNvPr id="17" name="Content Placeholder 2"/>
          <p:cNvSpPr txBox="1">
            <a:spLocks/>
          </p:cNvSpPr>
          <p:nvPr/>
        </p:nvSpPr>
        <p:spPr>
          <a:xfrm>
            <a:off x="1705155" y="1341825"/>
            <a:ext cx="8842076" cy="56078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Revised to process JPL Work Orders </a:t>
            </a:r>
            <a:r>
              <a:rPr lang="en-US" sz="2400" b="1" dirty="0">
                <a:solidFill>
                  <a:schemeClr val="accent1"/>
                </a:solidFill>
              </a:rPr>
              <a:t>more efficiently</a:t>
            </a:r>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sp>
        <p:nvSpPr>
          <p:cNvPr id="18" name="Content Placeholder 2"/>
          <p:cNvSpPr txBox="1">
            <a:spLocks/>
          </p:cNvSpPr>
          <p:nvPr/>
        </p:nvSpPr>
        <p:spPr>
          <a:xfrm>
            <a:off x="1705156" y="1770105"/>
            <a:ext cx="8842076" cy="560782"/>
          </a:xfrm>
          <a:prstGeom prst="rect">
            <a:avLst/>
          </a:prstGeom>
        </p:spPr>
        <p:txBody>
          <a:bodyPr/>
          <a:lst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Revised to </a:t>
            </a:r>
            <a:r>
              <a:rPr lang="en-US" sz="2400" b="1" dirty="0">
                <a:solidFill>
                  <a:schemeClr val="accent1"/>
                </a:solidFill>
              </a:rPr>
              <a:t>educate campus </a:t>
            </a:r>
            <a:r>
              <a:rPr lang="en-US" sz="2400" dirty="0"/>
              <a:t>on the rules</a:t>
            </a:r>
          </a:p>
          <a:p>
            <a:pPr marL="0" indent="0">
              <a:buNone/>
            </a:pPr>
            <a:endParaRPr lang="en-US" sz="2400" dirty="0"/>
          </a:p>
          <a:p>
            <a:pPr marL="400050" lvl="1" indent="0">
              <a:buNone/>
            </a:pPr>
            <a:endParaRPr lang="en-US" sz="10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a:p>
            <a:pPr marL="0" indent="0">
              <a:buNone/>
            </a:pPr>
            <a:endParaRPr lang="en-US" sz="2100" dirty="0"/>
          </a:p>
        </p:txBody>
      </p:sp>
      <p:cxnSp>
        <p:nvCxnSpPr>
          <p:cNvPr id="3" name="Straight Arrow Connector 2"/>
          <p:cNvCxnSpPr/>
          <p:nvPr/>
        </p:nvCxnSpPr>
        <p:spPr>
          <a:xfrm flipV="1">
            <a:off x="6172200" y="4330701"/>
            <a:ext cx="1003300" cy="560819"/>
          </a:xfrm>
          <a:prstGeom prst="straightConnector1">
            <a:avLst/>
          </a:prstGeom>
          <a:ln w="381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161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ppt_x"/>
                                          </p:val>
                                        </p:tav>
                                        <p:tav tm="100000">
                                          <p:val>
                                            <p:strVal val="#ppt_x"/>
                                          </p:val>
                                        </p:tav>
                                      </p:tavLst>
                                    </p:anim>
                                    <p:anim calcmode="lin" valueType="num">
                                      <p:cBhvr additive="base">
                                        <p:cTn id="2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0-#ppt_w/2"/>
                                          </p:val>
                                        </p:tav>
                                        <p:tav tm="100000">
                                          <p:val>
                                            <p:strVal val="#ppt_x"/>
                                          </p:val>
                                        </p:tav>
                                      </p:tavLst>
                                    </p:anim>
                                    <p:anim calcmode="lin" valueType="num">
                                      <p:cBhvr additive="base">
                                        <p:cTn id="26" dur="500" fill="hold"/>
                                        <p:tgtEl>
                                          <p:spTgt spid="10"/>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0-#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p:cTn id="40" dur="500" fill="hold"/>
                                        <p:tgtEl>
                                          <p:spTgt spid="5"/>
                                        </p:tgtEl>
                                        <p:attrNameLst>
                                          <p:attrName>ppt_w</p:attrName>
                                        </p:attrNameLst>
                                      </p:cBhvr>
                                      <p:tavLst>
                                        <p:tav tm="0">
                                          <p:val>
                                            <p:fltVal val="0"/>
                                          </p:val>
                                        </p:tav>
                                        <p:tav tm="100000">
                                          <p:val>
                                            <p:strVal val="#ppt_w"/>
                                          </p:val>
                                        </p:tav>
                                      </p:tavLst>
                                    </p:anim>
                                    <p:anim calcmode="lin" valueType="num">
                                      <p:cBhvr>
                                        <p:cTn id="41" dur="500" fill="hold"/>
                                        <p:tgtEl>
                                          <p:spTgt spid="5"/>
                                        </p:tgtEl>
                                        <p:attrNameLst>
                                          <p:attrName>ppt_h</p:attrName>
                                        </p:attrNameLst>
                                      </p:cBhvr>
                                      <p:tavLst>
                                        <p:tav tm="0">
                                          <p:val>
                                            <p:fltVal val="0"/>
                                          </p:val>
                                        </p:tav>
                                        <p:tav tm="100000">
                                          <p:val>
                                            <p:strVal val="#ppt_h"/>
                                          </p:val>
                                        </p:tav>
                                      </p:tavLst>
                                    </p:anim>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wipe(down)">
                                      <p:cBhvr>
                                        <p:cTn id="47" dur="500"/>
                                        <p:tgtEl>
                                          <p:spTgt spid="6"/>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12"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additive="base">
                                        <p:cTn id="52" dur="500" fill="hold"/>
                                        <p:tgtEl>
                                          <p:spTgt spid="3"/>
                                        </p:tgtEl>
                                        <p:attrNameLst>
                                          <p:attrName>ppt_x</p:attrName>
                                        </p:attrNameLst>
                                      </p:cBhvr>
                                      <p:tavLst>
                                        <p:tav tm="0">
                                          <p:val>
                                            <p:strVal val="0-#ppt_w/2"/>
                                          </p:val>
                                        </p:tav>
                                        <p:tav tm="100000">
                                          <p:val>
                                            <p:strVal val="#ppt_x"/>
                                          </p:val>
                                        </p:tav>
                                      </p:tavLst>
                                    </p:anim>
                                    <p:anim calcmode="lin" valueType="num">
                                      <p:cBhvr additive="base">
                                        <p:cTn id="53" dur="500" fill="hold"/>
                                        <p:tgtEl>
                                          <p:spTgt spid="3"/>
                                        </p:tgtEl>
                                        <p:attrNameLst>
                                          <p:attrName>ppt_y</p:attrName>
                                        </p:attrNameLst>
                                      </p:cBhvr>
                                      <p:tavLst>
                                        <p:tav tm="0">
                                          <p:val>
                                            <p:strVal val="1+#ppt_h/2"/>
                                          </p:val>
                                        </p:tav>
                                        <p:tav tm="100000">
                                          <p:val>
                                            <p:strVal val="#ppt_y"/>
                                          </p:val>
                                        </p:tav>
                                      </p:tavLst>
                                    </p:anim>
                                  </p:childTnLst>
                                </p:cTn>
                              </p:par>
                              <p:par>
                                <p:cTn id="54" presetID="2" presetClass="entr" presetSubtype="12" fill="hold" grpId="0" nodeType="with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0-#ppt_w/2"/>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p:bldP spid="6" grpId="0" animBg="1"/>
      <p:bldP spid="11" grpId="0"/>
      <p:bldP spid="13" grpId="0"/>
      <p:bldP spid="17" grpId="0"/>
      <p:bldP spid="1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instructions</a:t>
            </a:r>
          </a:p>
        </p:txBody>
      </p:sp>
      <p:pic>
        <p:nvPicPr>
          <p:cNvPr id="5" name="Picture 4"/>
          <p:cNvPicPr>
            <a:picLocks noChangeAspect="1"/>
          </p:cNvPicPr>
          <p:nvPr/>
        </p:nvPicPr>
        <p:blipFill>
          <a:blip r:embed="rId3"/>
          <a:stretch>
            <a:fillRect/>
          </a:stretch>
        </p:blipFill>
        <p:spPr>
          <a:xfrm>
            <a:off x="1793967" y="1099724"/>
            <a:ext cx="8430293" cy="3529483"/>
          </a:xfrm>
          <a:prstGeom prst="rect">
            <a:avLst/>
          </a:prstGeom>
        </p:spPr>
      </p:pic>
      <p:sp>
        <p:nvSpPr>
          <p:cNvPr id="6" name="TextBox 5"/>
          <p:cNvSpPr txBox="1"/>
          <p:nvPr/>
        </p:nvSpPr>
        <p:spPr>
          <a:xfrm>
            <a:off x="2116182" y="4681639"/>
            <a:ext cx="2911374" cy="369332"/>
          </a:xfrm>
          <a:prstGeom prst="rect">
            <a:avLst/>
          </a:prstGeom>
          <a:noFill/>
        </p:spPr>
        <p:txBody>
          <a:bodyPr wrap="none" rtlCol="0">
            <a:spAutoFit/>
          </a:bodyPr>
          <a:lstStyle/>
          <a:p>
            <a:pPr marL="285750" indent="-285750">
              <a:buFont typeface="Arial" panose="020B0604020202020204" pitchFamily="34" charset="0"/>
              <a:buChar char="•"/>
            </a:pPr>
            <a:r>
              <a:rPr lang="en-US" b="1" i="1" dirty="0"/>
              <a:t>Clarifies</a:t>
            </a:r>
            <a:r>
              <a:rPr lang="en-US" dirty="0"/>
              <a:t> form purpose</a:t>
            </a:r>
          </a:p>
        </p:txBody>
      </p:sp>
      <p:sp>
        <p:nvSpPr>
          <p:cNvPr id="7" name="TextBox 6"/>
          <p:cNvSpPr txBox="1"/>
          <p:nvPr/>
        </p:nvSpPr>
        <p:spPr>
          <a:xfrm>
            <a:off x="2778035" y="5050971"/>
            <a:ext cx="7125669" cy="369332"/>
          </a:xfrm>
          <a:prstGeom prst="rect">
            <a:avLst/>
          </a:prstGeom>
          <a:noFill/>
        </p:spPr>
        <p:txBody>
          <a:bodyPr wrap="none" rtlCol="0">
            <a:spAutoFit/>
          </a:bodyPr>
          <a:lstStyle/>
          <a:p>
            <a:r>
              <a:rPr lang="en-US" dirty="0"/>
              <a:t>- when Purchasing handles it vs. Office of Sponsored Research</a:t>
            </a:r>
          </a:p>
        </p:txBody>
      </p:sp>
      <p:sp>
        <p:nvSpPr>
          <p:cNvPr id="10" name="TextBox 9"/>
          <p:cNvSpPr txBox="1"/>
          <p:nvPr/>
        </p:nvSpPr>
        <p:spPr>
          <a:xfrm>
            <a:off x="2116182" y="5420303"/>
            <a:ext cx="3352200" cy="369332"/>
          </a:xfrm>
          <a:prstGeom prst="rect">
            <a:avLst/>
          </a:prstGeom>
          <a:noFill/>
        </p:spPr>
        <p:txBody>
          <a:bodyPr wrap="none" rtlCol="0">
            <a:spAutoFit/>
          </a:bodyPr>
          <a:lstStyle/>
          <a:p>
            <a:pPr marL="285750" indent="-285750">
              <a:buFont typeface="Arial" panose="020B0604020202020204" pitchFamily="34" charset="0"/>
              <a:buChar char="•"/>
            </a:pPr>
            <a:r>
              <a:rPr lang="en-US" b="1" i="1" dirty="0"/>
              <a:t>Clarifies</a:t>
            </a:r>
            <a:r>
              <a:rPr lang="en-US" dirty="0"/>
              <a:t> expenditure type</a:t>
            </a:r>
          </a:p>
        </p:txBody>
      </p:sp>
      <p:sp>
        <p:nvSpPr>
          <p:cNvPr id="12" name="TextBox 11"/>
          <p:cNvSpPr txBox="1"/>
          <p:nvPr/>
        </p:nvSpPr>
        <p:spPr>
          <a:xfrm>
            <a:off x="2116183" y="6067289"/>
            <a:ext cx="3954929" cy="369332"/>
          </a:xfrm>
          <a:prstGeom prst="rect">
            <a:avLst/>
          </a:prstGeom>
          <a:noFill/>
        </p:spPr>
        <p:txBody>
          <a:bodyPr wrap="none" rtlCol="0">
            <a:spAutoFit/>
          </a:bodyPr>
          <a:lstStyle/>
          <a:p>
            <a:pPr marL="285750" indent="-285750">
              <a:buFont typeface="Arial" panose="020B0604020202020204" pitchFamily="34" charset="0"/>
              <a:buChar char="•"/>
            </a:pPr>
            <a:r>
              <a:rPr lang="en-US" b="1" i="1" dirty="0">
                <a:solidFill>
                  <a:srgbClr val="FF0000"/>
                </a:solidFill>
              </a:rPr>
              <a:t>Clarifies</a:t>
            </a:r>
            <a:r>
              <a:rPr lang="en-US" dirty="0">
                <a:solidFill>
                  <a:srgbClr val="FF0000"/>
                </a:solidFill>
              </a:rPr>
              <a:t> campus responsibilities</a:t>
            </a:r>
          </a:p>
        </p:txBody>
      </p:sp>
      <p:cxnSp>
        <p:nvCxnSpPr>
          <p:cNvPr id="3" name="Straight Arrow Connector 2"/>
          <p:cNvCxnSpPr>
            <a:stCxn id="6" idx="0"/>
          </p:cNvCxnSpPr>
          <p:nvPr/>
        </p:nvCxnSpPr>
        <p:spPr>
          <a:xfrm flipV="1">
            <a:off x="3392301" y="2140085"/>
            <a:ext cx="1468286" cy="2541554"/>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a:stCxn id="10" idx="3"/>
          </p:cNvCxnSpPr>
          <p:nvPr/>
        </p:nvCxnSpPr>
        <p:spPr>
          <a:xfrm flipV="1">
            <a:off x="5021081" y="2759021"/>
            <a:ext cx="1454299" cy="2845948"/>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a:stCxn id="12" idx="3"/>
          </p:cNvCxnSpPr>
          <p:nvPr/>
        </p:nvCxnSpPr>
        <p:spPr>
          <a:xfrm flipV="1">
            <a:off x="5596494" y="3317133"/>
            <a:ext cx="1789212" cy="29348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16183" y="5743796"/>
            <a:ext cx="6494085" cy="369332"/>
          </a:xfrm>
          <a:prstGeom prst="rect">
            <a:avLst/>
          </a:prstGeom>
          <a:noFill/>
        </p:spPr>
        <p:txBody>
          <a:bodyPr wrap="none" rtlCol="0">
            <a:spAutoFit/>
          </a:bodyPr>
          <a:lstStyle/>
          <a:p>
            <a:pPr marL="285750" indent="-285750">
              <a:buFont typeface="Arial" panose="020B0604020202020204" pitchFamily="34" charset="0"/>
              <a:buChar char="•"/>
            </a:pPr>
            <a:r>
              <a:rPr lang="en-US" b="1" dirty="0">
                <a:solidFill>
                  <a:schemeClr val="accent1"/>
                </a:solidFill>
              </a:rPr>
              <a:t>Clarifies</a:t>
            </a:r>
            <a:r>
              <a:rPr lang="en-US" dirty="0">
                <a:solidFill>
                  <a:schemeClr val="accent1"/>
                </a:solidFill>
              </a:rPr>
              <a:t> when to use this form vs change request form</a:t>
            </a:r>
          </a:p>
        </p:txBody>
      </p:sp>
      <p:cxnSp>
        <p:nvCxnSpPr>
          <p:cNvPr id="19" name="Straight Arrow Connector 18"/>
          <p:cNvCxnSpPr>
            <a:stCxn id="17" idx="3"/>
          </p:cNvCxnSpPr>
          <p:nvPr/>
        </p:nvCxnSpPr>
        <p:spPr>
          <a:xfrm flipV="1">
            <a:off x="7690465" y="2993640"/>
            <a:ext cx="1625390" cy="293482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1067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down)">
                                      <p:cBhvr>
                                        <p:cTn id="21" dur="500"/>
                                        <p:tgtEl>
                                          <p:spTgt spid="1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2"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500" fill="hold"/>
                                        <p:tgtEl>
                                          <p:spTgt spid="17"/>
                                        </p:tgtEl>
                                        <p:attrNameLst>
                                          <p:attrName>ppt_x</p:attrName>
                                        </p:attrNameLst>
                                      </p:cBhvr>
                                      <p:tavLst>
                                        <p:tav tm="0">
                                          <p:val>
                                            <p:strVal val="0-#ppt_w/2"/>
                                          </p:val>
                                        </p:tav>
                                        <p:tav tm="100000">
                                          <p:val>
                                            <p:strVal val="#ppt_x"/>
                                          </p:val>
                                        </p:tav>
                                      </p:tavLst>
                                    </p:anim>
                                    <p:anim calcmode="lin" valueType="num">
                                      <p:cBhvr additive="base">
                                        <p:cTn id="27" dur="500" fill="hold"/>
                                        <p:tgtEl>
                                          <p:spTgt spid="17"/>
                                        </p:tgtEl>
                                        <p:attrNameLst>
                                          <p:attrName>ppt_y</p:attrName>
                                        </p:attrNameLst>
                                      </p:cBhvr>
                                      <p:tavLst>
                                        <p:tav tm="0">
                                          <p:val>
                                            <p:strVal val="1+#ppt_h/2"/>
                                          </p:val>
                                        </p:tav>
                                        <p:tav tm="100000">
                                          <p:val>
                                            <p:strVal val="#ppt_y"/>
                                          </p:val>
                                        </p:tav>
                                      </p:tavLst>
                                    </p:anim>
                                  </p:childTnLst>
                                </p:cTn>
                              </p:par>
                              <p:par>
                                <p:cTn id="28" presetID="2" presetClass="entr" presetSubtype="12" fill="hold"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additive="base">
                                        <p:cTn id="30" dur="500" fill="hold"/>
                                        <p:tgtEl>
                                          <p:spTgt spid="19"/>
                                        </p:tgtEl>
                                        <p:attrNameLst>
                                          <p:attrName>ppt_x</p:attrName>
                                        </p:attrNameLst>
                                      </p:cBhvr>
                                      <p:tavLst>
                                        <p:tav tm="0">
                                          <p:val>
                                            <p:strVal val="0-#ppt_w/2"/>
                                          </p:val>
                                        </p:tav>
                                        <p:tav tm="100000">
                                          <p:val>
                                            <p:strVal val="#ppt_x"/>
                                          </p:val>
                                        </p:tav>
                                      </p:tavLst>
                                    </p:anim>
                                    <p:anim calcmode="lin" valueType="num">
                                      <p:cBhvr additive="base">
                                        <p:cTn id="3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down)">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P spid="12" grpId="0"/>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Supplier</a:t>
            </a:r>
          </a:p>
        </p:txBody>
      </p:sp>
      <p:pic>
        <p:nvPicPr>
          <p:cNvPr id="6" name="Picture 5"/>
          <p:cNvPicPr>
            <a:picLocks noChangeAspect="1"/>
          </p:cNvPicPr>
          <p:nvPr/>
        </p:nvPicPr>
        <p:blipFill>
          <a:blip r:embed="rId3"/>
          <a:stretch>
            <a:fillRect/>
          </a:stretch>
        </p:blipFill>
        <p:spPr>
          <a:xfrm>
            <a:off x="2255006" y="2799670"/>
            <a:ext cx="8027502" cy="2207758"/>
          </a:xfrm>
          <a:prstGeom prst="rect">
            <a:avLst/>
          </a:prstGeom>
        </p:spPr>
      </p:pic>
      <p:sp>
        <p:nvSpPr>
          <p:cNvPr id="7" name="TextBox 6"/>
          <p:cNvSpPr txBox="1"/>
          <p:nvPr/>
        </p:nvSpPr>
        <p:spPr>
          <a:xfrm>
            <a:off x="5604280" y="5357369"/>
            <a:ext cx="1612942" cy="769441"/>
          </a:xfrm>
          <a:prstGeom prst="rect">
            <a:avLst/>
          </a:prstGeom>
          <a:noFill/>
        </p:spPr>
        <p:txBody>
          <a:bodyPr wrap="none" rtlCol="0">
            <a:spAutoFit/>
          </a:bodyPr>
          <a:lstStyle/>
          <a:p>
            <a:r>
              <a:rPr lang="en-US" sz="4400" b="1" i="1" dirty="0">
                <a:solidFill>
                  <a:schemeClr val="accent1"/>
                </a:solidFill>
              </a:rPr>
              <a:t>YAY!</a:t>
            </a:r>
            <a:r>
              <a:rPr lang="en-US" sz="4400" dirty="0">
                <a:solidFill>
                  <a:schemeClr val="accent1"/>
                </a:solidFill>
              </a:rPr>
              <a:t> </a:t>
            </a:r>
          </a:p>
        </p:txBody>
      </p:sp>
      <p:sp>
        <p:nvSpPr>
          <p:cNvPr id="8" name="TextBox 7"/>
          <p:cNvSpPr txBox="1"/>
          <p:nvPr/>
        </p:nvSpPr>
        <p:spPr>
          <a:xfrm>
            <a:off x="3169919" y="1962227"/>
            <a:ext cx="6757852" cy="954107"/>
          </a:xfrm>
          <a:prstGeom prst="rect">
            <a:avLst/>
          </a:prstGeom>
          <a:noFill/>
        </p:spPr>
        <p:txBody>
          <a:bodyPr wrap="square" rtlCol="0">
            <a:spAutoFit/>
          </a:bodyPr>
          <a:lstStyle/>
          <a:p>
            <a:r>
              <a:rPr lang="en-US" sz="2800" b="1" i="1" dirty="0"/>
              <a:t>Supplier </a:t>
            </a:r>
            <a:r>
              <a:rPr lang="en-US" sz="2800" b="1" i="1" u="sng" dirty="0">
                <a:solidFill>
                  <a:schemeClr val="accent1"/>
                </a:solidFill>
              </a:rPr>
              <a:t>DEFAULTS</a:t>
            </a:r>
            <a:r>
              <a:rPr lang="en-US" sz="2800" b="1" i="1" dirty="0"/>
              <a:t> to correct JPL supplier</a:t>
            </a:r>
            <a:endParaRPr lang="en-US" sz="2800" dirty="0"/>
          </a:p>
        </p:txBody>
      </p:sp>
    </p:spTree>
    <p:extLst>
      <p:ext uri="{BB962C8B-B14F-4D97-AF65-F5344CB8AC3E}">
        <p14:creationId xmlns:p14="http://schemas.microsoft.com/office/powerpoint/2010/main" val="2269597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Contact Info</a:t>
            </a:r>
          </a:p>
        </p:txBody>
      </p:sp>
      <p:pic>
        <p:nvPicPr>
          <p:cNvPr id="5" name="Picture 4"/>
          <p:cNvPicPr>
            <a:picLocks noChangeAspect="1"/>
          </p:cNvPicPr>
          <p:nvPr/>
        </p:nvPicPr>
        <p:blipFill>
          <a:blip r:embed="rId3"/>
          <a:stretch>
            <a:fillRect/>
          </a:stretch>
        </p:blipFill>
        <p:spPr>
          <a:xfrm>
            <a:off x="1988548" y="2018484"/>
            <a:ext cx="2571750" cy="2838450"/>
          </a:xfrm>
          <a:prstGeom prst="rect">
            <a:avLst/>
          </a:prstGeom>
        </p:spPr>
      </p:pic>
      <p:pic>
        <p:nvPicPr>
          <p:cNvPr id="6" name="Picture 5"/>
          <p:cNvPicPr>
            <a:picLocks noChangeAspect="1"/>
          </p:cNvPicPr>
          <p:nvPr/>
        </p:nvPicPr>
        <p:blipFill>
          <a:blip r:embed="rId4"/>
          <a:stretch>
            <a:fillRect/>
          </a:stretch>
        </p:blipFill>
        <p:spPr>
          <a:xfrm>
            <a:off x="4857750" y="2033588"/>
            <a:ext cx="2476500" cy="2790825"/>
          </a:xfrm>
          <a:prstGeom prst="rect">
            <a:avLst/>
          </a:prstGeom>
        </p:spPr>
      </p:pic>
      <p:pic>
        <p:nvPicPr>
          <p:cNvPr id="7" name="Picture 6"/>
          <p:cNvPicPr>
            <a:picLocks noChangeAspect="1"/>
          </p:cNvPicPr>
          <p:nvPr/>
        </p:nvPicPr>
        <p:blipFill>
          <a:blip r:embed="rId5"/>
          <a:stretch>
            <a:fillRect/>
          </a:stretch>
        </p:blipFill>
        <p:spPr>
          <a:xfrm>
            <a:off x="7631702" y="2033587"/>
            <a:ext cx="2476500" cy="2933700"/>
          </a:xfrm>
          <a:prstGeom prst="rect">
            <a:avLst/>
          </a:prstGeom>
        </p:spPr>
      </p:pic>
      <p:sp>
        <p:nvSpPr>
          <p:cNvPr id="8" name="TextBox 7"/>
          <p:cNvSpPr txBox="1"/>
          <p:nvPr/>
        </p:nvSpPr>
        <p:spPr>
          <a:xfrm>
            <a:off x="1857921" y="1105350"/>
            <a:ext cx="9360255"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rgbClr val="FF0000"/>
                </a:solidFill>
              </a:rPr>
              <a:t>Required</a:t>
            </a:r>
            <a:r>
              <a:rPr lang="en-US" sz="2800" b="1" dirty="0"/>
              <a:t> contact fields added for </a:t>
            </a:r>
            <a:r>
              <a:rPr lang="en-US" sz="2800" b="1" u="sng" dirty="0">
                <a:solidFill>
                  <a:schemeClr val="accent1"/>
                </a:solidFill>
              </a:rPr>
              <a:t>faster</a:t>
            </a:r>
            <a:r>
              <a:rPr lang="en-US" sz="2800" b="1" dirty="0"/>
              <a:t> processing</a:t>
            </a:r>
          </a:p>
        </p:txBody>
      </p:sp>
      <p:sp>
        <p:nvSpPr>
          <p:cNvPr id="9" name="TextBox 8"/>
          <p:cNvSpPr txBox="1"/>
          <p:nvPr/>
        </p:nvSpPr>
        <p:spPr>
          <a:xfrm>
            <a:off x="2937782" y="5396407"/>
            <a:ext cx="6082114"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solidFill>
                  <a:srgbClr val="FF0000"/>
                </a:solidFill>
              </a:rPr>
              <a:t>You CANNOT leave these blank.</a:t>
            </a:r>
          </a:p>
        </p:txBody>
      </p:sp>
    </p:spTree>
    <p:extLst>
      <p:ext uri="{BB962C8B-B14F-4D97-AF65-F5344CB8AC3E}">
        <p14:creationId xmlns:p14="http://schemas.microsoft.com/office/powerpoint/2010/main" val="2586879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Statement of Work</a:t>
            </a:r>
          </a:p>
        </p:txBody>
      </p:sp>
      <p:pic>
        <p:nvPicPr>
          <p:cNvPr id="6" name="Picture 5"/>
          <p:cNvPicPr>
            <a:picLocks noChangeAspect="1"/>
          </p:cNvPicPr>
          <p:nvPr/>
        </p:nvPicPr>
        <p:blipFill rotWithShape="1">
          <a:blip r:embed="rId3"/>
          <a:srcRect b="10719"/>
          <a:stretch/>
        </p:blipFill>
        <p:spPr>
          <a:xfrm>
            <a:off x="4085701" y="1755724"/>
            <a:ext cx="3620005" cy="4082462"/>
          </a:xfrm>
          <a:prstGeom prst="rect">
            <a:avLst/>
          </a:prstGeom>
        </p:spPr>
      </p:pic>
      <p:sp>
        <p:nvSpPr>
          <p:cNvPr id="7" name="TextBox 6"/>
          <p:cNvSpPr txBox="1"/>
          <p:nvPr/>
        </p:nvSpPr>
        <p:spPr>
          <a:xfrm>
            <a:off x="4757875" y="1101699"/>
            <a:ext cx="2763898"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t>UNCHANGED</a:t>
            </a:r>
          </a:p>
        </p:txBody>
      </p:sp>
    </p:spTree>
    <p:extLst>
      <p:ext uri="{BB962C8B-B14F-4D97-AF65-F5344CB8AC3E}">
        <p14:creationId xmlns:p14="http://schemas.microsoft.com/office/powerpoint/2010/main" val="2446065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Attachments</a:t>
            </a:r>
          </a:p>
        </p:txBody>
      </p:sp>
      <p:pic>
        <p:nvPicPr>
          <p:cNvPr id="5" name="Picture 4"/>
          <p:cNvPicPr/>
          <p:nvPr/>
        </p:nvPicPr>
        <p:blipFill>
          <a:blip r:embed="rId3"/>
          <a:stretch>
            <a:fillRect/>
          </a:stretch>
        </p:blipFill>
        <p:spPr>
          <a:xfrm>
            <a:off x="1898469" y="1724326"/>
            <a:ext cx="8125097" cy="4595194"/>
          </a:xfrm>
          <a:prstGeom prst="rect">
            <a:avLst/>
          </a:prstGeom>
        </p:spPr>
      </p:pic>
      <p:sp>
        <p:nvSpPr>
          <p:cNvPr id="6" name="TextBox 5"/>
          <p:cNvSpPr txBox="1"/>
          <p:nvPr/>
        </p:nvSpPr>
        <p:spPr>
          <a:xfrm>
            <a:off x="1898468" y="1083429"/>
            <a:ext cx="9815508"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t>5 attachment fields added with attachment examples</a:t>
            </a:r>
          </a:p>
        </p:txBody>
      </p:sp>
    </p:spTree>
    <p:extLst>
      <p:ext uri="{BB962C8B-B14F-4D97-AF65-F5344CB8AC3E}">
        <p14:creationId xmlns:p14="http://schemas.microsoft.com/office/powerpoint/2010/main" val="24436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POP</a:t>
            </a:r>
          </a:p>
        </p:txBody>
      </p:sp>
      <p:pic>
        <p:nvPicPr>
          <p:cNvPr id="5" name="Picture 4"/>
          <p:cNvPicPr>
            <a:picLocks noChangeAspect="1"/>
          </p:cNvPicPr>
          <p:nvPr/>
        </p:nvPicPr>
        <p:blipFill>
          <a:blip r:embed="rId3"/>
          <a:stretch>
            <a:fillRect/>
          </a:stretch>
        </p:blipFill>
        <p:spPr>
          <a:xfrm>
            <a:off x="2342771" y="1494115"/>
            <a:ext cx="7324725" cy="5275801"/>
          </a:xfrm>
          <a:prstGeom prst="rect">
            <a:avLst/>
          </a:prstGeom>
        </p:spPr>
      </p:pic>
      <p:sp>
        <p:nvSpPr>
          <p:cNvPr id="6" name="TextBox 5"/>
          <p:cNvSpPr txBox="1"/>
          <p:nvPr/>
        </p:nvSpPr>
        <p:spPr>
          <a:xfrm>
            <a:off x="2409731" y="904702"/>
            <a:ext cx="8419292" cy="523220"/>
          </a:xfrm>
          <a:prstGeom prst="rect">
            <a:avLst/>
          </a:prstGeom>
          <a:noFill/>
        </p:spPr>
        <p:txBody>
          <a:bodyPr wrap="none" rtlCol="0">
            <a:spAutoFit/>
          </a:bodyPr>
          <a:lstStyle/>
          <a:p>
            <a:pPr marL="285750" indent="-285750">
              <a:buFont typeface="Arial" panose="020B0604020202020204" pitchFamily="34" charset="0"/>
              <a:buChar char="•"/>
            </a:pPr>
            <a:r>
              <a:rPr lang="en-US" sz="2800" b="1" u="sng" dirty="0"/>
              <a:t>IMPORTANT</a:t>
            </a:r>
            <a:r>
              <a:rPr lang="en-US" sz="2800" b="1" dirty="0"/>
              <a:t>:  POP date rules </a:t>
            </a:r>
            <a:r>
              <a:rPr lang="en-US" sz="2800" b="1" u="sng" dirty="0">
                <a:solidFill>
                  <a:srgbClr val="FF0000"/>
                </a:solidFill>
              </a:rPr>
              <a:t>made more clear</a:t>
            </a:r>
          </a:p>
        </p:txBody>
      </p:sp>
      <p:sp>
        <p:nvSpPr>
          <p:cNvPr id="7" name="TextBox 6"/>
          <p:cNvSpPr txBox="1"/>
          <p:nvPr/>
        </p:nvSpPr>
        <p:spPr>
          <a:xfrm>
            <a:off x="2222252" y="3781436"/>
            <a:ext cx="8194872" cy="707886"/>
          </a:xfrm>
          <a:prstGeom prst="rect">
            <a:avLst/>
          </a:prstGeom>
          <a:noFill/>
        </p:spPr>
        <p:txBody>
          <a:bodyPr wrap="none" rtlCol="0">
            <a:spAutoFit/>
          </a:bodyPr>
          <a:lstStyle/>
          <a:p>
            <a:pPr marL="285750" indent="-285750">
              <a:buFont typeface="Arial" panose="020B0604020202020204" pitchFamily="34" charset="0"/>
              <a:buChar char="•"/>
            </a:pPr>
            <a:r>
              <a:rPr lang="en-US" sz="4000" b="1" u="sng" dirty="0"/>
              <a:t>IMPORTANT</a:t>
            </a:r>
            <a:r>
              <a:rPr lang="en-US" sz="4000" b="1" dirty="0"/>
              <a:t>:  </a:t>
            </a:r>
            <a:r>
              <a:rPr lang="en-US" sz="4000" b="1" u="sng" dirty="0">
                <a:solidFill>
                  <a:srgbClr val="FF0000"/>
                </a:solidFill>
              </a:rPr>
              <a:t>LEARN</a:t>
            </a:r>
            <a:r>
              <a:rPr lang="en-US" sz="4000" b="1" dirty="0"/>
              <a:t> these rules!</a:t>
            </a:r>
            <a:endParaRPr lang="en-US" sz="4000" b="1" u="sng" dirty="0">
              <a:solidFill>
                <a:schemeClr val="accent1"/>
              </a:solidFill>
            </a:endParaRPr>
          </a:p>
        </p:txBody>
      </p:sp>
      <p:sp>
        <p:nvSpPr>
          <p:cNvPr id="3" name="Rectangular Callout 2"/>
          <p:cNvSpPr/>
          <p:nvPr/>
        </p:nvSpPr>
        <p:spPr>
          <a:xfrm>
            <a:off x="7778886" y="2130358"/>
            <a:ext cx="914400" cy="440564"/>
          </a:xfrm>
          <a:prstGeom prst="wedgeRectCallout">
            <a:avLst>
              <a:gd name="adj1" fmla="val -110717"/>
              <a:gd name="adj2" fmla="val 1653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Rule 1</a:t>
            </a:r>
          </a:p>
        </p:txBody>
      </p:sp>
      <p:sp>
        <p:nvSpPr>
          <p:cNvPr id="8" name="Rectangular Callout 7"/>
          <p:cNvSpPr/>
          <p:nvPr/>
        </p:nvSpPr>
        <p:spPr>
          <a:xfrm>
            <a:off x="9040239" y="2367730"/>
            <a:ext cx="914400" cy="440564"/>
          </a:xfrm>
          <a:prstGeom prst="wedgeRectCallout">
            <a:avLst>
              <a:gd name="adj1" fmla="val -110717"/>
              <a:gd name="adj2" fmla="val 165319"/>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Rule 2</a:t>
            </a:r>
          </a:p>
        </p:txBody>
      </p:sp>
      <p:sp>
        <p:nvSpPr>
          <p:cNvPr id="9" name="Rectangular Callout 8"/>
          <p:cNvSpPr/>
          <p:nvPr/>
        </p:nvSpPr>
        <p:spPr>
          <a:xfrm>
            <a:off x="9397318" y="4422709"/>
            <a:ext cx="1284537" cy="732790"/>
          </a:xfrm>
          <a:prstGeom prst="wedgeRectCallout">
            <a:avLst>
              <a:gd name="adj1" fmla="val -101117"/>
              <a:gd name="adj2" fmla="val 56322"/>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Helpful practice</a:t>
            </a:r>
          </a:p>
        </p:txBody>
      </p:sp>
    </p:spTree>
    <p:extLst>
      <p:ext uri="{BB962C8B-B14F-4D97-AF65-F5344CB8AC3E}">
        <p14:creationId xmlns:p14="http://schemas.microsoft.com/office/powerpoint/2010/main" val="373969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down)">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par>
                                <p:cTn id="35" presetID="10" presetClass="exit" presetSubtype="0" fill="hold" grpId="1" nodeType="withEffect">
                                  <p:stCondLst>
                                    <p:cond delay="0"/>
                                  </p:stCondLst>
                                  <p:childTnLst>
                                    <p:animEffect transition="out" filter="fade">
                                      <p:cBhvr>
                                        <p:cTn id="36" dur="500"/>
                                        <p:tgtEl>
                                          <p:spTgt spid="9"/>
                                        </p:tgtEl>
                                      </p:cBhvr>
                                    </p:animEffect>
                                    <p:set>
                                      <p:cBhvr>
                                        <p:cTn id="37" dur="1" fill="hold">
                                          <p:stCondLst>
                                            <p:cond delay="499"/>
                                          </p:stCondLst>
                                        </p:cTn>
                                        <p:tgtEl>
                                          <p:spTgt spid="9"/>
                                        </p:tgtEl>
                                        <p:attrNameLst>
                                          <p:attrName>style.visibility</p:attrName>
                                        </p:attrNameLst>
                                      </p:cBhvr>
                                      <p:to>
                                        <p:strVal val="hidden"/>
                                      </p:to>
                                    </p:set>
                                  </p:childTnLst>
                                </p:cTn>
                              </p:par>
                              <p:par>
                                <p:cTn id="38" presetID="10" presetClass="exit" presetSubtype="0" fill="hold" nodeType="withEffect">
                                  <p:stCondLst>
                                    <p:cond delay="0"/>
                                  </p:stCondLst>
                                  <p:childTnLst>
                                    <p:animEffect transition="out" filter="fade">
                                      <p:cBhvr>
                                        <p:cTn id="39" dur="500"/>
                                        <p:tgtEl>
                                          <p:spTgt spid="5"/>
                                        </p:tgtEl>
                                      </p:cBhvr>
                                    </p:animEffect>
                                    <p:set>
                                      <p:cBhvr>
                                        <p:cTn id="40" dur="1" fill="hold">
                                          <p:stCondLst>
                                            <p:cond delay="499"/>
                                          </p:stCondLst>
                                        </p:cTn>
                                        <p:tgtEl>
                                          <p:spTgt spid="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7" grpId="0"/>
      <p:bldP spid="3" grpId="0" animBg="1"/>
      <p:bldP spid="3" grpId="1" animBg="1"/>
      <p:bldP spid="8" grpId="0" animBg="1"/>
      <p:bldP spid="8" grpId="1" animBg="1"/>
      <p:bldP spid="9" grpId="0" animBg="1"/>
      <p:bldP spid="9"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6389" y="382021"/>
            <a:ext cx="8911687" cy="1280890"/>
          </a:xfrm>
        </p:spPr>
        <p:txBody>
          <a:bodyPr/>
          <a:lstStyle/>
          <a:p>
            <a:r>
              <a:rPr lang="en-US" u="sng" dirty="0"/>
              <a:t>Foreign </a:t>
            </a:r>
            <a:r>
              <a:rPr lang="en-US" u="sng" dirty="0" smtClean="0"/>
              <a:t>Influence (cont.)</a:t>
            </a:r>
            <a:endParaRPr lang="en-US" dirty="0"/>
          </a:p>
        </p:txBody>
      </p:sp>
      <p:sp>
        <p:nvSpPr>
          <p:cNvPr id="3" name="Content Placeholder 2"/>
          <p:cNvSpPr>
            <a:spLocks noGrp="1"/>
          </p:cNvSpPr>
          <p:nvPr>
            <p:ph idx="1"/>
          </p:nvPr>
        </p:nvSpPr>
        <p:spPr>
          <a:xfrm>
            <a:off x="2775804" y="1022466"/>
            <a:ext cx="8915400" cy="6035039"/>
          </a:xfrm>
        </p:spPr>
        <p:txBody>
          <a:bodyPr>
            <a:normAutofit/>
          </a:bodyPr>
          <a:lstStyle/>
          <a:p>
            <a:pPr marL="0" indent="0">
              <a:buNone/>
            </a:pPr>
            <a:endParaRPr lang="en-US" b="1" u="sng" dirty="0" smtClean="0"/>
          </a:p>
          <a:p>
            <a:pPr marL="0" indent="0">
              <a:buNone/>
            </a:pPr>
            <a:endParaRPr lang="en-US" b="1" u="sng" dirty="0"/>
          </a:p>
          <a:p>
            <a:pPr marL="0" indent="0">
              <a:buNone/>
            </a:pPr>
            <a:r>
              <a:rPr lang="en-US" b="1" u="sng" dirty="0" smtClean="0"/>
              <a:t>What </a:t>
            </a:r>
            <a:r>
              <a:rPr lang="en-US" b="1" u="sng" dirty="0"/>
              <a:t>are federal agencies doing</a:t>
            </a:r>
            <a:r>
              <a:rPr lang="en-US" b="1" u="sng" dirty="0" smtClean="0"/>
              <a:t>?</a:t>
            </a:r>
            <a:endParaRPr lang="en-US" b="1" u="sng" dirty="0"/>
          </a:p>
          <a:p>
            <a:pPr lvl="0"/>
            <a:r>
              <a:rPr lang="en-US" dirty="0"/>
              <a:t>Reassessing their policies, procedures, and requirements for information to be included in grant applications</a:t>
            </a:r>
          </a:p>
          <a:p>
            <a:pPr lvl="0"/>
            <a:r>
              <a:rPr lang="en-US" dirty="0"/>
              <a:t>Redesigning forms for Current and Pending Support and Other Support </a:t>
            </a:r>
          </a:p>
          <a:p>
            <a:pPr lvl="0"/>
            <a:r>
              <a:rPr lang="en-US" dirty="0"/>
              <a:t>Clarifying requirements as to what must be included in grant </a:t>
            </a:r>
            <a:r>
              <a:rPr lang="en-US" dirty="0" smtClean="0"/>
              <a:t>applications</a:t>
            </a:r>
            <a:r>
              <a:rPr lang="en-US" dirty="0"/>
              <a:t> </a:t>
            </a:r>
          </a:p>
          <a:p>
            <a:pPr marL="0" indent="0">
              <a:buNone/>
            </a:pPr>
            <a:endParaRPr lang="en-US" dirty="0" smtClean="0"/>
          </a:p>
          <a:p>
            <a:pPr marL="0" indent="0">
              <a:buNone/>
            </a:pPr>
            <a:r>
              <a:rPr lang="en-US" b="1" u="sng" dirty="0" smtClean="0"/>
              <a:t>What </a:t>
            </a:r>
            <a:r>
              <a:rPr lang="en-US" b="1" u="sng" dirty="0"/>
              <a:t>is Caltech doing</a:t>
            </a:r>
            <a:r>
              <a:rPr lang="en-US" b="1" u="sng" dirty="0" smtClean="0"/>
              <a:t>?</a:t>
            </a:r>
            <a:endParaRPr lang="en-US" b="1" u="sng" dirty="0"/>
          </a:p>
          <a:p>
            <a:pPr lvl="0"/>
            <a:r>
              <a:rPr lang="en-US" dirty="0"/>
              <a:t>Institute Working </a:t>
            </a:r>
            <a:r>
              <a:rPr lang="en-US" dirty="0" smtClean="0"/>
              <a:t>Group</a:t>
            </a:r>
            <a:endParaRPr lang="en-US" dirty="0"/>
          </a:p>
          <a:p>
            <a:pPr marL="0" lvl="0" indent="0">
              <a:buNone/>
            </a:pPr>
            <a:endParaRPr lang="en-US" dirty="0"/>
          </a:p>
          <a:p>
            <a:endParaRPr lang="en-US" dirty="0"/>
          </a:p>
        </p:txBody>
      </p:sp>
    </p:spTree>
    <p:extLst>
      <p:ext uri="{BB962C8B-B14F-4D97-AF65-F5344CB8AC3E}">
        <p14:creationId xmlns:p14="http://schemas.microsoft.com/office/powerpoint/2010/main" val="2578472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funding source</a:t>
            </a:r>
          </a:p>
        </p:txBody>
      </p:sp>
      <p:pic>
        <p:nvPicPr>
          <p:cNvPr id="5" name="Picture 4"/>
          <p:cNvPicPr>
            <a:picLocks noChangeAspect="1"/>
          </p:cNvPicPr>
          <p:nvPr/>
        </p:nvPicPr>
        <p:blipFill>
          <a:blip r:embed="rId3"/>
          <a:stretch>
            <a:fillRect/>
          </a:stretch>
        </p:blipFill>
        <p:spPr>
          <a:xfrm>
            <a:off x="1805669" y="1346835"/>
            <a:ext cx="3332389" cy="4303638"/>
          </a:xfrm>
          <a:prstGeom prst="rect">
            <a:avLst/>
          </a:prstGeom>
        </p:spPr>
      </p:pic>
      <p:sp>
        <p:nvSpPr>
          <p:cNvPr id="6" name="TextBox 5"/>
          <p:cNvSpPr txBox="1"/>
          <p:nvPr/>
        </p:nvSpPr>
        <p:spPr>
          <a:xfrm>
            <a:off x="1524000" y="6122974"/>
            <a:ext cx="7011856"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t>Fields added to clarify funding source</a:t>
            </a:r>
          </a:p>
        </p:txBody>
      </p:sp>
      <p:pic>
        <p:nvPicPr>
          <p:cNvPr id="7" name="Picture 6"/>
          <p:cNvPicPr>
            <a:picLocks noChangeAspect="1"/>
          </p:cNvPicPr>
          <p:nvPr/>
        </p:nvPicPr>
        <p:blipFill>
          <a:blip r:embed="rId4"/>
          <a:stretch>
            <a:fillRect/>
          </a:stretch>
        </p:blipFill>
        <p:spPr>
          <a:xfrm>
            <a:off x="7310423" y="1199928"/>
            <a:ext cx="3131155" cy="4597452"/>
          </a:xfrm>
          <a:prstGeom prst="rect">
            <a:avLst/>
          </a:prstGeom>
        </p:spPr>
      </p:pic>
      <p:sp>
        <p:nvSpPr>
          <p:cNvPr id="8" name="TextBox 7"/>
          <p:cNvSpPr txBox="1"/>
          <p:nvPr/>
        </p:nvSpPr>
        <p:spPr>
          <a:xfrm>
            <a:off x="5138057" y="1069170"/>
            <a:ext cx="2453590"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With </a:t>
            </a:r>
            <a:r>
              <a:rPr lang="en-US" sz="2000" b="1" u="sng" dirty="0">
                <a:solidFill>
                  <a:schemeClr val="accent1"/>
                </a:solidFill>
              </a:rPr>
              <a:t>dropdown</a:t>
            </a:r>
            <a:r>
              <a:rPr lang="en-US" sz="2000" b="1" dirty="0"/>
              <a:t> field for funding source number</a:t>
            </a:r>
          </a:p>
        </p:txBody>
      </p:sp>
      <p:sp>
        <p:nvSpPr>
          <p:cNvPr id="9" name="TextBox 8"/>
          <p:cNvSpPr txBox="1"/>
          <p:nvPr/>
        </p:nvSpPr>
        <p:spPr>
          <a:xfrm>
            <a:off x="5138057" y="2769104"/>
            <a:ext cx="2453590" cy="1015663"/>
          </a:xfrm>
          <a:prstGeom prst="rect">
            <a:avLst/>
          </a:prstGeom>
          <a:noFill/>
        </p:spPr>
        <p:txBody>
          <a:bodyPr wrap="square" rtlCol="0">
            <a:spAutoFit/>
          </a:bodyPr>
          <a:lstStyle/>
          <a:p>
            <a:pPr marL="285750" indent="-285750">
              <a:buFont typeface="Arial" panose="020B0604020202020204" pitchFamily="34" charset="0"/>
              <a:buChar char="•"/>
            </a:pPr>
            <a:r>
              <a:rPr lang="en-US" sz="2000" b="1" dirty="0"/>
              <a:t>Along with </a:t>
            </a:r>
            <a:r>
              <a:rPr lang="en-US" sz="2000" b="1" i="1" u="sng" dirty="0">
                <a:solidFill>
                  <a:schemeClr val="accent1"/>
                </a:solidFill>
              </a:rPr>
              <a:t>additional</a:t>
            </a:r>
            <a:r>
              <a:rPr lang="en-US" sz="2000" b="1" dirty="0"/>
              <a:t> information field</a:t>
            </a:r>
          </a:p>
        </p:txBody>
      </p:sp>
      <p:sp>
        <p:nvSpPr>
          <p:cNvPr id="2" name="Oval 1"/>
          <p:cNvSpPr/>
          <p:nvPr/>
        </p:nvSpPr>
        <p:spPr>
          <a:xfrm>
            <a:off x="6981217" y="3249039"/>
            <a:ext cx="3268494" cy="102140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a:off x="2915055" y="3394953"/>
            <a:ext cx="749030" cy="0"/>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4422843" y="3784767"/>
            <a:ext cx="953310" cy="76777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a:off x="6845030" y="3832322"/>
            <a:ext cx="573932" cy="1021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526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1+#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1+#ppt_w/2"/>
                                          </p:val>
                                        </p:tav>
                                        <p:tav tm="100000">
                                          <p:val>
                                            <p:strVal val="#ppt_x"/>
                                          </p:val>
                                        </p:tav>
                                      </p:tavLst>
                                    </p:anim>
                                    <p:anim calcmode="lin" valueType="num">
                                      <p:cBhvr additive="base">
                                        <p:cTn id="2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p:cTn id="29" dur="500" fill="hold"/>
                                        <p:tgtEl>
                                          <p:spTgt spid="2"/>
                                        </p:tgtEl>
                                        <p:attrNameLst>
                                          <p:attrName>ppt_w</p:attrName>
                                        </p:attrNameLst>
                                      </p:cBhvr>
                                      <p:tavLst>
                                        <p:tav tm="0">
                                          <p:val>
                                            <p:fltVal val="0"/>
                                          </p:val>
                                        </p:tav>
                                        <p:tav tm="100000">
                                          <p:val>
                                            <p:strVal val="#ppt_w"/>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Effect transition="in" filter="fade">
                                      <p:cBhvr>
                                        <p:cTn id="31" dur="500"/>
                                        <p:tgtEl>
                                          <p:spTgt spid="2"/>
                                        </p:tgtEl>
                                      </p:cBhvr>
                                    </p:animEffect>
                                  </p:childTnLst>
                                </p:cTn>
                              </p:par>
                            </p:childTnLst>
                          </p:cTn>
                        </p:par>
                      </p:childTnLst>
                    </p:cTn>
                  </p:par>
                  <p:par>
                    <p:cTn id="32" fill="hold">
                      <p:stCondLst>
                        <p:cond delay="indefinite"/>
                      </p:stCondLst>
                      <p:childTnLst>
                        <p:par>
                          <p:cTn id="33" fill="hold">
                            <p:stCondLst>
                              <p:cond delay="0"/>
                            </p:stCondLst>
                            <p:childTnLst>
                              <p:par>
                                <p:cTn id="34" presetID="2" presetClass="entr" presetSubtype="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500" fill="hold"/>
                                        <p:tgtEl>
                                          <p:spTgt spid="9"/>
                                        </p:tgtEl>
                                        <p:attrNameLst>
                                          <p:attrName>ppt_x</p:attrName>
                                        </p:attrNameLst>
                                      </p:cBhvr>
                                      <p:tavLst>
                                        <p:tav tm="0">
                                          <p:val>
                                            <p:strVal val="#ppt_x"/>
                                          </p:val>
                                        </p:tav>
                                        <p:tav tm="100000">
                                          <p:val>
                                            <p:strVal val="#ppt_x"/>
                                          </p:val>
                                        </p:tav>
                                      </p:tavLst>
                                    </p:anim>
                                    <p:anim calcmode="lin" valueType="num">
                                      <p:cBhvr additive="base">
                                        <p:cTn id="37" dur="500" fill="hold"/>
                                        <p:tgtEl>
                                          <p:spTgt spid="9"/>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ppt_x"/>
                                          </p:val>
                                        </p:tav>
                                        <p:tav tm="100000">
                                          <p:val>
                                            <p:strVal val="#ppt_x"/>
                                          </p:val>
                                        </p:tav>
                                      </p:tavLst>
                                    </p:anim>
                                    <p:anim calcmode="lin" valueType="num">
                                      <p:cBhvr additive="base">
                                        <p:cTn id="41" dur="500" fill="hold"/>
                                        <p:tgtEl>
                                          <p:spTgt spid="12"/>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additive="base">
                                        <p:cTn id="44" dur="500" fill="hold"/>
                                        <p:tgtEl>
                                          <p:spTgt spid="14"/>
                                        </p:tgtEl>
                                        <p:attrNameLst>
                                          <p:attrName>ppt_x</p:attrName>
                                        </p:attrNameLst>
                                      </p:cBhvr>
                                      <p:tavLst>
                                        <p:tav tm="0">
                                          <p:val>
                                            <p:strVal val="#ppt_x"/>
                                          </p:val>
                                        </p:tav>
                                        <p:tav tm="100000">
                                          <p:val>
                                            <p:strVal val="#ppt_x"/>
                                          </p:val>
                                        </p:tav>
                                      </p:tavLst>
                                    </p:anim>
                                    <p:anim calcmode="lin" valueType="num">
                                      <p:cBhvr additive="base">
                                        <p:cTn id="45" dur="500" fill="hold"/>
                                        <p:tgtEl>
                                          <p:spTgt spid="1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Requisition Lines</a:t>
            </a:r>
          </a:p>
        </p:txBody>
      </p:sp>
      <p:pic>
        <p:nvPicPr>
          <p:cNvPr id="5" name="Picture 4"/>
          <p:cNvPicPr>
            <a:picLocks noChangeAspect="1"/>
          </p:cNvPicPr>
          <p:nvPr/>
        </p:nvPicPr>
        <p:blipFill>
          <a:blip r:embed="rId3"/>
          <a:stretch>
            <a:fillRect/>
          </a:stretch>
        </p:blipFill>
        <p:spPr>
          <a:xfrm>
            <a:off x="4485494" y="2024540"/>
            <a:ext cx="2991267" cy="2896004"/>
          </a:xfrm>
          <a:prstGeom prst="rect">
            <a:avLst/>
          </a:prstGeom>
        </p:spPr>
      </p:pic>
      <p:sp>
        <p:nvSpPr>
          <p:cNvPr id="6" name="TextBox 5"/>
          <p:cNvSpPr txBox="1"/>
          <p:nvPr/>
        </p:nvSpPr>
        <p:spPr>
          <a:xfrm>
            <a:off x="4757875" y="1363309"/>
            <a:ext cx="2763898" cy="523220"/>
          </a:xfrm>
          <a:prstGeom prst="rect">
            <a:avLst/>
          </a:prstGeom>
          <a:noFill/>
        </p:spPr>
        <p:txBody>
          <a:bodyPr wrap="none" rtlCol="0">
            <a:spAutoFit/>
          </a:bodyPr>
          <a:lstStyle/>
          <a:p>
            <a:pPr marL="285750" indent="-285750">
              <a:buFont typeface="Arial" panose="020B0604020202020204" pitchFamily="34" charset="0"/>
              <a:buChar char="•"/>
            </a:pPr>
            <a:r>
              <a:rPr lang="en-US" sz="2800" b="1" dirty="0"/>
              <a:t>UNCHANGED</a:t>
            </a:r>
          </a:p>
        </p:txBody>
      </p:sp>
    </p:spTree>
    <p:extLst>
      <p:ext uri="{BB962C8B-B14F-4D97-AF65-F5344CB8AC3E}">
        <p14:creationId xmlns:p14="http://schemas.microsoft.com/office/powerpoint/2010/main" val="1423016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89466" y="199608"/>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differences from Caltech</a:t>
            </a:r>
          </a:p>
        </p:txBody>
      </p:sp>
      <p:sp>
        <p:nvSpPr>
          <p:cNvPr id="5" name="Rectangle 4"/>
          <p:cNvSpPr/>
          <p:nvPr/>
        </p:nvSpPr>
        <p:spPr>
          <a:xfrm>
            <a:off x="3093107" y="1959421"/>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6" name="TextBox 5"/>
          <p:cNvSpPr txBox="1"/>
          <p:nvPr/>
        </p:nvSpPr>
        <p:spPr>
          <a:xfrm>
            <a:off x="4894218" y="782194"/>
            <a:ext cx="1943161" cy="523220"/>
          </a:xfrm>
          <a:prstGeom prst="rect">
            <a:avLst/>
          </a:prstGeom>
          <a:noFill/>
        </p:spPr>
        <p:txBody>
          <a:bodyPr wrap="none" rtlCol="0">
            <a:spAutoFit/>
          </a:bodyPr>
          <a:lstStyle/>
          <a:p>
            <a:r>
              <a:rPr lang="en-US" sz="2800" b="1" dirty="0"/>
              <a:t>Burdening</a:t>
            </a:r>
          </a:p>
        </p:txBody>
      </p:sp>
      <p:sp>
        <p:nvSpPr>
          <p:cNvPr id="7" name="TextBox 6"/>
          <p:cNvSpPr txBox="1"/>
          <p:nvPr/>
        </p:nvSpPr>
        <p:spPr>
          <a:xfrm>
            <a:off x="2825933" y="1078986"/>
            <a:ext cx="1965603" cy="646331"/>
          </a:xfrm>
          <a:prstGeom prst="rect">
            <a:avLst/>
          </a:prstGeom>
          <a:noFill/>
        </p:spPr>
        <p:txBody>
          <a:bodyPr wrap="none" rtlCol="0">
            <a:spAutoFit/>
          </a:bodyPr>
          <a:lstStyle/>
          <a:p>
            <a:r>
              <a:rPr lang="en-US" sz="3600" b="1" dirty="0">
                <a:solidFill>
                  <a:schemeClr val="accent1"/>
                </a:solidFill>
              </a:rPr>
              <a:t>Caltech</a:t>
            </a:r>
          </a:p>
        </p:txBody>
      </p:sp>
      <p:sp>
        <p:nvSpPr>
          <p:cNvPr id="8" name="TextBox 7"/>
          <p:cNvSpPr txBox="1"/>
          <p:nvPr/>
        </p:nvSpPr>
        <p:spPr>
          <a:xfrm>
            <a:off x="6812121" y="1078986"/>
            <a:ext cx="867545" cy="646331"/>
          </a:xfrm>
          <a:prstGeom prst="rect">
            <a:avLst/>
          </a:prstGeom>
          <a:noFill/>
        </p:spPr>
        <p:txBody>
          <a:bodyPr wrap="none" rtlCol="0">
            <a:spAutoFit/>
          </a:bodyPr>
          <a:lstStyle/>
          <a:p>
            <a:r>
              <a:rPr lang="en-US" sz="3600" b="1" dirty="0">
                <a:solidFill>
                  <a:srgbClr val="FF0000"/>
                </a:solidFill>
              </a:rPr>
              <a:t>JPL</a:t>
            </a:r>
          </a:p>
        </p:txBody>
      </p:sp>
      <p:sp>
        <p:nvSpPr>
          <p:cNvPr id="11" name="TextBox 10"/>
          <p:cNvSpPr txBox="1"/>
          <p:nvPr/>
        </p:nvSpPr>
        <p:spPr>
          <a:xfrm>
            <a:off x="1689467" y="1970907"/>
            <a:ext cx="1119217" cy="523220"/>
          </a:xfrm>
          <a:prstGeom prst="rect">
            <a:avLst/>
          </a:prstGeom>
          <a:noFill/>
        </p:spPr>
        <p:txBody>
          <a:bodyPr wrap="none" rtlCol="0">
            <a:spAutoFit/>
          </a:bodyPr>
          <a:lstStyle/>
          <a:p>
            <a:r>
              <a:rPr lang="en-US" sz="2800" b="1" dirty="0"/>
              <a:t>Costs</a:t>
            </a:r>
          </a:p>
        </p:txBody>
      </p:sp>
      <p:sp>
        <p:nvSpPr>
          <p:cNvPr id="12" name="Rectangle 11"/>
          <p:cNvSpPr/>
          <p:nvPr/>
        </p:nvSpPr>
        <p:spPr>
          <a:xfrm>
            <a:off x="3892749" y="1959421"/>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Rectangle 13"/>
          <p:cNvSpPr/>
          <p:nvPr/>
        </p:nvSpPr>
        <p:spPr>
          <a:xfrm>
            <a:off x="3093107" y="2740071"/>
            <a:ext cx="642870" cy="3166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64.5%</a:t>
            </a:r>
          </a:p>
        </p:txBody>
      </p:sp>
      <p:sp>
        <p:nvSpPr>
          <p:cNvPr id="15" name="Rectangle 14"/>
          <p:cNvSpPr/>
          <p:nvPr/>
        </p:nvSpPr>
        <p:spPr>
          <a:xfrm>
            <a:off x="3892749" y="2740071"/>
            <a:ext cx="635708" cy="31663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lumMod val="75000"/>
                  </a:schemeClr>
                </a:solidFill>
              </a:rPr>
              <a:t>64.5%</a:t>
            </a:r>
          </a:p>
        </p:txBody>
      </p:sp>
      <p:sp>
        <p:nvSpPr>
          <p:cNvPr id="16" name="TextBox 15"/>
          <p:cNvSpPr txBox="1"/>
          <p:nvPr/>
        </p:nvSpPr>
        <p:spPr>
          <a:xfrm>
            <a:off x="1689466" y="2636776"/>
            <a:ext cx="1505540" cy="523220"/>
          </a:xfrm>
          <a:prstGeom prst="rect">
            <a:avLst/>
          </a:prstGeom>
          <a:noFill/>
        </p:spPr>
        <p:txBody>
          <a:bodyPr wrap="none" rtlCol="0">
            <a:spAutoFit/>
          </a:bodyPr>
          <a:lstStyle/>
          <a:p>
            <a:r>
              <a:rPr lang="en-US" sz="2800" b="1" dirty="0"/>
              <a:t>Burden </a:t>
            </a:r>
          </a:p>
        </p:txBody>
      </p:sp>
      <p:sp>
        <p:nvSpPr>
          <p:cNvPr id="17" name="Rectangle 16"/>
          <p:cNvSpPr/>
          <p:nvPr/>
        </p:nvSpPr>
        <p:spPr>
          <a:xfrm>
            <a:off x="6639117" y="1959421"/>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18" name="Rectangle 17"/>
          <p:cNvSpPr/>
          <p:nvPr/>
        </p:nvSpPr>
        <p:spPr>
          <a:xfrm>
            <a:off x="7432783" y="1959421"/>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9" name="Freeform 18"/>
          <p:cNvSpPr/>
          <p:nvPr/>
        </p:nvSpPr>
        <p:spPr>
          <a:xfrm>
            <a:off x="6810104" y="2389295"/>
            <a:ext cx="3488127" cy="759820"/>
          </a:xfrm>
          <a:custGeom>
            <a:avLst/>
            <a:gdLst>
              <a:gd name="connsiteX0" fmla="*/ 0 w 3488127"/>
              <a:gd name="connsiteY0" fmla="*/ 193761 h 759820"/>
              <a:gd name="connsiteX1" fmla="*/ 383177 w 3488127"/>
              <a:gd name="connsiteY1" fmla="*/ 707567 h 759820"/>
              <a:gd name="connsiteX2" fmla="*/ 409303 w 3488127"/>
              <a:gd name="connsiteY2" fmla="*/ 193761 h 759820"/>
              <a:gd name="connsiteX3" fmla="*/ 696686 w 3488127"/>
              <a:gd name="connsiteY3" fmla="*/ 759818 h 759820"/>
              <a:gd name="connsiteX4" fmla="*/ 670560 w 3488127"/>
              <a:gd name="connsiteY4" fmla="*/ 202470 h 759820"/>
              <a:gd name="connsiteX5" fmla="*/ 940526 w 3488127"/>
              <a:gd name="connsiteY5" fmla="*/ 568230 h 759820"/>
              <a:gd name="connsiteX6" fmla="*/ 1001486 w 3488127"/>
              <a:gd name="connsiteY6" fmla="*/ 228596 h 759820"/>
              <a:gd name="connsiteX7" fmla="*/ 1254034 w 3488127"/>
              <a:gd name="connsiteY7" fmla="*/ 751110 h 759820"/>
              <a:gd name="connsiteX8" fmla="*/ 1358537 w 3488127"/>
              <a:gd name="connsiteY8" fmla="*/ 211178 h 759820"/>
              <a:gd name="connsiteX9" fmla="*/ 1663337 w 3488127"/>
              <a:gd name="connsiteY9" fmla="*/ 733693 h 759820"/>
              <a:gd name="connsiteX10" fmla="*/ 1793966 w 3488127"/>
              <a:gd name="connsiteY10" fmla="*/ 246013 h 759820"/>
              <a:gd name="connsiteX11" fmla="*/ 1985554 w 3488127"/>
              <a:gd name="connsiteY11" fmla="*/ 664024 h 759820"/>
              <a:gd name="connsiteX12" fmla="*/ 2151017 w 3488127"/>
              <a:gd name="connsiteY12" fmla="*/ 141510 h 759820"/>
              <a:gd name="connsiteX13" fmla="*/ 2351314 w 3488127"/>
              <a:gd name="connsiteY13" fmla="*/ 533396 h 759820"/>
              <a:gd name="connsiteX14" fmla="*/ 2473234 w 3488127"/>
              <a:gd name="connsiteY14" fmla="*/ 141510 h 759820"/>
              <a:gd name="connsiteX15" fmla="*/ 2734491 w 3488127"/>
              <a:gd name="connsiteY15" fmla="*/ 550813 h 759820"/>
              <a:gd name="connsiteX16" fmla="*/ 2891246 w 3488127"/>
              <a:gd name="connsiteY16" fmla="*/ 106676 h 759820"/>
              <a:gd name="connsiteX17" fmla="*/ 3056708 w 3488127"/>
              <a:gd name="connsiteY17" fmla="*/ 411476 h 759820"/>
              <a:gd name="connsiteX18" fmla="*/ 3178628 w 3488127"/>
              <a:gd name="connsiteY18" fmla="*/ 89258 h 759820"/>
              <a:gd name="connsiteX19" fmla="*/ 3335383 w 3488127"/>
              <a:gd name="connsiteY19" fmla="*/ 376641 h 759820"/>
              <a:gd name="connsiteX20" fmla="*/ 3474720 w 3488127"/>
              <a:gd name="connsiteY20" fmla="*/ 28298 h 759820"/>
              <a:gd name="connsiteX21" fmla="*/ 3474720 w 3488127"/>
              <a:gd name="connsiteY21" fmla="*/ 45716 h 75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127" h="759820">
                <a:moveTo>
                  <a:pt x="0" y="193761"/>
                </a:moveTo>
                <a:cubicBezTo>
                  <a:pt x="157480" y="450664"/>
                  <a:pt x="314960" y="707567"/>
                  <a:pt x="383177" y="707567"/>
                </a:cubicBezTo>
                <a:cubicBezTo>
                  <a:pt x="451394" y="707567"/>
                  <a:pt x="357052" y="185052"/>
                  <a:pt x="409303" y="193761"/>
                </a:cubicBezTo>
                <a:cubicBezTo>
                  <a:pt x="461555" y="202470"/>
                  <a:pt x="653143" y="758367"/>
                  <a:pt x="696686" y="759818"/>
                </a:cubicBezTo>
                <a:cubicBezTo>
                  <a:pt x="740229" y="761269"/>
                  <a:pt x="629920" y="234401"/>
                  <a:pt x="670560" y="202470"/>
                </a:cubicBezTo>
                <a:cubicBezTo>
                  <a:pt x="711200" y="170539"/>
                  <a:pt x="885372" y="563876"/>
                  <a:pt x="940526" y="568230"/>
                </a:cubicBezTo>
                <a:cubicBezTo>
                  <a:pt x="995680" y="572584"/>
                  <a:pt x="949235" y="198116"/>
                  <a:pt x="1001486" y="228596"/>
                </a:cubicBezTo>
                <a:cubicBezTo>
                  <a:pt x="1053737" y="259076"/>
                  <a:pt x="1194526" y="754013"/>
                  <a:pt x="1254034" y="751110"/>
                </a:cubicBezTo>
                <a:cubicBezTo>
                  <a:pt x="1313543" y="748207"/>
                  <a:pt x="1290320" y="214081"/>
                  <a:pt x="1358537" y="211178"/>
                </a:cubicBezTo>
                <a:cubicBezTo>
                  <a:pt x="1426754" y="208275"/>
                  <a:pt x="1590766" y="727887"/>
                  <a:pt x="1663337" y="733693"/>
                </a:cubicBezTo>
                <a:cubicBezTo>
                  <a:pt x="1735908" y="739499"/>
                  <a:pt x="1740263" y="257625"/>
                  <a:pt x="1793966" y="246013"/>
                </a:cubicBezTo>
                <a:cubicBezTo>
                  <a:pt x="1847669" y="234401"/>
                  <a:pt x="1926046" y="681441"/>
                  <a:pt x="1985554" y="664024"/>
                </a:cubicBezTo>
                <a:cubicBezTo>
                  <a:pt x="2045062" y="646607"/>
                  <a:pt x="2090057" y="163281"/>
                  <a:pt x="2151017" y="141510"/>
                </a:cubicBezTo>
                <a:cubicBezTo>
                  <a:pt x="2211977" y="119739"/>
                  <a:pt x="2297611" y="533396"/>
                  <a:pt x="2351314" y="533396"/>
                </a:cubicBezTo>
                <a:cubicBezTo>
                  <a:pt x="2405017" y="533396"/>
                  <a:pt x="2409371" y="138607"/>
                  <a:pt x="2473234" y="141510"/>
                </a:cubicBezTo>
                <a:cubicBezTo>
                  <a:pt x="2537097" y="144413"/>
                  <a:pt x="2664822" y="556619"/>
                  <a:pt x="2734491" y="550813"/>
                </a:cubicBezTo>
                <a:cubicBezTo>
                  <a:pt x="2804160" y="545007"/>
                  <a:pt x="2837543" y="129899"/>
                  <a:pt x="2891246" y="106676"/>
                </a:cubicBezTo>
                <a:cubicBezTo>
                  <a:pt x="2944949" y="83453"/>
                  <a:pt x="3008811" y="414379"/>
                  <a:pt x="3056708" y="411476"/>
                </a:cubicBezTo>
                <a:cubicBezTo>
                  <a:pt x="3104605" y="408573"/>
                  <a:pt x="3132182" y="95064"/>
                  <a:pt x="3178628" y="89258"/>
                </a:cubicBezTo>
                <a:cubicBezTo>
                  <a:pt x="3225074" y="83452"/>
                  <a:pt x="3286034" y="386801"/>
                  <a:pt x="3335383" y="376641"/>
                </a:cubicBezTo>
                <a:cubicBezTo>
                  <a:pt x="3384732" y="366481"/>
                  <a:pt x="3451497" y="83452"/>
                  <a:pt x="3474720" y="28298"/>
                </a:cubicBezTo>
                <a:cubicBezTo>
                  <a:pt x="3497943" y="-26856"/>
                  <a:pt x="3486331" y="9430"/>
                  <a:pt x="3474720" y="45716"/>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Freeform 19"/>
          <p:cNvSpPr/>
          <p:nvPr/>
        </p:nvSpPr>
        <p:spPr>
          <a:xfrm>
            <a:off x="7855132" y="2157964"/>
            <a:ext cx="2693795" cy="838109"/>
          </a:xfrm>
          <a:custGeom>
            <a:avLst/>
            <a:gdLst>
              <a:gd name="connsiteX0" fmla="*/ 0 w 2693795"/>
              <a:gd name="connsiteY0" fmla="*/ 367515 h 838109"/>
              <a:gd name="connsiteX1" fmla="*/ 374469 w 2693795"/>
              <a:gd name="connsiteY1" fmla="*/ 837778 h 838109"/>
              <a:gd name="connsiteX2" fmla="*/ 409303 w 2693795"/>
              <a:gd name="connsiteY2" fmla="*/ 384932 h 838109"/>
              <a:gd name="connsiteX3" fmla="*/ 670560 w 2693795"/>
              <a:gd name="connsiteY3" fmla="*/ 837778 h 838109"/>
              <a:gd name="connsiteX4" fmla="*/ 836023 w 2693795"/>
              <a:gd name="connsiteY4" fmla="*/ 297847 h 838109"/>
              <a:gd name="connsiteX5" fmla="*/ 1036320 w 2693795"/>
              <a:gd name="connsiteY5" fmla="*/ 776818 h 838109"/>
              <a:gd name="connsiteX6" fmla="*/ 1175658 w 2693795"/>
              <a:gd name="connsiteY6" fmla="*/ 280429 h 838109"/>
              <a:gd name="connsiteX7" fmla="*/ 1297578 w 2693795"/>
              <a:gd name="connsiteY7" fmla="*/ 559104 h 838109"/>
              <a:gd name="connsiteX8" fmla="*/ 1393372 w 2693795"/>
              <a:gd name="connsiteY8" fmla="*/ 228178 h 838109"/>
              <a:gd name="connsiteX9" fmla="*/ 1663338 w 2693795"/>
              <a:gd name="connsiteY9" fmla="*/ 445892 h 838109"/>
              <a:gd name="connsiteX10" fmla="*/ 1872343 w 2693795"/>
              <a:gd name="connsiteY10" fmla="*/ 158509 h 838109"/>
              <a:gd name="connsiteX11" fmla="*/ 2020389 w 2693795"/>
              <a:gd name="connsiteY11" fmla="*/ 532978 h 838109"/>
              <a:gd name="connsiteX12" fmla="*/ 2203269 w 2693795"/>
              <a:gd name="connsiteY12" fmla="*/ 149801 h 838109"/>
              <a:gd name="connsiteX13" fmla="*/ 2386149 w 2693795"/>
              <a:gd name="connsiteY13" fmla="*/ 472018 h 838109"/>
              <a:gd name="connsiteX14" fmla="*/ 2542903 w 2693795"/>
              <a:gd name="connsiteY14" fmla="*/ 106258 h 838109"/>
              <a:gd name="connsiteX15" fmla="*/ 2656115 w 2693795"/>
              <a:gd name="connsiteY15" fmla="*/ 27881 h 838109"/>
              <a:gd name="connsiteX16" fmla="*/ 2560320 w 2693795"/>
              <a:gd name="connsiteY16" fmla="*/ 524269 h 838109"/>
              <a:gd name="connsiteX17" fmla="*/ 2638698 w 2693795"/>
              <a:gd name="connsiteY17" fmla="*/ 785527 h 838109"/>
              <a:gd name="connsiteX18" fmla="*/ 2690949 w 2693795"/>
              <a:gd name="connsiteY18" fmla="*/ 654898 h 838109"/>
              <a:gd name="connsiteX19" fmla="*/ 2682240 w 2693795"/>
              <a:gd name="connsiteY19" fmla="*/ 663607 h 8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93795" h="838109">
                <a:moveTo>
                  <a:pt x="0" y="367515"/>
                </a:moveTo>
                <a:cubicBezTo>
                  <a:pt x="153126" y="601195"/>
                  <a:pt x="306252" y="834875"/>
                  <a:pt x="374469" y="837778"/>
                </a:cubicBezTo>
                <a:cubicBezTo>
                  <a:pt x="442686" y="840681"/>
                  <a:pt x="359955" y="384932"/>
                  <a:pt x="409303" y="384932"/>
                </a:cubicBezTo>
                <a:cubicBezTo>
                  <a:pt x="458651" y="384932"/>
                  <a:pt x="599440" y="852292"/>
                  <a:pt x="670560" y="837778"/>
                </a:cubicBezTo>
                <a:cubicBezTo>
                  <a:pt x="741680" y="823264"/>
                  <a:pt x="775063" y="308007"/>
                  <a:pt x="836023" y="297847"/>
                </a:cubicBezTo>
                <a:cubicBezTo>
                  <a:pt x="896983" y="287687"/>
                  <a:pt x="979714" y="779721"/>
                  <a:pt x="1036320" y="776818"/>
                </a:cubicBezTo>
                <a:cubicBezTo>
                  <a:pt x="1092926" y="773915"/>
                  <a:pt x="1132115" y="316715"/>
                  <a:pt x="1175658" y="280429"/>
                </a:cubicBezTo>
                <a:cubicBezTo>
                  <a:pt x="1219201" y="244143"/>
                  <a:pt x="1261292" y="567813"/>
                  <a:pt x="1297578" y="559104"/>
                </a:cubicBezTo>
                <a:cubicBezTo>
                  <a:pt x="1333864" y="550396"/>
                  <a:pt x="1332412" y="247047"/>
                  <a:pt x="1393372" y="228178"/>
                </a:cubicBezTo>
                <a:cubicBezTo>
                  <a:pt x="1454332" y="209309"/>
                  <a:pt x="1583509" y="457504"/>
                  <a:pt x="1663338" y="445892"/>
                </a:cubicBezTo>
                <a:cubicBezTo>
                  <a:pt x="1743167" y="434280"/>
                  <a:pt x="1812835" y="143995"/>
                  <a:pt x="1872343" y="158509"/>
                </a:cubicBezTo>
                <a:cubicBezTo>
                  <a:pt x="1931851" y="173023"/>
                  <a:pt x="1965235" y="534429"/>
                  <a:pt x="2020389" y="532978"/>
                </a:cubicBezTo>
                <a:cubicBezTo>
                  <a:pt x="2075543" y="531527"/>
                  <a:pt x="2142309" y="159961"/>
                  <a:pt x="2203269" y="149801"/>
                </a:cubicBezTo>
                <a:cubicBezTo>
                  <a:pt x="2264229" y="139641"/>
                  <a:pt x="2329543" y="479275"/>
                  <a:pt x="2386149" y="472018"/>
                </a:cubicBezTo>
                <a:cubicBezTo>
                  <a:pt x="2442755" y="464761"/>
                  <a:pt x="2497909" y="180281"/>
                  <a:pt x="2542903" y="106258"/>
                </a:cubicBezTo>
                <a:cubicBezTo>
                  <a:pt x="2587897" y="32235"/>
                  <a:pt x="2653212" y="-41787"/>
                  <a:pt x="2656115" y="27881"/>
                </a:cubicBezTo>
                <a:cubicBezTo>
                  <a:pt x="2659018" y="97549"/>
                  <a:pt x="2563223" y="397995"/>
                  <a:pt x="2560320" y="524269"/>
                </a:cubicBezTo>
                <a:cubicBezTo>
                  <a:pt x="2557417" y="650543"/>
                  <a:pt x="2616927" y="763756"/>
                  <a:pt x="2638698" y="785527"/>
                </a:cubicBezTo>
                <a:cubicBezTo>
                  <a:pt x="2660469" y="807298"/>
                  <a:pt x="2690949" y="654898"/>
                  <a:pt x="2690949" y="654898"/>
                </a:cubicBezTo>
                <a:cubicBezTo>
                  <a:pt x="2698206" y="634578"/>
                  <a:pt x="2690223" y="649092"/>
                  <a:pt x="2682240" y="663607"/>
                </a:cubicBezTo>
              </a:path>
            </a:pathLst>
          </a:cu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7855132" y="4220183"/>
            <a:ext cx="2869097" cy="707886"/>
          </a:xfrm>
          <a:prstGeom prst="rect">
            <a:avLst/>
          </a:prstGeom>
          <a:noFill/>
        </p:spPr>
        <p:txBody>
          <a:bodyPr wrap="square" rtlCol="0">
            <a:spAutoFit/>
          </a:bodyPr>
          <a:lstStyle/>
          <a:p>
            <a:r>
              <a:rPr lang="en-US" sz="2000" b="1" dirty="0">
                <a:solidFill>
                  <a:srgbClr val="FF0000"/>
                </a:solidFill>
              </a:rPr>
              <a:t>Until JPL’s fiscal year end</a:t>
            </a:r>
          </a:p>
        </p:txBody>
      </p:sp>
      <p:cxnSp>
        <p:nvCxnSpPr>
          <p:cNvPr id="27" name="Straight Arrow Connector 26"/>
          <p:cNvCxnSpPr/>
          <p:nvPr/>
        </p:nvCxnSpPr>
        <p:spPr>
          <a:xfrm flipV="1">
            <a:off x="3500846" y="3222165"/>
            <a:ext cx="0" cy="836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V="1">
            <a:off x="4210603" y="3222164"/>
            <a:ext cx="0" cy="836023"/>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2901142" y="4069233"/>
            <a:ext cx="1038857" cy="707886"/>
          </a:xfrm>
          <a:prstGeom prst="rect">
            <a:avLst/>
          </a:prstGeom>
          <a:noFill/>
        </p:spPr>
        <p:txBody>
          <a:bodyPr wrap="square" rtlCol="0">
            <a:spAutoFit/>
          </a:bodyPr>
          <a:lstStyle/>
          <a:p>
            <a:r>
              <a:rPr lang="en-US" sz="2000" b="1" dirty="0">
                <a:solidFill>
                  <a:srgbClr val="FF0000"/>
                </a:solidFill>
              </a:rPr>
              <a:t>Same day</a:t>
            </a:r>
          </a:p>
        </p:txBody>
      </p:sp>
      <p:sp>
        <p:nvSpPr>
          <p:cNvPr id="30" name="TextBox 29"/>
          <p:cNvSpPr txBox="1"/>
          <p:nvPr/>
        </p:nvSpPr>
        <p:spPr>
          <a:xfrm>
            <a:off x="3892750" y="4080278"/>
            <a:ext cx="1001468" cy="707886"/>
          </a:xfrm>
          <a:prstGeom prst="rect">
            <a:avLst/>
          </a:prstGeom>
          <a:noFill/>
        </p:spPr>
        <p:txBody>
          <a:bodyPr wrap="square" rtlCol="0">
            <a:spAutoFit/>
          </a:bodyPr>
          <a:lstStyle/>
          <a:p>
            <a:r>
              <a:rPr lang="en-US" sz="2000" b="1" dirty="0">
                <a:solidFill>
                  <a:srgbClr val="FF0000"/>
                </a:solidFill>
              </a:rPr>
              <a:t>Same day</a:t>
            </a:r>
          </a:p>
        </p:txBody>
      </p:sp>
      <p:cxnSp>
        <p:nvCxnSpPr>
          <p:cNvPr id="32" name="Straight Arrow Connector 31"/>
          <p:cNvCxnSpPr/>
          <p:nvPr/>
        </p:nvCxnSpPr>
        <p:spPr>
          <a:xfrm flipV="1">
            <a:off x="10548926" y="1628496"/>
            <a:ext cx="0" cy="2429691"/>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7030179" y="3578989"/>
            <a:ext cx="3047974" cy="707886"/>
          </a:xfrm>
          <a:prstGeom prst="rect">
            <a:avLst/>
          </a:prstGeom>
          <a:noFill/>
        </p:spPr>
        <p:txBody>
          <a:bodyPr wrap="square" rtlCol="0">
            <a:spAutoFit/>
          </a:bodyPr>
          <a:lstStyle/>
          <a:p>
            <a:r>
              <a:rPr lang="en-US" sz="2000" b="1" dirty="0" err="1">
                <a:solidFill>
                  <a:srgbClr val="FF0000"/>
                </a:solidFill>
              </a:rPr>
              <a:t>Ahhhh</a:t>
            </a:r>
            <a:r>
              <a:rPr lang="en-US" sz="2000" b="1" dirty="0">
                <a:solidFill>
                  <a:srgbClr val="FF0000"/>
                </a:solidFill>
              </a:rPr>
              <a:t>!  </a:t>
            </a:r>
            <a:r>
              <a:rPr lang="en-US" sz="2000" b="1" i="1" u="sng" dirty="0">
                <a:solidFill>
                  <a:srgbClr val="FF0000"/>
                </a:solidFill>
              </a:rPr>
              <a:t>NOT</a:t>
            </a:r>
            <a:r>
              <a:rPr lang="en-US" sz="2000" b="1" dirty="0">
                <a:solidFill>
                  <a:srgbClr val="FF0000"/>
                </a:solidFill>
              </a:rPr>
              <a:t> the same day</a:t>
            </a:r>
          </a:p>
        </p:txBody>
      </p:sp>
      <p:sp>
        <p:nvSpPr>
          <p:cNvPr id="34" name="TextBox 33"/>
          <p:cNvSpPr txBox="1"/>
          <p:nvPr/>
        </p:nvSpPr>
        <p:spPr>
          <a:xfrm>
            <a:off x="4739641" y="4901761"/>
            <a:ext cx="2829621" cy="523220"/>
          </a:xfrm>
          <a:prstGeom prst="rect">
            <a:avLst/>
          </a:prstGeom>
          <a:noFill/>
        </p:spPr>
        <p:txBody>
          <a:bodyPr wrap="none" rtlCol="0">
            <a:spAutoFit/>
          </a:bodyPr>
          <a:lstStyle/>
          <a:p>
            <a:r>
              <a:rPr lang="en-US" sz="2800" b="1" dirty="0"/>
              <a:t>Fiscal year end</a:t>
            </a:r>
          </a:p>
        </p:txBody>
      </p:sp>
      <p:sp>
        <p:nvSpPr>
          <p:cNvPr id="35" name="TextBox 34"/>
          <p:cNvSpPr txBox="1"/>
          <p:nvPr/>
        </p:nvSpPr>
        <p:spPr>
          <a:xfrm>
            <a:off x="2978333" y="5338387"/>
            <a:ext cx="1170513" cy="646331"/>
          </a:xfrm>
          <a:prstGeom prst="rect">
            <a:avLst/>
          </a:prstGeom>
          <a:noFill/>
        </p:spPr>
        <p:txBody>
          <a:bodyPr wrap="none" rtlCol="0">
            <a:spAutoFit/>
          </a:bodyPr>
          <a:lstStyle/>
          <a:p>
            <a:r>
              <a:rPr lang="en-US" sz="3600" b="1" dirty="0">
                <a:solidFill>
                  <a:schemeClr val="accent1"/>
                </a:solidFill>
              </a:rPr>
              <a:t>9/30</a:t>
            </a:r>
          </a:p>
        </p:txBody>
      </p:sp>
      <p:sp>
        <p:nvSpPr>
          <p:cNvPr id="36" name="TextBox 35"/>
          <p:cNvSpPr txBox="1"/>
          <p:nvPr/>
        </p:nvSpPr>
        <p:spPr>
          <a:xfrm>
            <a:off x="6434466" y="5325860"/>
            <a:ext cx="3268051" cy="1015663"/>
          </a:xfrm>
          <a:prstGeom prst="rect">
            <a:avLst/>
          </a:prstGeom>
          <a:noFill/>
        </p:spPr>
        <p:txBody>
          <a:bodyPr wrap="square" rtlCol="0">
            <a:spAutoFit/>
          </a:bodyPr>
          <a:lstStyle/>
          <a:p>
            <a:pPr algn="ctr"/>
            <a:r>
              <a:rPr lang="en-US" sz="3000" b="1" dirty="0">
                <a:solidFill>
                  <a:srgbClr val="FF0000"/>
                </a:solidFill>
              </a:rPr>
              <a:t>Last Sunday of September</a:t>
            </a:r>
          </a:p>
        </p:txBody>
      </p:sp>
      <p:sp>
        <p:nvSpPr>
          <p:cNvPr id="37" name="Smiley Face 36"/>
          <p:cNvSpPr/>
          <p:nvPr/>
        </p:nvSpPr>
        <p:spPr>
          <a:xfrm>
            <a:off x="6176169" y="3369763"/>
            <a:ext cx="766474" cy="804496"/>
          </a:xfrm>
          <a:prstGeom prst="smileyFace">
            <a:avLst>
              <a:gd name="adj" fmla="val -4653"/>
            </a:avLst>
          </a:prstGeom>
          <a:solidFill>
            <a:srgbClr val="FFFF00"/>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extBox 37"/>
          <p:cNvSpPr txBox="1"/>
          <p:nvPr/>
        </p:nvSpPr>
        <p:spPr>
          <a:xfrm>
            <a:off x="5460353" y="1970907"/>
            <a:ext cx="1119217" cy="523220"/>
          </a:xfrm>
          <a:prstGeom prst="rect">
            <a:avLst/>
          </a:prstGeom>
          <a:noFill/>
        </p:spPr>
        <p:txBody>
          <a:bodyPr wrap="none" rtlCol="0">
            <a:spAutoFit/>
          </a:bodyPr>
          <a:lstStyle/>
          <a:p>
            <a:r>
              <a:rPr lang="en-US" sz="2800" b="1" dirty="0"/>
              <a:t>Costs</a:t>
            </a:r>
          </a:p>
        </p:txBody>
      </p:sp>
      <p:sp>
        <p:nvSpPr>
          <p:cNvPr id="39" name="TextBox 38"/>
          <p:cNvSpPr txBox="1"/>
          <p:nvPr/>
        </p:nvSpPr>
        <p:spPr>
          <a:xfrm>
            <a:off x="5460352" y="2636776"/>
            <a:ext cx="1505540" cy="523220"/>
          </a:xfrm>
          <a:prstGeom prst="rect">
            <a:avLst/>
          </a:prstGeom>
          <a:noFill/>
        </p:spPr>
        <p:txBody>
          <a:bodyPr wrap="none" rtlCol="0">
            <a:spAutoFit/>
          </a:bodyPr>
          <a:lstStyle/>
          <a:p>
            <a:r>
              <a:rPr lang="en-US" sz="2800" b="1" dirty="0"/>
              <a:t>Burden </a:t>
            </a:r>
          </a:p>
        </p:txBody>
      </p:sp>
    </p:spTree>
    <p:extLst>
      <p:ext uri="{BB962C8B-B14F-4D97-AF65-F5344CB8AC3E}">
        <p14:creationId xmlns:p14="http://schemas.microsoft.com/office/powerpoint/2010/main" val="1524909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additive="base">
                                        <p:cTn id="35" dur="500" fill="hold"/>
                                        <p:tgtEl>
                                          <p:spTgt spid="38"/>
                                        </p:tgtEl>
                                        <p:attrNameLst>
                                          <p:attrName>ppt_x</p:attrName>
                                        </p:attrNameLst>
                                      </p:cBhvr>
                                      <p:tavLst>
                                        <p:tav tm="0">
                                          <p:val>
                                            <p:strVal val="#ppt_x"/>
                                          </p:val>
                                        </p:tav>
                                        <p:tav tm="100000">
                                          <p:val>
                                            <p:strVal val="#ppt_x"/>
                                          </p:val>
                                        </p:tav>
                                      </p:tavLst>
                                    </p:anim>
                                    <p:anim calcmode="lin" valueType="num">
                                      <p:cBhvr additive="base">
                                        <p:cTn id="36" dur="500" fill="hold"/>
                                        <p:tgtEl>
                                          <p:spTgt spid="3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additive="base">
                                        <p:cTn id="61" dur="500" fill="hold"/>
                                        <p:tgtEl>
                                          <p:spTgt spid="27"/>
                                        </p:tgtEl>
                                        <p:attrNameLst>
                                          <p:attrName>ppt_x</p:attrName>
                                        </p:attrNameLst>
                                      </p:cBhvr>
                                      <p:tavLst>
                                        <p:tav tm="0">
                                          <p:val>
                                            <p:strVal val="#ppt_x"/>
                                          </p:val>
                                        </p:tav>
                                        <p:tav tm="100000">
                                          <p:val>
                                            <p:strVal val="#ppt_x"/>
                                          </p:val>
                                        </p:tav>
                                      </p:tavLst>
                                    </p:anim>
                                    <p:anim calcmode="lin" valueType="num">
                                      <p:cBhvr additive="base">
                                        <p:cTn id="62" dur="500" fill="hold"/>
                                        <p:tgtEl>
                                          <p:spTgt spid="2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additive="base">
                                        <p:cTn id="65" dur="500" fill="hold"/>
                                        <p:tgtEl>
                                          <p:spTgt spid="29"/>
                                        </p:tgtEl>
                                        <p:attrNameLst>
                                          <p:attrName>ppt_x</p:attrName>
                                        </p:attrNameLst>
                                      </p:cBhvr>
                                      <p:tavLst>
                                        <p:tav tm="0">
                                          <p:val>
                                            <p:strVal val="#ppt_x"/>
                                          </p:val>
                                        </p:tav>
                                        <p:tav tm="100000">
                                          <p:val>
                                            <p:strVal val="#ppt_x"/>
                                          </p:val>
                                        </p:tav>
                                      </p:tavLst>
                                    </p:anim>
                                    <p:anim calcmode="lin" valueType="num">
                                      <p:cBhvr additive="base">
                                        <p:cTn id="6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0" nodeType="click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additive="base">
                                        <p:cTn id="71" dur="500" fill="hold"/>
                                        <p:tgtEl>
                                          <p:spTgt spid="15"/>
                                        </p:tgtEl>
                                        <p:attrNameLst>
                                          <p:attrName>ppt_x</p:attrName>
                                        </p:attrNameLst>
                                      </p:cBhvr>
                                      <p:tavLst>
                                        <p:tav tm="0">
                                          <p:val>
                                            <p:strVal val="#ppt_x"/>
                                          </p:val>
                                        </p:tav>
                                        <p:tav tm="100000">
                                          <p:val>
                                            <p:strVal val="#ppt_x"/>
                                          </p:val>
                                        </p:tav>
                                      </p:tavLst>
                                    </p:anim>
                                    <p:anim calcmode="lin" valueType="num">
                                      <p:cBhvr additive="base">
                                        <p:cTn id="7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additive="base">
                                        <p:cTn id="77" dur="500" fill="hold"/>
                                        <p:tgtEl>
                                          <p:spTgt spid="28"/>
                                        </p:tgtEl>
                                        <p:attrNameLst>
                                          <p:attrName>ppt_x</p:attrName>
                                        </p:attrNameLst>
                                      </p:cBhvr>
                                      <p:tavLst>
                                        <p:tav tm="0">
                                          <p:val>
                                            <p:strVal val="#ppt_x"/>
                                          </p:val>
                                        </p:tav>
                                        <p:tav tm="100000">
                                          <p:val>
                                            <p:strVal val="#ppt_x"/>
                                          </p:val>
                                        </p:tav>
                                      </p:tavLst>
                                    </p:anim>
                                    <p:anim calcmode="lin" valueType="num">
                                      <p:cBhvr additive="base">
                                        <p:cTn id="78" dur="500" fill="hold"/>
                                        <p:tgtEl>
                                          <p:spTgt spid="28"/>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additive="base">
                                        <p:cTn id="81" dur="500" fill="hold"/>
                                        <p:tgtEl>
                                          <p:spTgt spid="30"/>
                                        </p:tgtEl>
                                        <p:attrNameLst>
                                          <p:attrName>ppt_x</p:attrName>
                                        </p:attrNameLst>
                                      </p:cBhvr>
                                      <p:tavLst>
                                        <p:tav tm="0">
                                          <p:val>
                                            <p:strVal val="#ppt_x"/>
                                          </p:val>
                                        </p:tav>
                                        <p:tav tm="100000">
                                          <p:val>
                                            <p:strVal val="#ppt_x"/>
                                          </p:val>
                                        </p:tav>
                                      </p:tavLst>
                                    </p:anim>
                                    <p:anim calcmode="lin" valueType="num">
                                      <p:cBhvr additive="base">
                                        <p:cTn id="82"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5" presetClass="entr" presetSubtype="0" fill="hold" grpId="0" nodeType="clickEffect">
                                  <p:stCondLst>
                                    <p:cond delay="0"/>
                                  </p:stCondLst>
                                  <p:childTnLst>
                                    <p:set>
                                      <p:cBhvr>
                                        <p:cTn id="92" dur="1" fill="hold">
                                          <p:stCondLst>
                                            <p:cond delay="0"/>
                                          </p:stCondLst>
                                        </p:cTn>
                                        <p:tgtEl>
                                          <p:spTgt spid="19"/>
                                        </p:tgtEl>
                                        <p:attrNameLst>
                                          <p:attrName>style.visibility</p:attrName>
                                        </p:attrNameLst>
                                      </p:cBhvr>
                                      <p:to>
                                        <p:strVal val="visible"/>
                                      </p:to>
                                    </p:set>
                                    <p:anim calcmode="lin" valueType="num">
                                      <p:cBhvr>
                                        <p:cTn id="93" dur="1000" fill="hold"/>
                                        <p:tgtEl>
                                          <p:spTgt spid="19"/>
                                        </p:tgtEl>
                                        <p:attrNameLst>
                                          <p:attrName>ppt_w</p:attrName>
                                        </p:attrNameLst>
                                      </p:cBhvr>
                                      <p:tavLst>
                                        <p:tav tm="0">
                                          <p:val>
                                            <p:fltVal val="0"/>
                                          </p:val>
                                        </p:tav>
                                        <p:tav tm="100000">
                                          <p:val>
                                            <p:strVal val="#ppt_w"/>
                                          </p:val>
                                        </p:tav>
                                      </p:tavLst>
                                    </p:anim>
                                    <p:anim calcmode="lin" valueType="num">
                                      <p:cBhvr>
                                        <p:cTn id="94" dur="1000" fill="hold"/>
                                        <p:tgtEl>
                                          <p:spTgt spid="19"/>
                                        </p:tgtEl>
                                        <p:attrNameLst>
                                          <p:attrName>ppt_h</p:attrName>
                                        </p:attrNameLst>
                                      </p:cBhvr>
                                      <p:tavLst>
                                        <p:tav tm="0">
                                          <p:val>
                                            <p:fltVal val="0"/>
                                          </p:val>
                                        </p:tav>
                                        <p:tav tm="100000">
                                          <p:val>
                                            <p:strVal val="#ppt_h"/>
                                          </p:val>
                                        </p:tav>
                                      </p:tavLst>
                                    </p:anim>
                                    <p:anim calcmode="lin" valueType="num">
                                      <p:cBhvr>
                                        <p:cTn id="95"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96" dur="1000" fill="hold"/>
                                        <p:tgtEl>
                                          <p:spTgt spid="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7" fill="hold">
                      <p:stCondLst>
                        <p:cond delay="indefinite"/>
                      </p:stCondLst>
                      <p:childTnLst>
                        <p:par>
                          <p:cTn id="98" fill="hold">
                            <p:stCondLst>
                              <p:cond delay="0"/>
                            </p:stCondLst>
                            <p:childTnLst>
                              <p:par>
                                <p:cTn id="99" presetID="15" presetClass="entr" presetSubtype="0" fill="hold" grpId="0" nodeType="click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p:cTn id="101" dur="1000" fill="hold"/>
                                        <p:tgtEl>
                                          <p:spTgt spid="20"/>
                                        </p:tgtEl>
                                        <p:attrNameLst>
                                          <p:attrName>ppt_w</p:attrName>
                                        </p:attrNameLst>
                                      </p:cBhvr>
                                      <p:tavLst>
                                        <p:tav tm="0">
                                          <p:val>
                                            <p:fltVal val="0"/>
                                          </p:val>
                                        </p:tav>
                                        <p:tav tm="100000">
                                          <p:val>
                                            <p:strVal val="#ppt_w"/>
                                          </p:val>
                                        </p:tav>
                                      </p:tavLst>
                                    </p:anim>
                                    <p:anim calcmode="lin" valueType="num">
                                      <p:cBhvr>
                                        <p:cTn id="102" dur="1000" fill="hold"/>
                                        <p:tgtEl>
                                          <p:spTgt spid="20"/>
                                        </p:tgtEl>
                                        <p:attrNameLst>
                                          <p:attrName>ppt_h</p:attrName>
                                        </p:attrNameLst>
                                      </p:cBhvr>
                                      <p:tavLst>
                                        <p:tav tm="0">
                                          <p:val>
                                            <p:fltVal val="0"/>
                                          </p:val>
                                        </p:tav>
                                        <p:tav tm="100000">
                                          <p:val>
                                            <p:strVal val="#ppt_h"/>
                                          </p:val>
                                        </p:tav>
                                      </p:tavLst>
                                    </p:anim>
                                    <p:anim calcmode="lin" valueType="num">
                                      <p:cBhvr>
                                        <p:cTn id="103" dur="1000" fill="hold"/>
                                        <p:tgtEl>
                                          <p:spTgt spid="20"/>
                                        </p:tgtEl>
                                        <p:attrNameLst>
                                          <p:attrName>ppt_x</p:attrName>
                                        </p:attrNameLst>
                                      </p:cBhvr>
                                      <p:tavLst>
                                        <p:tav tm="0" fmla="#ppt_x+(cos(-2*pi*(1-$))*-#ppt_x-sin(-2*pi*(1-$))*(1-#ppt_y))*(1-$)">
                                          <p:val>
                                            <p:fltVal val="0"/>
                                          </p:val>
                                        </p:tav>
                                        <p:tav tm="100000">
                                          <p:val>
                                            <p:fltVal val="1"/>
                                          </p:val>
                                        </p:tav>
                                      </p:tavLst>
                                    </p:anim>
                                    <p:anim calcmode="lin" valueType="num">
                                      <p:cBhvr>
                                        <p:cTn id="104" dur="1000" fill="hold"/>
                                        <p:tgtEl>
                                          <p:spTgt spid="2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05" fill="hold">
                      <p:stCondLst>
                        <p:cond delay="indefinite"/>
                      </p:stCondLst>
                      <p:childTnLst>
                        <p:par>
                          <p:cTn id="106" fill="hold">
                            <p:stCondLst>
                              <p:cond delay="0"/>
                            </p:stCondLst>
                            <p:childTnLst>
                              <p:par>
                                <p:cTn id="107" presetID="52" presetClass="entr" presetSubtype="0" fill="hold" grpId="0" nodeType="clickEffect">
                                  <p:stCondLst>
                                    <p:cond delay="0"/>
                                  </p:stCondLst>
                                  <p:childTnLst>
                                    <p:set>
                                      <p:cBhvr>
                                        <p:cTn id="108" dur="1" fill="hold">
                                          <p:stCondLst>
                                            <p:cond delay="0"/>
                                          </p:stCondLst>
                                        </p:cTn>
                                        <p:tgtEl>
                                          <p:spTgt spid="37"/>
                                        </p:tgtEl>
                                        <p:attrNameLst>
                                          <p:attrName>style.visibility</p:attrName>
                                        </p:attrNameLst>
                                      </p:cBhvr>
                                      <p:to>
                                        <p:strVal val="visible"/>
                                      </p:to>
                                    </p:set>
                                    <p:animScale>
                                      <p:cBhvr>
                                        <p:cTn id="109" dur="1000" decel="50000" fill="hold">
                                          <p:stCondLst>
                                            <p:cond delay="0"/>
                                          </p:stCondLst>
                                        </p:cTn>
                                        <p:tgtEl>
                                          <p:spTgt spid="3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0" dur="1000" decel="50000" fill="hold">
                                          <p:stCondLst>
                                            <p:cond delay="0"/>
                                          </p:stCondLst>
                                        </p:cTn>
                                        <p:tgtEl>
                                          <p:spTgt spid="37"/>
                                        </p:tgtEl>
                                        <p:attrNameLst>
                                          <p:attrName>ppt_x</p:attrName>
                                          <p:attrName>ppt_y</p:attrName>
                                        </p:attrNameLst>
                                      </p:cBhvr>
                                    </p:animMotion>
                                    <p:animEffect transition="in" filter="fade">
                                      <p:cBhvr>
                                        <p:cTn id="111" dur="1000"/>
                                        <p:tgtEl>
                                          <p:spTgt spid="37"/>
                                        </p:tgtEl>
                                      </p:cBhvr>
                                    </p:animEffect>
                                  </p:childTnLst>
                                </p:cTn>
                              </p:par>
                              <p:par>
                                <p:cTn id="112" presetID="52" presetClass="entr" presetSubtype="0" fill="hold" grpId="0" nodeType="withEffect">
                                  <p:stCondLst>
                                    <p:cond delay="0"/>
                                  </p:stCondLst>
                                  <p:childTnLst>
                                    <p:set>
                                      <p:cBhvr>
                                        <p:cTn id="113" dur="1" fill="hold">
                                          <p:stCondLst>
                                            <p:cond delay="0"/>
                                          </p:stCondLst>
                                        </p:cTn>
                                        <p:tgtEl>
                                          <p:spTgt spid="33"/>
                                        </p:tgtEl>
                                        <p:attrNameLst>
                                          <p:attrName>style.visibility</p:attrName>
                                        </p:attrNameLst>
                                      </p:cBhvr>
                                      <p:to>
                                        <p:strVal val="visible"/>
                                      </p:to>
                                    </p:set>
                                    <p:animScale>
                                      <p:cBhvr>
                                        <p:cTn id="114"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5" dur="1000" decel="50000" fill="hold">
                                          <p:stCondLst>
                                            <p:cond delay="0"/>
                                          </p:stCondLst>
                                        </p:cTn>
                                        <p:tgtEl>
                                          <p:spTgt spid="33"/>
                                        </p:tgtEl>
                                        <p:attrNameLst>
                                          <p:attrName>ppt_x</p:attrName>
                                          <p:attrName>ppt_y</p:attrName>
                                        </p:attrNameLst>
                                      </p:cBhvr>
                                    </p:animMotion>
                                    <p:animEffect transition="in" filter="fade">
                                      <p:cBhvr>
                                        <p:cTn id="116" dur="1000"/>
                                        <p:tgtEl>
                                          <p:spTgt spid="33"/>
                                        </p:tgtEl>
                                      </p:cBhvr>
                                    </p:animEffect>
                                  </p:childTnLst>
                                </p:cTn>
                              </p:par>
                            </p:childTnLst>
                          </p:cTn>
                        </p:par>
                      </p:childTnLst>
                    </p:cTn>
                  </p:par>
                  <p:par>
                    <p:cTn id="117" fill="hold">
                      <p:stCondLst>
                        <p:cond delay="indefinite"/>
                      </p:stCondLst>
                      <p:childTnLst>
                        <p:par>
                          <p:cTn id="118" fill="hold">
                            <p:stCondLst>
                              <p:cond delay="0"/>
                            </p:stCondLst>
                            <p:childTnLst>
                              <p:par>
                                <p:cTn id="119" presetID="2" presetClass="entr" presetSubtype="4" fill="hold" nodeType="clickEffect">
                                  <p:stCondLst>
                                    <p:cond delay="0"/>
                                  </p:stCondLst>
                                  <p:childTnLst>
                                    <p:set>
                                      <p:cBhvr>
                                        <p:cTn id="120" dur="1" fill="hold">
                                          <p:stCondLst>
                                            <p:cond delay="0"/>
                                          </p:stCondLst>
                                        </p:cTn>
                                        <p:tgtEl>
                                          <p:spTgt spid="32"/>
                                        </p:tgtEl>
                                        <p:attrNameLst>
                                          <p:attrName>style.visibility</p:attrName>
                                        </p:attrNameLst>
                                      </p:cBhvr>
                                      <p:to>
                                        <p:strVal val="visible"/>
                                      </p:to>
                                    </p:set>
                                    <p:anim calcmode="lin" valueType="num">
                                      <p:cBhvr additive="base">
                                        <p:cTn id="121" dur="500" fill="hold"/>
                                        <p:tgtEl>
                                          <p:spTgt spid="32"/>
                                        </p:tgtEl>
                                        <p:attrNameLst>
                                          <p:attrName>ppt_x</p:attrName>
                                        </p:attrNameLst>
                                      </p:cBhvr>
                                      <p:tavLst>
                                        <p:tav tm="0">
                                          <p:val>
                                            <p:strVal val="#ppt_x"/>
                                          </p:val>
                                        </p:tav>
                                        <p:tav tm="100000">
                                          <p:val>
                                            <p:strVal val="#ppt_x"/>
                                          </p:val>
                                        </p:tav>
                                      </p:tavLst>
                                    </p:anim>
                                    <p:anim calcmode="lin" valueType="num">
                                      <p:cBhvr additive="base">
                                        <p:cTn id="122" dur="500" fill="hold"/>
                                        <p:tgtEl>
                                          <p:spTgt spid="32"/>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0"/>
                                  </p:stCondLst>
                                  <p:childTnLst>
                                    <p:set>
                                      <p:cBhvr>
                                        <p:cTn id="124" dur="1" fill="hold">
                                          <p:stCondLst>
                                            <p:cond delay="0"/>
                                          </p:stCondLst>
                                        </p:cTn>
                                        <p:tgtEl>
                                          <p:spTgt spid="23"/>
                                        </p:tgtEl>
                                        <p:attrNameLst>
                                          <p:attrName>style.visibility</p:attrName>
                                        </p:attrNameLst>
                                      </p:cBhvr>
                                      <p:to>
                                        <p:strVal val="visible"/>
                                      </p:to>
                                    </p:set>
                                    <p:anim calcmode="lin" valueType="num">
                                      <p:cBhvr additive="base">
                                        <p:cTn id="125" dur="500" fill="hold"/>
                                        <p:tgtEl>
                                          <p:spTgt spid="23"/>
                                        </p:tgtEl>
                                        <p:attrNameLst>
                                          <p:attrName>ppt_x</p:attrName>
                                        </p:attrNameLst>
                                      </p:cBhvr>
                                      <p:tavLst>
                                        <p:tav tm="0">
                                          <p:val>
                                            <p:strVal val="#ppt_x"/>
                                          </p:val>
                                        </p:tav>
                                        <p:tav tm="100000">
                                          <p:val>
                                            <p:strVal val="#ppt_x"/>
                                          </p:val>
                                        </p:tav>
                                      </p:tavLst>
                                    </p:anim>
                                    <p:anim calcmode="lin" valueType="num">
                                      <p:cBhvr additive="base">
                                        <p:cTn id="12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4"/>
                                        </p:tgtEl>
                                        <p:attrNameLst>
                                          <p:attrName>style.visibility</p:attrName>
                                        </p:attrNameLst>
                                      </p:cBhvr>
                                      <p:to>
                                        <p:strVal val="visible"/>
                                      </p:to>
                                    </p:set>
                                    <p:anim calcmode="lin" valueType="num">
                                      <p:cBhvr additive="base">
                                        <p:cTn id="131" dur="500" fill="hold"/>
                                        <p:tgtEl>
                                          <p:spTgt spid="34"/>
                                        </p:tgtEl>
                                        <p:attrNameLst>
                                          <p:attrName>ppt_x</p:attrName>
                                        </p:attrNameLst>
                                      </p:cBhvr>
                                      <p:tavLst>
                                        <p:tav tm="0">
                                          <p:val>
                                            <p:strVal val="#ppt_x"/>
                                          </p:val>
                                        </p:tav>
                                        <p:tav tm="100000">
                                          <p:val>
                                            <p:strVal val="#ppt_x"/>
                                          </p:val>
                                        </p:tav>
                                      </p:tavLst>
                                    </p:anim>
                                    <p:anim calcmode="lin" valueType="num">
                                      <p:cBhvr additive="base">
                                        <p:cTn id="132"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133" fill="hold">
                      <p:stCondLst>
                        <p:cond delay="indefinite"/>
                      </p:stCondLst>
                      <p:childTnLst>
                        <p:par>
                          <p:cTn id="134" fill="hold">
                            <p:stCondLst>
                              <p:cond delay="0"/>
                            </p:stCondLst>
                            <p:childTnLst>
                              <p:par>
                                <p:cTn id="135" presetID="2" presetClass="entr" presetSubtype="4" fill="hold" grpId="0" nodeType="click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additive="base">
                                        <p:cTn id="137" dur="500" fill="hold"/>
                                        <p:tgtEl>
                                          <p:spTgt spid="35"/>
                                        </p:tgtEl>
                                        <p:attrNameLst>
                                          <p:attrName>ppt_x</p:attrName>
                                        </p:attrNameLst>
                                      </p:cBhvr>
                                      <p:tavLst>
                                        <p:tav tm="0">
                                          <p:val>
                                            <p:strVal val="#ppt_x"/>
                                          </p:val>
                                        </p:tav>
                                        <p:tav tm="100000">
                                          <p:val>
                                            <p:strVal val="#ppt_x"/>
                                          </p:val>
                                        </p:tav>
                                      </p:tavLst>
                                    </p:anim>
                                    <p:anim calcmode="lin" valueType="num">
                                      <p:cBhvr additive="base">
                                        <p:cTn id="13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39" fill="hold">
                      <p:stCondLst>
                        <p:cond delay="indefinite"/>
                      </p:stCondLst>
                      <p:childTnLst>
                        <p:par>
                          <p:cTn id="140" fill="hold">
                            <p:stCondLst>
                              <p:cond delay="0"/>
                            </p:stCondLst>
                            <p:childTnLst>
                              <p:par>
                                <p:cTn id="141" presetID="52" presetClass="entr" presetSubtype="0" fill="hold" grpId="0" nodeType="clickEffect">
                                  <p:stCondLst>
                                    <p:cond delay="0"/>
                                  </p:stCondLst>
                                  <p:childTnLst>
                                    <p:set>
                                      <p:cBhvr>
                                        <p:cTn id="142" dur="1" fill="hold">
                                          <p:stCondLst>
                                            <p:cond delay="0"/>
                                          </p:stCondLst>
                                        </p:cTn>
                                        <p:tgtEl>
                                          <p:spTgt spid="36"/>
                                        </p:tgtEl>
                                        <p:attrNameLst>
                                          <p:attrName>style.visibility</p:attrName>
                                        </p:attrNameLst>
                                      </p:cBhvr>
                                      <p:to>
                                        <p:strVal val="visible"/>
                                      </p:to>
                                    </p:set>
                                    <p:animScale>
                                      <p:cBhvr>
                                        <p:cTn id="143" dur="1000" decel="50000" fill="hold">
                                          <p:stCondLst>
                                            <p:cond delay="0"/>
                                          </p:stCondLst>
                                        </p:cTn>
                                        <p:tgtEl>
                                          <p:spTgt spid="3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4" dur="1000" decel="50000" fill="hold">
                                          <p:stCondLst>
                                            <p:cond delay="0"/>
                                          </p:stCondLst>
                                        </p:cTn>
                                        <p:tgtEl>
                                          <p:spTgt spid="36"/>
                                        </p:tgtEl>
                                        <p:attrNameLst>
                                          <p:attrName>ppt_x</p:attrName>
                                          <p:attrName>ppt_y</p:attrName>
                                        </p:attrNameLst>
                                      </p:cBhvr>
                                    </p:animMotion>
                                    <p:animEffect transition="in" filter="fade">
                                      <p:cBhvr>
                                        <p:cTn id="145"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11" grpId="0"/>
      <p:bldP spid="12" grpId="0" animBg="1"/>
      <p:bldP spid="14" grpId="0" animBg="1"/>
      <p:bldP spid="15" grpId="0" animBg="1"/>
      <p:bldP spid="16" grpId="0"/>
      <p:bldP spid="17" grpId="0" animBg="1"/>
      <p:bldP spid="18" grpId="0" animBg="1"/>
      <p:bldP spid="19" grpId="0" animBg="1"/>
      <p:bldP spid="20" grpId="0" animBg="1"/>
      <p:bldP spid="23" grpId="0"/>
      <p:bldP spid="29" grpId="0"/>
      <p:bldP spid="30" grpId="0"/>
      <p:bldP spid="33" grpId="0"/>
      <p:bldP spid="34" grpId="0"/>
      <p:bldP spid="35" grpId="0"/>
      <p:bldP spid="36" grpId="0"/>
      <p:bldP spid="37" grpId="0" animBg="1"/>
      <p:bldP spid="38" grpId="0"/>
      <p:bldP spid="39"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89466" y="199608"/>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differences from Caltech</a:t>
            </a:r>
          </a:p>
        </p:txBody>
      </p:sp>
      <p:sp>
        <p:nvSpPr>
          <p:cNvPr id="5" name="TextBox 4"/>
          <p:cNvSpPr txBox="1"/>
          <p:nvPr/>
        </p:nvSpPr>
        <p:spPr>
          <a:xfrm>
            <a:off x="3702341" y="921531"/>
            <a:ext cx="5690982" cy="523220"/>
          </a:xfrm>
          <a:prstGeom prst="rect">
            <a:avLst/>
          </a:prstGeom>
          <a:noFill/>
        </p:spPr>
        <p:txBody>
          <a:bodyPr wrap="none" rtlCol="0">
            <a:spAutoFit/>
          </a:bodyPr>
          <a:lstStyle/>
          <a:p>
            <a:r>
              <a:rPr lang="en-US" sz="2800" b="1" dirty="0"/>
              <a:t>How does this impact closeout?</a:t>
            </a:r>
          </a:p>
        </p:txBody>
      </p:sp>
      <p:sp>
        <p:nvSpPr>
          <p:cNvPr id="6" name="Rectangle 5"/>
          <p:cNvSpPr/>
          <p:nvPr/>
        </p:nvSpPr>
        <p:spPr>
          <a:xfrm>
            <a:off x="3023437" y="2325177"/>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7" name="TextBox 6"/>
          <p:cNvSpPr txBox="1"/>
          <p:nvPr/>
        </p:nvSpPr>
        <p:spPr>
          <a:xfrm>
            <a:off x="1619797" y="2336663"/>
            <a:ext cx="1119217" cy="523220"/>
          </a:xfrm>
          <a:prstGeom prst="rect">
            <a:avLst/>
          </a:prstGeom>
          <a:noFill/>
        </p:spPr>
        <p:txBody>
          <a:bodyPr wrap="none" rtlCol="0">
            <a:spAutoFit/>
          </a:bodyPr>
          <a:lstStyle/>
          <a:p>
            <a:r>
              <a:rPr lang="en-US" sz="2800" b="1" dirty="0"/>
              <a:t>Costs</a:t>
            </a:r>
          </a:p>
        </p:txBody>
      </p:sp>
      <p:sp>
        <p:nvSpPr>
          <p:cNvPr id="8" name="Rectangle 7"/>
          <p:cNvSpPr/>
          <p:nvPr/>
        </p:nvSpPr>
        <p:spPr>
          <a:xfrm>
            <a:off x="3823079" y="2325177"/>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9" name="Rectangle 8"/>
          <p:cNvSpPr/>
          <p:nvPr/>
        </p:nvSpPr>
        <p:spPr>
          <a:xfrm>
            <a:off x="3023437" y="3105827"/>
            <a:ext cx="642870" cy="3166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64.5%</a:t>
            </a:r>
          </a:p>
        </p:txBody>
      </p:sp>
      <p:sp>
        <p:nvSpPr>
          <p:cNvPr id="10" name="Rectangle 9"/>
          <p:cNvSpPr/>
          <p:nvPr/>
        </p:nvSpPr>
        <p:spPr>
          <a:xfrm>
            <a:off x="3823079" y="3105827"/>
            <a:ext cx="635708" cy="31663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lumMod val="75000"/>
                  </a:schemeClr>
                </a:solidFill>
              </a:rPr>
              <a:t>64.5%</a:t>
            </a:r>
          </a:p>
        </p:txBody>
      </p:sp>
      <p:sp>
        <p:nvSpPr>
          <p:cNvPr id="11" name="TextBox 10"/>
          <p:cNvSpPr txBox="1"/>
          <p:nvPr/>
        </p:nvSpPr>
        <p:spPr>
          <a:xfrm>
            <a:off x="1619796" y="3002532"/>
            <a:ext cx="1505540" cy="523220"/>
          </a:xfrm>
          <a:prstGeom prst="rect">
            <a:avLst/>
          </a:prstGeom>
          <a:noFill/>
        </p:spPr>
        <p:txBody>
          <a:bodyPr wrap="none" rtlCol="0">
            <a:spAutoFit/>
          </a:bodyPr>
          <a:lstStyle/>
          <a:p>
            <a:r>
              <a:rPr lang="en-US" sz="2800" b="1" dirty="0"/>
              <a:t>Burden </a:t>
            </a:r>
          </a:p>
        </p:txBody>
      </p:sp>
      <p:sp>
        <p:nvSpPr>
          <p:cNvPr id="12" name="Rectangle 11"/>
          <p:cNvSpPr/>
          <p:nvPr/>
        </p:nvSpPr>
        <p:spPr>
          <a:xfrm>
            <a:off x="6212394" y="2325177"/>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13" name="Rectangle 12"/>
          <p:cNvSpPr/>
          <p:nvPr/>
        </p:nvSpPr>
        <p:spPr>
          <a:xfrm>
            <a:off x="7006060" y="2325177"/>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4" name="Freeform 13"/>
          <p:cNvSpPr/>
          <p:nvPr/>
        </p:nvSpPr>
        <p:spPr>
          <a:xfrm>
            <a:off x="6383381" y="2755051"/>
            <a:ext cx="3488127" cy="759820"/>
          </a:xfrm>
          <a:custGeom>
            <a:avLst/>
            <a:gdLst>
              <a:gd name="connsiteX0" fmla="*/ 0 w 3488127"/>
              <a:gd name="connsiteY0" fmla="*/ 193761 h 759820"/>
              <a:gd name="connsiteX1" fmla="*/ 383177 w 3488127"/>
              <a:gd name="connsiteY1" fmla="*/ 707567 h 759820"/>
              <a:gd name="connsiteX2" fmla="*/ 409303 w 3488127"/>
              <a:gd name="connsiteY2" fmla="*/ 193761 h 759820"/>
              <a:gd name="connsiteX3" fmla="*/ 696686 w 3488127"/>
              <a:gd name="connsiteY3" fmla="*/ 759818 h 759820"/>
              <a:gd name="connsiteX4" fmla="*/ 670560 w 3488127"/>
              <a:gd name="connsiteY4" fmla="*/ 202470 h 759820"/>
              <a:gd name="connsiteX5" fmla="*/ 940526 w 3488127"/>
              <a:gd name="connsiteY5" fmla="*/ 568230 h 759820"/>
              <a:gd name="connsiteX6" fmla="*/ 1001486 w 3488127"/>
              <a:gd name="connsiteY6" fmla="*/ 228596 h 759820"/>
              <a:gd name="connsiteX7" fmla="*/ 1254034 w 3488127"/>
              <a:gd name="connsiteY7" fmla="*/ 751110 h 759820"/>
              <a:gd name="connsiteX8" fmla="*/ 1358537 w 3488127"/>
              <a:gd name="connsiteY8" fmla="*/ 211178 h 759820"/>
              <a:gd name="connsiteX9" fmla="*/ 1663337 w 3488127"/>
              <a:gd name="connsiteY9" fmla="*/ 733693 h 759820"/>
              <a:gd name="connsiteX10" fmla="*/ 1793966 w 3488127"/>
              <a:gd name="connsiteY10" fmla="*/ 246013 h 759820"/>
              <a:gd name="connsiteX11" fmla="*/ 1985554 w 3488127"/>
              <a:gd name="connsiteY11" fmla="*/ 664024 h 759820"/>
              <a:gd name="connsiteX12" fmla="*/ 2151017 w 3488127"/>
              <a:gd name="connsiteY12" fmla="*/ 141510 h 759820"/>
              <a:gd name="connsiteX13" fmla="*/ 2351314 w 3488127"/>
              <a:gd name="connsiteY13" fmla="*/ 533396 h 759820"/>
              <a:gd name="connsiteX14" fmla="*/ 2473234 w 3488127"/>
              <a:gd name="connsiteY14" fmla="*/ 141510 h 759820"/>
              <a:gd name="connsiteX15" fmla="*/ 2734491 w 3488127"/>
              <a:gd name="connsiteY15" fmla="*/ 550813 h 759820"/>
              <a:gd name="connsiteX16" fmla="*/ 2891246 w 3488127"/>
              <a:gd name="connsiteY16" fmla="*/ 106676 h 759820"/>
              <a:gd name="connsiteX17" fmla="*/ 3056708 w 3488127"/>
              <a:gd name="connsiteY17" fmla="*/ 411476 h 759820"/>
              <a:gd name="connsiteX18" fmla="*/ 3178628 w 3488127"/>
              <a:gd name="connsiteY18" fmla="*/ 89258 h 759820"/>
              <a:gd name="connsiteX19" fmla="*/ 3335383 w 3488127"/>
              <a:gd name="connsiteY19" fmla="*/ 376641 h 759820"/>
              <a:gd name="connsiteX20" fmla="*/ 3474720 w 3488127"/>
              <a:gd name="connsiteY20" fmla="*/ 28298 h 759820"/>
              <a:gd name="connsiteX21" fmla="*/ 3474720 w 3488127"/>
              <a:gd name="connsiteY21" fmla="*/ 45716 h 75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127" h="759820">
                <a:moveTo>
                  <a:pt x="0" y="193761"/>
                </a:moveTo>
                <a:cubicBezTo>
                  <a:pt x="157480" y="450664"/>
                  <a:pt x="314960" y="707567"/>
                  <a:pt x="383177" y="707567"/>
                </a:cubicBezTo>
                <a:cubicBezTo>
                  <a:pt x="451394" y="707567"/>
                  <a:pt x="357052" y="185052"/>
                  <a:pt x="409303" y="193761"/>
                </a:cubicBezTo>
                <a:cubicBezTo>
                  <a:pt x="461555" y="202470"/>
                  <a:pt x="653143" y="758367"/>
                  <a:pt x="696686" y="759818"/>
                </a:cubicBezTo>
                <a:cubicBezTo>
                  <a:pt x="740229" y="761269"/>
                  <a:pt x="629920" y="234401"/>
                  <a:pt x="670560" y="202470"/>
                </a:cubicBezTo>
                <a:cubicBezTo>
                  <a:pt x="711200" y="170539"/>
                  <a:pt x="885372" y="563876"/>
                  <a:pt x="940526" y="568230"/>
                </a:cubicBezTo>
                <a:cubicBezTo>
                  <a:pt x="995680" y="572584"/>
                  <a:pt x="949235" y="198116"/>
                  <a:pt x="1001486" y="228596"/>
                </a:cubicBezTo>
                <a:cubicBezTo>
                  <a:pt x="1053737" y="259076"/>
                  <a:pt x="1194526" y="754013"/>
                  <a:pt x="1254034" y="751110"/>
                </a:cubicBezTo>
                <a:cubicBezTo>
                  <a:pt x="1313543" y="748207"/>
                  <a:pt x="1290320" y="214081"/>
                  <a:pt x="1358537" y="211178"/>
                </a:cubicBezTo>
                <a:cubicBezTo>
                  <a:pt x="1426754" y="208275"/>
                  <a:pt x="1590766" y="727887"/>
                  <a:pt x="1663337" y="733693"/>
                </a:cubicBezTo>
                <a:cubicBezTo>
                  <a:pt x="1735908" y="739499"/>
                  <a:pt x="1740263" y="257625"/>
                  <a:pt x="1793966" y="246013"/>
                </a:cubicBezTo>
                <a:cubicBezTo>
                  <a:pt x="1847669" y="234401"/>
                  <a:pt x="1926046" y="681441"/>
                  <a:pt x="1985554" y="664024"/>
                </a:cubicBezTo>
                <a:cubicBezTo>
                  <a:pt x="2045062" y="646607"/>
                  <a:pt x="2090057" y="163281"/>
                  <a:pt x="2151017" y="141510"/>
                </a:cubicBezTo>
                <a:cubicBezTo>
                  <a:pt x="2211977" y="119739"/>
                  <a:pt x="2297611" y="533396"/>
                  <a:pt x="2351314" y="533396"/>
                </a:cubicBezTo>
                <a:cubicBezTo>
                  <a:pt x="2405017" y="533396"/>
                  <a:pt x="2409371" y="138607"/>
                  <a:pt x="2473234" y="141510"/>
                </a:cubicBezTo>
                <a:cubicBezTo>
                  <a:pt x="2537097" y="144413"/>
                  <a:pt x="2664822" y="556619"/>
                  <a:pt x="2734491" y="550813"/>
                </a:cubicBezTo>
                <a:cubicBezTo>
                  <a:pt x="2804160" y="545007"/>
                  <a:pt x="2837543" y="129899"/>
                  <a:pt x="2891246" y="106676"/>
                </a:cubicBezTo>
                <a:cubicBezTo>
                  <a:pt x="2944949" y="83453"/>
                  <a:pt x="3008811" y="414379"/>
                  <a:pt x="3056708" y="411476"/>
                </a:cubicBezTo>
                <a:cubicBezTo>
                  <a:pt x="3104605" y="408573"/>
                  <a:pt x="3132182" y="95064"/>
                  <a:pt x="3178628" y="89258"/>
                </a:cubicBezTo>
                <a:cubicBezTo>
                  <a:pt x="3225074" y="83452"/>
                  <a:pt x="3286034" y="386801"/>
                  <a:pt x="3335383" y="376641"/>
                </a:cubicBezTo>
                <a:cubicBezTo>
                  <a:pt x="3384732" y="366481"/>
                  <a:pt x="3451497" y="83452"/>
                  <a:pt x="3474720" y="28298"/>
                </a:cubicBezTo>
                <a:cubicBezTo>
                  <a:pt x="3497943" y="-26856"/>
                  <a:pt x="3486331" y="9430"/>
                  <a:pt x="3474720" y="45716"/>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Freeform 14"/>
          <p:cNvSpPr/>
          <p:nvPr/>
        </p:nvSpPr>
        <p:spPr>
          <a:xfrm>
            <a:off x="7428409" y="2523720"/>
            <a:ext cx="2693795" cy="838109"/>
          </a:xfrm>
          <a:custGeom>
            <a:avLst/>
            <a:gdLst>
              <a:gd name="connsiteX0" fmla="*/ 0 w 2693795"/>
              <a:gd name="connsiteY0" fmla="*/ 367515 h 838109"/>
              <a:gd name="connsiteX1" fmla="*/ 374469 w 2693795"/>
              <a:gd name="connsiteY1" fmla="*/ 837778 h 838109"/>
              <a:gd name="connsiteX2" fmla="*/ 409303 w 2693795"/>
              <a:gd name="connsiteY2" fmla="*/ 384932 h 838109"/>
              <a:gd name="connsiteX3" fmla="*/ 670560 w 2693795"/>
              <a:gd name="connsiteY3" fmla="*/ 837778 h 838109"/>
              <a:gd name="connsiteX4" fmla="*/ 836023 w 2693795"/>
              <a:gd name="connsiteY4" fmla="*/ 297847 h 838109"/>
              <a:gd name="connsiteX5" fmla="*/ 1036320 w 2693795"/>
              <a:gd name="connsiteY5" fmla="*/ 776818 h 838109"/>
              <a:gd name="connsiteX6" fmla="*/ 1175658 w 2693795"/>
              <a:gd name="connsiteY6" fmla="*/ 280429 h 838109"/>
              <a:gd name="connsiteX7" fmla="*/ 1297578 w 2693795"/>
              <a:gd name="connsiteY7" fmla="*/ 559104 h 838109"/>
              <a:gd name="connsiteX8" fmla="*/ 1393372 w 2693795"/>
              <a:gd name="connsiteY8" fmla="*/ 228178 h 838109"/>
              <a:gd name="connsiteX9" fmla="*/ 1663338 w 2693795"/>
              <a:gd name="connsiteY9" fmla="*/ 445892 h 838109"/>
              <a:gd name="connsiteX10" fmla="*/ 1872343 w 2693795"/>
              <a:gd name="connsiteY10" fmla="*/ 158509 h 838109"/>
              <a:gd name="connsiteX11" fmla="*/ 2020389 w 2693795"/>
              <a:gd name="connsiteY11" fmla="*/ 532978 h 838109"/>
              <a:gd name="connsiteX12" fmla="*/ 2203269 w 2693795"/>
              <a:gd name="connsiteY12" fmla="*/ 149801 h 838109"/>
              <a:gd name="connsiteX13" fmla="*/ 2386149 w 2693795"/>
              <a:gd name="connsiteY13" fmla="*/ 472018 h 838109"/>
              <a:gd name="connsiteX14" fmla="*/ 2542903 w 2693795"/>
              <a:gd name="connsiteY14" fmla="*/ 106258 h 838109"/>
              <a:gd name="connsiteX15" fmla="*/ 2656115 w 2693795"/>
              <a:gd name="connsiteY15" fmla="*/ 27881 h 838109"/>
              <a:gd name="connsiteX16" fmla="*/ 2560320 w 2693795"/>
              <a:gd name="connsiteY16" fmla="*/ 524269 h 838109"/>
              <a:gd name="connsiteX17" fmla="*/ 2638698 w 2693795"/>
              <a:gd name="connsiteY17" fmla="*/ 785527 h 838109"/>
              <a:gd name="connsiteX18" fmla="*/ 2690949 w 2693795"/>
              <a:gd name="connsiteY18" fmla="*/ 654898 h 838109"/>
              <a:gd name="connsiteX19" fmla="*/ 2682240 w 2693795"/>
              <a:gd name="connsiteY19" fmla="*/ 663607 h 8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93795" h="838109">
                <a:moveTo>
                  <a:pt x="0" y="367515"/>
                </a:moveTo>
                <a:cubicBezTo>
                  <a:pt x="153126" y="601195"/>
                  <a:pt x="306252" y="834875"/>
                  <a:pt x="374469" y="837778"/>
                </a:cubicBezTo>
                <a:cubicBezTo>
                  <a:pt x="442686" y="840681"/>
                  <a:pt x="359955" y="384932"/>
                  <a:pt x="409303" y="384932"/>
                </a:cubicBezTo>
                <a:cubicBezTo>
                  <a:pt x="458651" y="384932"/>
                  <a:pt x="599440" y="852292"/>
                  <a:pt x="670560" y="837778"/>
                </a:cubicBezTo>
                <a:cubicBezTo>
                  <a:pt x="741680" y="823264"/>
                  <a:pt x="775063" y="308007"/>
                  <a:pt x="836023" y="297847"/>
                </a:cubicBezTo>
                <a:cubicBezTo>
                  <a:pt x="896983" y="287687"/>
                  <a:pt x="979714" y="779721"/>
                  <a:pt x="1036320" y="776818"/>
                </a:cubicBezTo>
                <a:cubicBezTo>
                  <a:pt x="1092926" y="773915"/>
                  <a:pt x="1132115" y="316715"/>
                  <a:pt x="1175658" y="280429"/>
                </a:cubicBezTo>
                <a:cubicBezTo>
                  <a:pt x="1219201" y="244143"/>
                  <a:pt x="1261292" y="567813"/>
                  <a:pt x="1297578" y="559104"/>
                </a:cubicBezTo>
                <a:cubicBezTo>
                  <a:pt x="1333864" y="550396"/>
                  <a:pt x="1332412" y="247047"/>
                  <a:pt x="1393372" y="228178"/>
                </a:cubicBezTo>
                <a:cubicBezTo>
                  <a:pt x="1454332" y="209309"/>
                  <a:pt x="1583509" y="457504"/>
                  <a:pt x="1663338" y="445892"/>
                </a:cubicBezTo>
                <a:cubicBezTo>
                  <a:pt x="1743167" y="434280"/>
                  <a:pt x="1812835" y="143995"/>
                  <a:pt x="1872343" y="158509"/>
                </a:cubicBezTo>
                <a:cubicBezTo>
                  <a:pt x="1931851" y="173023"/>
                  <a:pt x="1965235" y="534429"/>
                  <a:pt x="2020389" y="532978"/>
                </a:cubicBezTo>
                <a:cubicBezTo>
                  <a:pt x="2075543" y="531527"/>
                  <a:pt x="2142309" y="159961"/>
                  <a:pt x="2203269" y="149801"/>
                </a:cubicBezTo>
                <a:cubicBezTo>
                  <a:pt x="2264229" y="139641"/>
                  <a:pt x="2329543" y="479275"/>
                  <a:pt x="2386149" y="472018"/>
                </a:cubicBezTo>
                <a:cubicBezTo>
                  <a:pt x="2442755" y="464761"/>
                  <a:pt x="2497909" y="180281"/>
                  <a:pt x="2542903" y="106258"/>
                </a:cubicBezTo>
                <a:cubicBezTo>
                  <a:pt x="2587897" y="32235"/>
                  <a:pt x="2653212" y="-41787"/>
                  <a:pt x="2656115" y="27881"/>
                </a:cubicBezTo>
                <a:cubicBezTo>
                  <a:pt x="2659018" y="97549"/>
                  <a:pt x="2563223" y="397995"/>
                  <a:pt x="2560320" y="524269"/>
                </a:cubicBezTo>
                <a:cubicBezTo>
                  <a:pt x="2557417" y="650543"/>
                  <a:pt x="2616927" y="763756"/>
                  <a:pt x="2638698" y="785527"/>
                </a:cubicBezTo>
                <a:cubicBezTo>
                  <a:pt x="2660469" y="807298"/>
                  <a:pt x="2690949" y="654898"/>
                  <a:pt x="2690949" y="654898"/>
                </a:cubicBezTo>
                <a:cubicBezTo>
                  <a:pt x="2698206" y="634578"/>
                  <a:pt x="2690223" y="649092"/>
                  <a:pt x="2682240" y="663607"/>
                </a:cubicBezTo>
              </a:path>
            </a:pathLst>
          </a:cu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5033630" y="2336663"/>
            <a:ext cx="1119217" cy="523220"/>
          </a:xfrm>
          <a:prstGeom prst="rect">
            <a:avLst/>
          </a:prstGeom>
          <a:noFill/>
        </p:spPr>
        <p:txBody>
          <a:bodyPr wrap="none" rtlCol="0">
            <a:spAutoFit/>
          </a:bodyPr>
          <a:lstStyle/>
          <a:p>
            <a:r>
              <a:rPr lang="en-US" sz="2800" b="1" dirty="0"/>
              <a:t>Costs</a:t>
            </a:r>
          </a:p>
        </p:txBody>
      </p:sp>
      <p:sp>
        <p:nvSpPr>
          <p:cNvPr id="17" name="TextBox 16"/>
          <p:cNvSpPr txBox="1"/>
          <p:nvPr/>
        </p:nvSpPr>
        <p:spPr>
          <a:xfrm>
            <a:off x="5033629" y="3002532"/>
            <a:ext cx="1505540" cy="523220"/>
          </a:xfrm>
          <a:prstGeom prst="rect">
            <a:avLst/>
          </a:prstGeom>
          <a:noFill/>
        </p:spPr>
        <p:txBody>
          <a:bodyPr wrap="none" rtlCol="0">
            <a:spAutoFit/>
          </a:bodyPr>
          <a:lstStyle/>
          <a:p>
            <a:r>
              <a:rPr lang="en-US" sz="2800" b="1" dirty="0"/>
              <a:t>Burden </a:t>
            </a:r>
          </a:p>
        </p:txBody>
      </p:sp>
      <p:cxnSp>
        <p:nvCxnSpPr>
          <p:cNvPr id="19" name="Straight Arrow Connector 18"/>
          <p:cNvCxnSpPr/>
          <p:nvPr/>
        </p:nvCxnSpPr>
        <p:spPr>
          <a:xfrm flipV="1">
            <a:off x="4754880" y="1915883"/>
            <a:ext cx="0" cy="20552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p:cNvSpPr txBox="1"/>
          <p:nvPr/>
        </p:nvSpPr>
        <p:spPr>
          <a:xfrm>
            <a:off x="2106852" y="4021150"/>
            <a:ext cx="3307316" cy="523220"/>
          </a:xfrm>
          <a:prstGeom prst="rect">
            <a:avLst/>
          </a:prstGeom>
          <a:noFill/>
        </p:spPr>
        <p:txBody>
          <a:bodyPr wrap="none" rtlCol="0">
            <a:spAutoFit/>
          </a:bodyPr>
          <a:lstStyle/>
          <a:p>
            <a:r>
              <a:rPr lang="en-US" sz="2800" b="1" dirty="0"/>
              <a:t>Closeout your PTA</a:t>
            </a:r>
          </a:p>
        </p:txBody>
      </p:sp>
      <p:cxnSp>
        <p:nvCxnSpPr>
          <p:cNvPr id="22" name="Straight Arrow Connector 21"/>
          <p:cNvCxnSpPr/>
          <p:nvPr/>
        </p:nvCxnSpPr>
        <p:spPr>
          <a:xfrm flipV="1">
            <a:off x="8442959" y="1850892"/>
            <a:ext cx="0" cy="20552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5708878" y="4022784"/>
            <a:ext cx="3307316" cy="523220"/>
          </a:xfrm>
          <a:prstGeom prst="rect">
            <a:avLst/>
          </a:prstGeom>
          <a:noFill/>
        </p:spPr>
        <p:txBody>
          <a:bodyPr wrap="none" rtlCol="0">
            <a:spAutoFit/>
          </a:bodyPr>
          <a:lstStyle/>
          <a:p>
            <a:r>
              <a:rPr lang="en-US" sz="2800" b="1" dirty="0"/>
              <a:t>Closeout your PTA</a:t>
            </a:r>
          </a:p>
        </p:txBody>
      </p:sp>
      <p:sp>
        <p:nvSpPr>
          <p:cNvPr id="24" name="TextBox 23"/>
          <p:cNvSpPr txBox="1"/>
          <p:nvPr/>
        </p:nvSpPr>
        <p:spPr>
          <a:xfrm>
            <a:off x="2648322" y="1305793"/>
            <a:ext cx="1965603" cy="646331"/>
          </a:xfrm>
          <a:prstGeom prst="rect">
            <a:avLst/>
          </a:prstGeom>
          <a:noFill/>
        </p:spPr>
        <p:txBody>
          <a:bodyPr wrap="none" rtlCol="0">
            <a:spAutoFit/>
          </a:bodyPr>
          <a:lstStyle/>
          <a:p>
            <a:r>
              <a:rPr lang="en-US" sz="3600" b="1" dirty="0">
                <a:solidFill>
                  <a:schemeClr val="accent1"/>
                </a:solidFill>
              </a:rPr>
              <a:t>Caltech</a:t>
            </a:r>
          </a:p>
        </p:txBody>
      </p:sp>
      <p:sp>
        <p:nvSpPr>
          <p:cNvPr id="25" name="TextBox 24"/>
          <p:cNvSpPr txBox="1"/>
          <p:nvPr/>
        </p:nvSpPr>
        <p:spPr>
          <a:xfrm>
            <a:off x="6077488" y="1323301"/>
            <a:ext cx="867545" cy="646331"/>
          </a:xfrm>
          <a:prstGeom prst="rect">
            <a:avLst/>
          </a:prstGeom>
          <a:noFill/>
        </p:spPr>
        <p:txBody>
          <a:bodyPr wrap="none" rtlCol="0">
            <a:spAutoFit/>
          </a:bodyPr>
          <a:lstStyle/>
          <a:p>
            <a:r>
              <a:rPr lang="en-US" sz="3600" b="1" dirty="0">
                <a:solidFill>
                  <a:srgbClr val="FF0000"/>
                </a:solidFill>
              </a:rPr>
              <a:t>JPL</a:t>
            </a:r>
          </a:p>
        </p:txBody>
      </p:sp>
      <p:sp>
        <p:nvSpPr>
          <p:cNvPr id="27" name="Down Arrow Callout 26"/>
          <p:cNvSpPr/>
          <p:nvPr/>
        </p:nvSpPr>
        <p:spPr>
          <a:xfrm>
            <a:off x="8775305" y="1164971"/>
            <a:ext cx="1587432" cy="1404046"/>
          </a:xfrm>
          <a:prstGeom prst="downArrow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What happens to these costs?</a:t>
            </a:r>
          </a:p>
        </p:txBody>
      </p:sp>
      <p:sp>
        <p:nvSpPr>
          <p:cNvPr id="28" name="TextBox 27"/>
          <p:cNvSpPr txBox="1"/>
          <p:nvPr/>
        </p:nvSpPr>
        <p:spPr>
          <a:xfrm>
            <a:off x="8910701" y="3514871"/>
            <a:ext cx="1462295" cy="1477328"/>
          </a:xfrm>
          <a:prstGeom prst="rect">
            <a:avLst/>
          </a:prstGeom>
          <a:noFill/>
        </p:spPr>
        <p:txBody>
          <a:bodyPr wrap="square" rtlCol="0">
            <a:spAutoFit/>
          </a:bodyPr>
          <a:lstStyle/>
          <a:p>
            <a:r>
              <a:rPr lang="en-US" dirty="0">
                <a:solidFill>
                  <a:srgbClr val="FF0000"/>
                </a:solidFill>
              </a:rPr>
              <a:t>They hit a </a:t>
            </a:r>
            <a:r>
              <a:rPr lang="en-US" b="1" i="1" u="sng" dirty="0">
                <a:solidFill>
                  <a:srgbClr val="FF0000"/>
                </a:solidFill>
              </a:rPr>
              <a:t>suspense account </a:t>
            </a:r>
            <a:r>
              <a:rPr lang="en-US" dirty="0">
                <a:solidFill>
                  <a:srgbClr val="FF0000"/>
                </a:solidFill>
              </a:rPr>
              <a:t>that PAA manages</a:t>
            </a:r>
          </a:p>
        </p:txBody>
      </p:sp>
      <p:sp>
        <p:nvSpPr>
          <p:cNvPr id="29" name="TextBox 28"/>
          <p:cNvSpPr txBox="1"/>
          <p:nvPr/>
        </p:nvSpPr>
        <p:spPr>
          <a:xfrm>
            <a:off x="8910700" y="4846207"/>
            <a:ext cx="1586036" cy="1323439"/>
          </a:xfrm>
          <a:prstGeom prst="rect">
            <a:avLst/>
          </a:prstGeom>
          <a:noFill/>
        </p:spPr>
        <p:txBody>
          <a:bodyPr wrap="square" rtlCol="0">
            <a:spAutoFit/>
          </a:bodyPr>
          <a:lstStyle/>
          <a:p>
            <a:pPr algn="ctr"/>
            <a:r>
              <a:rPr lang="en-US" sz="2000" b="1" dirty="0"/>
              <a:t>**Can be </a:t>
            </a:r>
            <a:r>
              <a:rPr lang="en-US" sz="2000" b="1" dirty="0">
                <a:solidFill>
                  <a:srgbClr val="FF0000"/>
                </a:solidFill>
              </a:rPr>
              <a:t>costly</a:t>
            </a:r>
            <a:r>
              <a:rPr lang="en-US" sz="2000" b="1" dirty="0"/>
              <a:t> to the Institute**</a:t>
            </a:r>
          </a:p>
        </p:txBody>
      </p:sp>
    </p:spTree>
    <p:extLst>
      <p:ext uri="{BB962C8B-B14F-4D97-AF65-F5344CB8AC3E}">
        <p14:creationId xmlns:p14="http://schemas.microsoft.com/office/powerpoint/2010/main" val="189013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ppt_x"/>
                                          </p:val>
                                        </p:tav>
                                        <p:tav tm="100000">
                                          <p:val>
                                            <p:strVal val="#ppt_x"/>
                                          </p:val>
                                        </p:tav>
                                      </p:tavLst>
                                    </p:anim>
                                    <p:anim calcmode="lin" valueType="num">
                                      <p:cBhvr additive="base">
                                        <p:cTn id="18" dur="500" fill="hold"/>
                                        <p:tgtEl>
                                          <p:spTgt spid="2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fill="hold"/>
                                        <p:tgtEl>
                                          <p:spTgt spid="10"/>
                                        </p:tgtEl>
                                        <p:attrNameLst>
                                          <p:attrName>ppt_x</p:attrName>
                                        </p:attrNameLst>
                                      </p:cBhvr>
                                      <p:tavLst>
                                        <p:tav tm="0">
                                          <p:val>
                                            <p:strVal val="#ppt_x"/>
                                          </p:val>
                                        </p:tav>
                                        <p:tav tm="100000">
                                          <p:val>
                                            <p:strVal val="#ppt_x"/>
                                          </p:val>
                                        </p:tav>
                                      </p:tavLst>
                                    </p:anim>
                                    <p:anim calcmode="lin" valueType="num">
                                      <p:cBhvr additive="base">
                                        <p:cTn id="42" dur="500" fill="hold"/>
                                        <p:tgtEl>
                                          <p:spTgt spid="1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ppt_x"/>
                                          </p:val>
                                        </p:tav>
                                        <p:tav tm="100000">
                                          <p:val>
                                            <p:strVal val="#ppt_x"/>
                                          </p:val>
                                        </p:tav>
                                      </p:tavLst>
                                    </p:anim>
                                    <p:anim calcmode="lin" valueType="num">
                                      <p:cBhvr additive="base">
                                        <p:cTn id="54" dur="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ppt_x"/>
                                          </p:val>
                                        </p:tav>
                                        <p:tav tm="100000">
                                          <p:val>
                                            <p:strVal val="#ppt_x"/>
                                          </p:val>
                                        </p:tav>
                                      </p:tavLst>
                                    </p:anim>
                                    <p:anim calcmode="lin" valueType="num">
                                      <p:cBhvr additive="base">
                                        <p:cTn id="58" dur="500" fill="hold"/>
                                        <p:tgtEl>
                                          <p:spTgt spid="17"/>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ppt_x"/>
                                          </p:val>
                                        </p:tav>
                                        <p:tav tm="100000">
                                          <p:val>
                                            <p:strVal val="#ppt_x"/>
                                          </p:val>
                                        </p:tav>
                                      </p:tavLst>
                                    </p:anim>
                                    <p:anim calcmode="lin" valueType="num">
                                      <p:cBhvr additive="base">
                                        <p:cTn id="6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
                                        </p:tgtEl>
                                        <p:attrNameLst>
                                          <p:attrName>style.visibility</p:attrName>
                                        </p:attrNameLst>
                                      </p:cBhvr>
                                      <p:to>
                                        <p:strVal val="visible"/>
                                      </p:to>
                                    </p:set>
                                    <p:anim calcmode="lin" valueType="num">
                                      <p:cBhvr additive="base">
                                        <p:cTn id="71" dur="500" fill="hold"/>
                                        <p:tgtEl>
                                          <p:spTgt spid="19"/>
                                        </p:tgtEl>
                                        <p:attrNameLst>
                                          <p:attrName>ppt_x</p:attrName>
                                        </p:attrNameLst>
                                      </p:cBhvr>
                                      <p:tavLst>
                                        <p:tav tm="0">
                                          <p:val>
                                            <p:strVal val="#ppt_x"/>
                                          </p:val>
                                        </p:tav>
                                        <p:tav tm="100000">
                                          <p:val>
                                            <p:strVal val="#ppt_x"/>
                                          </p:val>
                                        </p:tav>
                                      </p:tavLst>
                                    </p:anim>
                                    <p:anim calcmode="lin" valueType="num">
                                      <p:cBhvr additive="base">
                                        <p:cTn id="72" dur="500" fill="hold"/>
                                        <p:tgtEl>
                                          <p:spTgt spid="19"/>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additive="base">
                                        <p:cTn id="75" dur="500" fill="hold"/>
                                        <p:tgtEl>
                                          <p:spTgt spid="22"/>
                                        </p:tgtEl>
                                        <p:attrNameLst>
                                          <p:attrName>ppt_x</p:attrName>
                                        </p:attrNameLst>
                                      </p:cBhvr>
                                      <p:tavLst>
                                        <p:tav tm="0">
                                          <p:val>
                                            <p:strVal val="#ppt_x"/>
                                          </p:val>
                                        </p:tav>
                                        <p:tav tm="100000">
                                          <p:val>
                                            <p:strVal val="#ppt_x"/>
                                          </p:val>
                                        </p:tav>
                                      </p:tavLst>
                                    </p:anim>
                                    <p:anim calcmode="lin" valueType="num">
                                      <p:cBhvr additive="base">
                                        <p:cTn id="76" dur="500" fill="hold"/>
                                        <p:tgtEl>
                                          <p:spTgt spid="22"/>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ppt_x"/>
                                          </p:val>
                                        </p:tav>
                                        <p:tav tm="100000">
                                          <p:val>
                                            <p:strVal val="#ppt_x"/>
                                          </p:val>
                                        </p:tav>
                                      </p:tavLst>
                                    </p:anim>
                                    <p:anim calcmode="lin" valueType="num">
                                      <p:cBhvr additive="base">
                                        <p:cTn id="80" dur="500" fill="hold"/>
                                        <p:tgtEl>
                                          <p:spTgt spid="2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additive="base">
                                        <p:cTn id="83" dur="500" fill="hold"/>
                                        <p:tgtEl>
                                          <p:spTgt spid="23"/>
                                        </p:tgtEl>
                                        <p:attrNameLst>
                                          <p:attrName>ppt_x</p:attrName>
                                        </p:attrNameLst>
                                      </p:cBhvr>
                                      <p:tavLst>
                                        <p:tav tm="0">
                                          <p:val>
                                            <p:strVal val="#ppt_x"/>
                                          </p:val>
                                        </p:tav>
                                        <p:tav tm="100000">
                                          <p:val>
                                            <p:strVal val="#ppt_x"/>
                                          </p:val>
                                        </p:tav>
                                      </p:tavLst>
                                    </p:anim>
                                    <p:anim calcmode="lin" valueType="num">
                                      <p:cBhvr additive="base">
                                        <p:cTn id="84"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1"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fill="hold"/>
                                        <p:tgtEl>
                                          <p:spTgt spid="27"/>
                                        </p:tgtEl>
                                        <p:attrNameLst>
                                          <p:attrName>ppt_x</p:attrName>
                                        </p:attrNameLst>
                                      </p:cBhvr>
                                      <p:tavLst>
                                        <p:tav tm="0">
                                          <p:val>
                                            <p:strVal val="#ppt_x"/>
                                          </p:val>
                                        </p:tav>
                                        <p:tav tm="100000">
                                          <p:val>
                                            <p:strVal val="#ppt_x"/>
                                          </p:val>
                                        </p:tav>
                                      </p:tavLst>
                                    </p:anim>
                                    <p:anim calcmode="lin" valueType="num">
                                      <p:cBhvr additive="base">
                                        <p:cTn id="90" dur="500" fill="hold"/>
                                        <p:tgtEl>
                                          <p:spTgt spid="27"/>
                                        </p:tgtEl>
                                        <p:attrNameLst>
                                          <p:attrName>ppt_y</p:attrName>
                                        </p:attrNameLst>
                                      </p:cBhvr>
                                      <p:tavLst>
                                        <p:tav tm="0">
                                          <p:val>
                                            <p:strVal val="0-#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6" presetClass="entr" presetSubtype="0" fill="hold" grpId="0" nodeType="clickEffect">
                                  <p:stCondLst>
                                    <p:cond delay="0"/>
                                  </p:stCondLst>
                                  <p:childTnLst>
                                    <p:set>
                                      <p:cBhvr>
                                        <p:cTn id="94" dur="1" fill="hold">
                                          <p:stCondLst>
                                            <p:cond delay="0"/>
                                          </p:stCondLst>
                                        </p:cTn>
                                        <p:tgtEl>
                                          <p:spTgt spid="28"/>
                                        </p:tgtEl>
                                        <p:attrNameLst>
                                          <p:attrName>style.visibility</p:attrName>
                                        </p:attrNameLst>
                                      </p:cBhvr>
                                      <p:to>
                                        <p:strVal val="visible"/>
                                      </p:to>
                                    </p:set>
                                    <p:animEffect transition="in" filter="wipe(down)">
                                      <p:cBhvr>
                                        <p:cTn id="95" dur="580">
                                          <p:stCondLst>
                                            <p:cond delay="0"/>
                                          </p:stCondLst>
                                        </p:cTn>
                                        <p:tgtEl>
                                          <p:spTgt spid="28"/>
                                        </p:tgtEl>
                                      </p:cBhvr>
                                    </p:animEffect>
                                    <p:anim calcmode="lin" valueType="num">
                                      <p:cBhvr>
                                        <p:cTn id="96"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1" dur="26">
                                          <p:stCondLst>
                                            <p:cond delay="650"/>
                                          </p:stCondLst>
                                        </p:cTn>
                                        <p:tgtEl>
                                          <p:spTgt spid="28"/>
                                        </p:tgtEl>
                                      </p:cBhvr>
                                      <p:to x="100000" y="60000"/>
                                    </p:animScale>
                                    <p:animScale>
                                      <p:cBhvr>
                                        <p:cTn id="102" dur="166" decel="50000">
                                          <p:stCondLst>
                                            <p:cond delay="676"/>
                                          </p:stCondLst>
                                        </p:cTn>
                                        <p:tgtEl>
                                          <p:spTgt spid="28"/>
                                        </p:tgtEl>
                                      </p:cBhvr>
                                      <p:to x="100000" y="100000"/>
                                    </p:animScale>
                                    <p:animScale>
                                      <p:cBhvr>
                                        <p:cTn id="103" dur="26">
                                          <p:stCondLst>
                                            <p:cond delay="1312"/>
                                          </p:stCondLst>
                                        </p:cTn>
                                        <p:tgtEl>
                                          <p:spTgt spid="28"/>
                                        </p:tgtEl>
                                      </p:cBhvr>
                                      <p:to x="100000" y="80000"/>
                                    </p:animScale>
                                    <p:animScale>
                                      <p:cBhvr>
                                        <p:cTn id="104" dur="166" decel="50000">
                                          <p:stCondLst>
                                            <p:cond delay="1338"/>
                                          </p:stCondLst>
                                        </p:cTn>
                                        <p:tgtEl>
                                          <p:spTgt spid="28"/>
                                        </p:tgtEl>
                                      </p:cBhvr>
                                      <p:to x="100000" y="100000"/>
                                    </p:animScale>
                                    <p:animScale>
                                      <p:cBhvr>
                                        <p:cTn id="105" dur="26">
                                          <p:stCondLst>
                                            <p:cond delay="1642"/>
                                          </p:stCondLst>
                                        </p:cTn>
                                        <p:tgtEl>
                                          <p:spTgt spid="28"/>
                                        </p:tgtEl>
                                      </p:cBhvr>
                                      <p:to x="100000" y="90000"/>
                                    </p:animScale>
                                    <p:animScale>
                                      <p:cBhvr>
                                        <p:cTn id="106" dur="166" decel="50000">
                                          <p:stCondLst>
                                            <p:cond delay="1668"/>
                                          </p:stCondLst>
                                        </p:cTn>
                                        <p:tgtEl>
                                          <p:spTgt spid="28"/>
                                        </p:tgtEl>
                                      </p:cBhvr>
                                      <p:to x="100000" y="100000"/>
                                    </p:animScale>
                                    <p:animScale>
                                      <p:cBhvr>
                                        <p:cTn id="107" dur="26">
                                          <p:stCondLst>
                                            <p:cond delay="1808"/>
                                          </p:stCondLst>
                                        </p:cTn>
                                        <p:tgtEl>
                                          <p:spTgt spid="28"/>
                                        </p:tgtEl>
                                      </p:cBhvr>
                                      <p:to x="100000" y="95000"/>
                                    </p:animScale>
                                    <p:animScale>
                                      <p:cBhvr>
                                        <p:cTn id="108" dur="166" decel="50000">
                                          <p:stCondLst>
                                            <p:cond delay="1834"/>
                                          </p:stCondLst>
                                        </p:cTn>
                                        <p:tgtEl>
                                          <p:spTgt spid="28"/>
                                        </p:tgtEl>
                                      </p:cBhvr>
                                      <p:to x="100000" y="100000"/>
                                    </p:animScale>
                                  </p:childTnLst>
                                </p:cTn>
                              </p:par>
                            </p:childTnLst>
                          </p:cTn>
                        </p:par>
                      </p:childTnLst>
                    </p:cTn>
                  </p:par>
                  <p:par>
                    <p:cTn id="109" fill="hold">
                      <p:stCondLst>
                        <p:cond delay="indefinite"/>
                      </p:stCondLst>
                      <p:childTnLst>
                        <p:par>
                          <p:cTn id="110" fill="hold">
                            <p:stCondLst>
                              <p:cond delay="0"/>
                            </p:stCondLst>
                            <p:childTnLst>
                              <p:par>
                                <p:cTn id="111" presetID="26" presetClass="entr" presetSubtype="0" fill="hold" grpId="0" nodeType="click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down)">
                                      <p:cBhvr>
                                        <p:cTn id="113" dur="580">
                                          <p:stCondLst>
                                            <p:cond delay="0"/>
                                          </p:stCondLst>
                                        </p:cTn>
                                        <p:tgtEl>
                                          <p:spTgt spid="29"/>
                                        </p:tgtEl>
                                      </p:cBhvr>
                                    </p:animEffect>
                                    <p:anim calcmode="lin" valueType="num">
                                      <p:cBhvr>
                                        <p:cTn id="114"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5"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16"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17"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18"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19" dur="26">
                                          <p:stCondLst>
                                            <p:cond delay="650"/>
                                          </p:stCondLst>
                                        </p:cTn>
                                        <p:tgtEl>
                                          <p:spTgt spid="29"/>
                                        </p:tgtEl>
                                      </p:cBhvr>
                                      <p:to x="100000" y="60000"/>
                                    </p:animScale>
                                    <p:animScale>
                                      <p:cBhvr>
                                        <p:cTn id="120" dur="166" decel="50000">
                                          <p:stCondLst>
                                            <p:cond delay="676"/>
                                          </p:stCondLst>
                                        </p:cTn>
                                        <p:tgtEl>
                                          <p:spTgt spid="29"/>
                                        </p:tgtEl>
                                      </p:cBhvr>
                                      <p:to x="100000" y="100000"/>
                                    </p:animScale>
                                    <p:animScale>
                                      <p:cBhvr>
                                        <p:cTn id="121" dur="26">
                                          <p:stCondLst>
                                            <p:cond delay="1312"/>
                                          </p:stCondLst>
                                        </p:cTn>
                                        <p:tgtEl>
                                          <p:spTgt spid="29"/>
                                        </p:tgtEl>
                                      </p:cBhvr>
                                      <p:to x="100000" y="80000"/>
                                    </p:animScale>
                                    <p:animScale>
                                      <p:cBhvr>
                                        <p:cTn id="122" dur="166" decel="50000">
                                          <p:stCondLst>
                                            <p:cond delay="1338"/>
                                          </p:stCondLst>
                                        </p:cTn>
                                        <p:tgtEl>
                                          <p:spTgt spid="29"/>
                                        </p:tgtEl>
                                      </p:cBhvr>
                                      <p:to x="100000" y="100000"/>
                                    </p:animScale>
                                    <p:animScale>
                                      <p:cBhvr>
                                        <p:cTn id="123" dur="26">
                                          <p:stCondLst>
                                            <p:cond delay="1642"/>
                                          </p:stCondLst>
                                        </p:cTn>
                                        <p:tgtEl>
                                          <p:spTgt spid="29"/>
                                        </p:tgtEl>
                                      </p:cBhvr>
                                      <p:to x="100000" y="90000"/>
                                    </p:animScale>
                                    <p:animScale>
                                      <p:cBhvr>
                                        <p:cTn id="124" dur="166" decel="50000">
                                          <p:stCondLst>
                                            <p:cond delay="1668"/>
                                          </p:stCondLst>
                                        </p:cTn>
                                        <p:tgtEl>
                                          <p:spTgt spid="29"/>
                                        </p:tgtEl>
                                      </p:cBhvr>
                                      <p:to x="100000" y="100000"/>
                                    </p:animScale>
                                    <p:animScale>
                                      <p:cBhvr>
                                        <p:cTn id="125" dur="26">
                                          <p:stCondLst>
                                            <p:cond delay="1808"/>
                                          </p:stCondLst>
                                        </p:cTn>
                                        <p:tgtEl>
                                          <p:spTgt spid="29"/>
                                        </p:tgtEl>
                                      </p:cBhvr>
                                      <p:to x="100000" y="95000"/>
                                    </p:animScale>
                                    <p:animScale>
                                      <p:cBhvr>
                                        <p:cTn id="126" dur="166" decel="50000">
                                          <p:stCondLst>
                                            <p:cond delay="1834"/>
                                          </p:stCondLst>
                                        </p:cTn>
                                        <p:tgtEl>
                                          <p:spTgt spid="2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animBg="1"/>
      <p:bldP spid="10" grpId="0" animBg="1"/>
      <p:bldP spid="11" grpId="0"/>
      <p:bldP spid="12" grpId="0" animBg="1"/>
      <p:bldP spid="13" grpId="0" animBg="1"/>
      <p:bldP spid="14" grpId="0" animBg="1"/>
      <p:bldP spid="15" grpId="0" animBg="1"/>
      <p:bldP spid="16" grpId="0"/>
      <p:bldP spid="17" grpId="0"/>
      <p:bldP spid="21" grpId="0"/>
      <p:bldP spid="23" grpId="0"/>
      <p:bldP spid="24" grpId="0"/>
      <p:bldP spid="25" grpId="0"/>
      <p:bldP spid="27" grpId="0" animBg="1"/>
      <p:bldP spid="28" grpId="0"/>
      <p:bldP spid="29"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23437" y="3509544"/>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5" name="TextBox 4"/>
          <p:cNvSpPr txBox="1"/>
          <p:nvPr/>
        </p:nvSpPr>
        <p:spPr>
          <a:xfrm>
            <a:off x="1619797" y="3521030"/>
            <a:ext cx="1119217" cy="523220"/>
          </a:xfrm>
          <a:prstGeom prst="rect">
            <a:avLst/>
          </a:prstGeom>
          <a:noFill/>
        </p:spPr>
        <p:txBody>
          <a:bodyPr wrap="none" rtlCol="0">
            <a:spAutoFit/>
          </a:bodyPr>
          <a:lstStyle/>
          <a:p>
            <a:r>
              <a:rPr lang="en-US" sz="2800" b="1" dirty="0"/>
              <a:t>Costs</a:t>
            </a:r>
          </a:p>
        </p:txBody>
      </p:sp>
      <p:sp>
        <p:nvSpPr>
          <p:cNvPr id="6" name="Rectangle 5"/>
          <p:cNvSpPr/>
          <p:nvPr/>
        </p:nvSpPr>
        <p:spPr>
          <a:xfrm>
            <a:off x="3823079" y="3509544"/>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7" name="Rectangle 6"/>
          <p:cNvSpPr/>
          <p:nvPr/>
        </p:nvSpPr>
        <p:spPr>
          <a:xfrm>
            <a:off x="3023437" y="4290194"/>
            <a:ext cx="642870" cy="31663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t>64.5%</a:t>
            </a:r>
          </a:p>
        </p:txBody>
      </p:sp>
      <p:sp>
        <p:nvSpPr>
          <p:cNvPr id="8" name="Rectangle 7"/>
          <p:cNvSpPr/>
          <p:nvPr/>
        </p:nvSpPr>
        <p:spPr>
          <a:xfrm>
            <a:off x="3823079" y="4290194"/>
            <a:ext cx="635708" cy="31663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b="1" dirty="0">
                <a:solidFill>
                  <a:schemeClr val="accent1">
                    <a:lumMod val="75000"/>
                  </a:schemeClr>
                </a:solidFill>
              </a:rPr>
              <a:t>64.5%</a:t>
            </a:r>
          </a:p>
        </p:txBody>
      </p:sp>
      <p:sp>
        <p:nvSpPr>
          <p:cNvPr id="9" name="TextBox 8"/>
          <p:cNvSpPr txBox="1"/>
          <p:nvPr/>
        </p:nvSpPr>
        <p:spPr>
          <a:xfrm>
            <a:off x="1619796" y="4186899"/>
            <a:ext cx="1505540" cy="523220"/>
          </a:xfrm>
          <a:prstGeom prst="rect">
            <a:avLst/>
          </a:prstGeom>
          <a:noFill/>
        </p:spPr>
        <p:txBody>
          <a:bodyPr wrap="none" rtlCol="0">
            <a:spAutoFit/>
          </a:bodyPr>
          <a:lstStyle/>
          <a:p>
            <a:r>
              <a:rPr lang="en-US" sz="2800" b="1" dirty="0"/>
              <a:t>Burden </a:t>
            </a:r>
          </a:p>
        </p:txBody>
      </p:sp>
      <p:sp>
        <p:nvSpPr>
          <p:cNvPr id="10" name="Rectangle 9"/>
          <p:cNvSpPr/>
          <p:nvPr/>
        </p:nvSpPr>
        <p:spPr>
          <a:xfrm>
            <a:off x="6212394" y="3509544"/>
            <a:ext cx="642870" cy="48768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t>1</a:t>
            </a:r>
          </a:p>
        </p:txBody>
      </p:sp>
      <p:sp>
        <p:nvSpPr>
          <p:cNvPr id="11" name="Rectangle 10"/>
          <p:cNvSpPr/>
          <p:nvPr/>
        </p:nvSpPr>
        <p:spPr>
          <a:xfrm>
            <a:off x="7006060" y="3509544"/>
            <a:ext cx="635708" cy="487680"/>
          </a:xfrm>
          <a:prstGeom prst="rect">
            <a:avLst/>
          </a:prstGeom>
          <a:solidFill>
            <a:srgbClr val="FFC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accent1">
                    <a:lumMod val="75000"/>
                  </a:schemeClr>
                </a:solidFill>
              </a:rPr>
              <a:t>2</a:t>
            </a:r>
          </a:p>
        </p:txBody>
      </p:sp>
      <p:sp>
        <p:nvSpPr>
          <p:cNvPr id="12" name="Freeform 11"/>
          <p:cNvSpPr/>
          <p:nvPr/>
        </p:nvSpPr>
        <p:spPr>
          <a:xfrm>
            <a:off x="6383381" y="3939418"/>
            <a:ext cx="3488127" cy="759820"/>
          </a:xfrm>
          <a:custGeom>
            <a:avLst/>
            <a:gdLst>
              <a:gd name="connsiteX0" fmla="*/ 0 w 3488127"/>
              <a:gd name="connsiteY0" fmla="*/ 193761 h 759820"/>
              <a:gd name="connsiteX1" fmla="*/ 383177 w 3488127"/>
              <a:gd name="connsiteY1" fmla="*/ 707567 h 759820"/>
              <a:gd name="connsiteX2" fmla="*/ 409303 w 3488127"/>
              <a:gd name="connsiteY2" fmla="*/ 193761 h 759820"/>
              <a:gd name="connsiteX3" fmla="*/ 696686 w 3488127"/>
              <a:gd name="connsiteY3" fmla="*/ 759818 h 759820"/>
              <a:gd name="connsiteX4" fmla="*/ 670560 w 3488127"/>
              <a:gd name="connsiteY4" fmla="*/ 202470 h 759820"/>
              <a:gd name="connsiteX5" fmla="*/ 940526 w 3488127"/>
              <a:gd name="connsiteY5" fmla="*/ 568230 h 759820"/>
              <a:gd name="connsiteX6" fmla="*/ 1001486 w 3488127"/>
              <a:gd name="connsiteY6" fmla="*/ 228596 h 759820"/>
              <a:gd name="connsiteX7" fmla="*/ 1254034 w 3488127"/>
              <a:gd name="connsiteY7" fmla="*/ 751110 h 759820"/>
              <a:gd name="connsiteX8" fmla="*/ 1358537 w 3488127"/>
              <a:gd name="connsiteY8" fmla="*/ 211178 h 759820"/>
              <a:gd name="connsiteX9" fmla="*/ 1663337 w 3488127"/>
              <a:gd name="connsiteY9" fmla="*/ 733693 h 759820"/>
              <a:gd name="connsiteX10" fmla="*/ 1793966 w 3488127"/>
              <a:gd name="connsiteY10" fmla="*/ 246013 h 759820"/>
              <a:gd name="connsiteX11" fmla="*/ 1985554 w 3488127"/>
              <a:gd name="connsiteY11" fmla="*/ 664024 h 759820"/>
              <a:gd name="connsiteX12" fmla="*/ 2151017 w 3488127"/>
              <a:gd name="connsiteY12" fmla="*/ 141510 h 759820"/>
              <a:gd name="connsiteX13" fmla="*/ 2351314 w 3488127"/>
              <a:gd name="connsiteY13" fmla="*/ 533396 h 759820"/>
              <a:gd name="connsiteX14" fmla="*/ 2473234 w 3488127"/>
              <a:gd name="connsiteY14" fmla="*/ 141510 h 759820"/>
              <a:gd name="connsiteX15" fmla="*/ 2734491 w 3488127"/>
              <a:gd name="connsiteY15" fmla="*/ 550813 h 759820"/>
              <a:gd name="connsiteX16" fmla="*/ 2891246 w 3488127"/>
              <a:gd name="connsiteY16" fmla="*/ 106676 h 759820"/>
              <a:gd name="connsiteX17" fmla="*/ 3056708 w 3488127"/>
              <a:gd name="connsiteY17" fmla="*/ 411476 h 759820"/>
              <a:gd name="connsiteX18" fmla="*/ 3178628 w 3488127"/>
              <a:gd name="connsiteY18" fmla="*/ 89258 h 759820"/>
              <a:gd name="connsiteX19" fmla="*/ 3335383 w 3488127"/>
              <a:gd name="connsiteY19" fmla="*/ 376641 h 759820"/>
              <a:gd name="connsiteX20" fmla="*/ 3474720 w 3488127"/>
              <a:gd name="connsiteY20" fmla="*/ 28298 h 759820"/>
              <a:gd name="connsiteX21" fmla="*/ 3474720 w 3488127"/>
              <a:gd name="connsiteY21" fmla="*/ 45716 h 759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88127" h="759820">
                <a:moveTo>
                  <a:pt x="0" y="193761"/>
                </a:moveTo>
                <a:cubicBezTo>
                  <a:pt x="157480" y="450664"/>
                  <a:pt x="314960" y="707567"/>
                  <a:pt x="383177" y="707567"/>
                </a:cubicBezTo>
                <a:cubicBezTo>
                  <a:pt x="451394" y="707567"/>
                  <a:pt x="357052" y="185052"/>
                  <a:pt x="409303" y="193761"/>
                </a:cubicBezTo>
                <a:cubicBezTo>
                  <a:pt x="461555" y="202470"/>
                  <a:pt x="653143" y="758367"/>
                  <a:pt x="696686" y="759818"/>
                </a:cubicBezTo>
                <a:cubicBezTo>
                  <a:pt x="740229" y="761269"/>
                  <a:pt x="629920" y="234401"/>
                  <a:pt x="670560" y="202470"/>
                </a:cubicBezTo>
                <a:cubicBezTo>
                  <a:pt x="711200" y="170539"/>
                  <a:pt x="885372" y="563876"/>
                  <a:pt x="940526" y="568230"/>
                </a:cubicBezTo>
                <a:cubicBezTo>
                  <a:pt x="995680" y="572584"/>
                  <a:pt x="949235" y="198116"/>
                  <a:pt x="1001486" y="228596"/>
                </a:cubicBezTo>
                <a:cubicBezTo>
                  <a:pt x="1053737" y="259076"/>
                  <a:pt x="1194526" y="754013"/>
                  <a:pt x="1254034" y="751110"/>
                </a:cubicBezTo>
                <a:cubicBezTo>
                  <a:pt x="1313543" y="748207"/>
                  <a:pt x="1290320" y="214081"/>
                  <a:pt x="1358537" y="211178"/>
                </a:cubicBezTo>
                <a:cubicBezTo>
                  <a:pt x="1426754" y="208275"/>
                  <a:pt x="1590766" y="727887"/>
                  <a:pt x="1663337" y="733693"/>
                </a:cubicBezTo>
                <a:cubicBezTo>
                  <a:pt x="1735908" y="739499"/>
                  <a:pt x="1740263" y="257625"/>
                  <a:pt x="1793966" y="246013"/>
                </a:cubicBezTo>
                <a:cubicBezTo>
                  <a:pt x="1847669" y="234401"/>
                  <a:pt x="1926046" y="681441"/>
                  <a:pt x="1985554" y="664024"/>
                </a:cubicBezTo>
                <a:cubicBezTo>
                  <a:pt x="2045062" y="646607"/>
                  <a:pt x="2090057" y="163281"/>
                  <a:pt x="2151017" y="141510"/>
                </a:cubicBezTo>
                <a:cubicBezTo>
                  <a:pt x="2211977" y="119739"/>
                  <a:pt x="2297611" y="533396"/>
                  <a:pt x="2351314" y="533396"/>
                </a:cubicBezTo>
                <a:cubicBezTo>
                  <a:pt x="2405017" y="533396"/>
                  <a:pt x="2409371" y="138607"/>
                  <a:pt x="2473234" y="141510"/>
                </a:cubicBezTo>
                <a:cubicBezTo>
                  <a:pt x="2537097" y="144413"/>
                  <a:pt x="2664822" y="556619"/>
                  <a:pt x="2734491" y="550813"/>
                </a:cubicBezTo>
                <a:cubicBezTo>
                  <a:pt x="2804160" y="545007"/>
                  <a:pt x="2837543" y="129899"/>
                  <a:pt x="2891246" y="106676"/>
                </a:cubicBezTo>
                <a:cubicBezTo>
                  <a:pt x="2944949" y="83453"/>
                  <a:pt x="3008811" y="414379"/>
                  <a:pt x="3056708" y="411476"/>
                </a:cubicBezTo>
                <a:cubicBezTo>
                  <a:pt x="3104605" y="408573"/>
                  <a:pt x="3132182" y="95064"/>
                  <a:pt x="3178628" y="89258"/>
                </a:cubicBezTo>
                <a:cubicBezTo>
                  <a:pt x="3225074" y="83452"/>
                  <a:pt x="3286034" y="386801"/>
                  <a:pt x="3335383" y="376641"/>
                </a:cubicBezTo>
                <a:cubicBezTo>
                  <a:pt x="3384732" y="366481"/>
                  <a:pt x="3451497" y="83452"/>
                  <a:pt x="3474720" y="28298"/>
                </a:cubicBezTo>
                <a:cubicBezTo>
                  <a:pt x="3497943" y="-26856"/>
                  <a:pt x="3486331" y="9430"/>
                  <a:pt x="3474720" y="45716"/>
                </a:cubicBezTo>
              </a:path>
            </a:pathLst>
          </a:cu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reeform 12"/>
          <p:cNvSpPr/>
          <p:nvPr/>
        </p:nvSpPr>
        <p:spPr>
          <a:xfrm>
            <a:off x="7428409" y="3708087"/>
            <a:ext cx="2693795" cy="838109"/>
          </a:xfrm>
          <a:custGeom>
            <a:avLst/>
            <a:gdLst>
              <a:gd name="connsiteX0" fmla="*/ 0 w 2693795"/>
              <a:gd name="connsiteY0" fmla="*/ 367515 h 838109"/>
              <a:gd name="connsiteX1" fmla="*/ 374469 w 2693795"/>
              <a:gd name="connsiteY1" fmla="*/ 837778 h 838109"/>
              <a:gd name="connsiteX2" fmla="*/ 409303 w 2693795"/>
              <a:gd name="connsiteY2" fmla="*/ 384932 h 838109"/>
              <a:gd name="connsiteX3" fmla="*/ 670560 w 2693795"/>
              <a:gd name="connsiteY3" fmla="*/ 837778 h 838109"/>
              <a:gd name="connsiteX4" fmla="*/ 836023 w 2693795"/>
              <a:gd name="connsiteY4" fmla="*/ 297847 h 838109"/>
              <a:gd name="connsiteX5" fmla="*/ 1036320 w 2693795"/>
              <a:gd name="connsiteY5" fmla="*/ 776818 h 838109"/>
              <a:gd name="connsiteX6" fmla="*/ 1175658 w 2693795"/>
              <a:gd name="connsiteY6" fmla="*/ 280429 h 838109"/>
              <a:gd name="connsiteX7" fmla="*/ 1297578 w 2693795"/>
              <a:gd name="connsiteY7" fmla="*/ 559104 h 838109"/>
              <a:gd name="connsiteX8" fmla="*/ 1393372 w 2693795"/>
              <a:gd name="connsiteY8" fmla="*/ 228178 h 838109"/>
              <a:gd name="connsiteX9" fmla="*/ 1663338 w 2693795"/>
              <a:gd name="connsiteY9" fmla="*/ 445892 h 838109"/>
              <a:gd name="connsiteX10" fmla="*/ 1872343 w 2693795"/>
              <a:gd name="connsiteY10" fmla="*/ 158509 h 838109"/>
              <a:gd name="connsiteX11" fmla="*/ 2020389 w 2693795"/>
              <a:gd name="connsiteY11" fmla="*/ 532978 h 838109"/>
              <a:gd name="connsiteX12" fmla="*/ 2203269 w 2693795"/>
              <a:gd name="connsiteY12" fmla="*/ 149801 h 838109"/>
              <a:gd name="connsiteX13" fmla="*/ 2386149 w 2693795"/>
              <a:gd name="connsiteY13" fmla="*/ 472018 h 838109"/>
              <a:gd name="connsiteX14" fmla="*/ 2542903 w 2693795"/>
              <a:gd name="connsiteY14" fmla="*/ 106258 h 838109"/>
              <a:gd name="connsiteX15" fmla="*/ 2656115 w 2693795"/>
              <a:gd name="connsiteY15" fmla="*/ 27881 h 838109"/>
              <a:gd name="connsiteX16" fmla="*/ 2560320 w 2693795"/>
              <a:gd name="connsiteY16" fmla="*/ 524269 h 838109"/>
              <a:gd name="connsiteX17" fmla="*/ 2638698 w 2693795"/>
              <a:gd name="connsiteY17" fmla="*/ 785527 h 838109"/>
              <a:gd name="connsiteX18" fmla="*/ 2690949 w 2693795"/>
              <a:gd name="connsiteY18" fmla="*/ 654898 h 838109"/>
              <a:gd name="connsiteX19" fmla="*/ 2682240 w 2693795"/>
              <a:gd name="connsiteY19" fmla="*/ 663607 h 83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93795" h="838109">
                <a:moveTo>
                  <a:pt x="0" y="367515"/>
                </a:moveTo>
                <a:cubicBezTo>
                  <a:pt x="153126" y="601195"/>
                  <a:pt x="306252" y="834875"/>
                  <a:pt x="374469" y="837778"/>
                </a:cubicBezTo>
                <a:cubicBezTo>
                  <a:pt x="442686" y="840681"/>
                  <a:pt x="359955" y="384932"/>
                  <a:pt x="409303" y="384932"/>
                </a:cubicBezTo>
                <a:cubicBezTo>
                  <a:pt x="458651" y="384932"/>
                  <a:pt x="599440" y="852292"/>
                  <a:pt x="670560" y="837778"/>
                </a:cubicBezTo>
                <a:cubicBezTo>
                  <a:pt x="741680" y="823264"/>
                  <a:pt x="775063" y="308007"/>
                  <a:pt x="836023" y="297847"/>
                </a:cubicBezTo>
                <a:cubicBezTo>
                  <a:pt x="896983" y="287687"/>
                  <a:pt x="979714" y="779721"/>
                  <a:pt x="1036320" y="776818"/>
                </a:cubicBezTo>
                <a:cubicBezTo>
                  <a:pt x="1092926" y="773915"/>
                  <a:pt x="1132115" y="316715"/>
                  <a:pt x="1175658" y="280429"/>
                </a:cubicBezTo>
                <a:cubicBezTo>
                  <a:pt x="1219201" y="244143"/>
                  <a:pt x="1261292" y="567813"/>
                  <a:pt x="1297578" y="559104"/>
                </a:cubicBezTo>
                <a:cubicBezTo>
                  <a:pt x="1333864" y="550396"/>
                  <a:pt x="1332412" y="247047"/>
                  <a:pt x="1393372" y="228178"/>
                </a:cubicBezTo>
                <a:cubicBezTo>
                  <a:pt x="1454332" y="209309"/>
                  <a:pt x="1583509" y="457504"/>
                  <a:pt x="1663338" y="445892"/>
                </a:cubicBezTo>
                <a:cubicBezTo>
                  <a:pt x="1743167" y="434280"/>
                  <a:pt x="1812835" y="143995"/>
                  <a:pt x="1872343" y="158509"/>
                </a:cubicBezTo>
                <a:cubicBezTo>
                  <a:pt x="1931851" y="173023"/>
                  <a:pt x="1965235" y="534429"/>
                  <a:pt x="2020389" y="532978"/>
                </a:cubicBezTo>
                <a:cubicBezTo>
                  <a:pt x="2075543" y="531527"/>
                  <a:pt x="2142309" y="159961"/>
                  <a:pt x="2203269" y="149801"/>
                </a:cubicBezTo>
                <a:cubicBezTo>
                  <a:pt x="2264229" y="139641"/>
                  <a:pt x="2329543" y="479275"/>
                  <a:pt x="2386149" y="472018"/>
                </a:cubicBezTo>
                <a:cubicBezTo>
                  <a:pt x="2442755" y="464761"/>
                  <a:pt x="2497909" y="180281"/>
                  <a:pt x="2542903" y="106258"/>
                </a:cubicBezTo>
                <a:cubicBezTo>
                  <a:pt x="2587897" y="32235"/>
                  <a:pt x="2653212" y="-41787"/>
                  <a:pt x="2656115" y="27881"/>
                </a:cubicBezTo>
                <a:cubicBezTo>
                  <a:pt x="2659018" y="97549"/>
                  <a:pt x="2563223" y="397995"/>
                  <a:pt x="2560320" y="524269"/>
                </a:cubicBezTo>
                <a:cubicBezTo>
                  <a:pt x="2557417" y="650543"/>
                  <a:pt x="2616927" y="763756"/>
                  <a:pt x="2638698" y="785527"/>
                </a:cubicBezTo>
                <a:cubicBezTo>
                  <a:pt x="2660469" y="807298"/>
                  <a:pt x="2690949" y="654898"/>
                  <a:pt x="2690949" y="654898"/>
                </a:cubicBezTo>
                <a:cubicBezTo>
                  <a:pt x="2698206" y="634578"/>
                  <a:pt x="2690223" y="649092"/>
                  <a:pt x="2682240" y="663607"/>
                </a:cubicBezTo>
              </a:path>
            </a:pathLst>
          </a:custGeom>
          <a:noFill/>
          <a:ln w="28575">
            <a:solidFill>
              <a:srgbClr val="FFC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p:cNvSpPr txBox="1"/>
          <p:nvPr/>
        </p:nvSpPr>
        <p:spPr>
          <a:xfrm>
            <a:off x="5033630" y="3521030"/>
            <a:ext cx="1119217" cy="523220"/>
          </a:xfrm>
          <a:prstGeom prst="rect">
            <a:avLst/>
          </a:prstGeom>
          <a:noFill/>
        </p:spPr>
        <p:txBody>
          <a:bodyPr wrap="none" rtlCol="0">
            <a:spAutoFit/>
          </a:bodyPr>
          <a:lstStyle/>
          <a:p>
            <a:r>
              <a:rPr lang="en-US" sz="2800" b="1" dirty="0"/>
              <a:t>Costs</a:t>
            </a:r>
          </a:p>
        </p:txBody>
      </p:sp>
      <p:sp>
        <p:nvSpPr>
          <p:cNvPr id="15" name="TextBox 14"/>
          <p:cNvSpPr txBox="1"/>
          <p:nvPr/>
        </p:nvSpPr>
        <p:spPr>
          <a:xfrm>
            <a:off x="5033629" y="4186899"/>
            <a:ext cx="1505540" cy="523220"/>
          </a:xfrm>
          <a:prstGeom prst="rect">
            <a:avLst/>
          </a:prstGeom>
          <a:noFill/>
        </p:spPr>
        <p:txBody>
          <a:bodyPr wrap="none" rtlCol="0">
            <a:spAutoFit/>
          </a:bodyPr>
          <a:lstStyle/>
          <a:p>
            <a:r>
              <a:rPr lang="en-US" sz="2800" b="1" dirty="0"/>
              <a:t>Burden </a:t>
            </a:r>
          </a:p>
        </p:txBody>
      </p:sp>
      <p:cxnSp>
        <p:nvCxnSpPr>
          <p:cNvPr id="16" name="Straight Arrow Connector 15"/>
          <p:cNvCxnSpPr/>
          <p:nvPr/>
        </p:nvCxnSpPr>
        <p:spPr>
          <a:xfrm flipV="1">
            <a:off x="4754880" y="3100250"/>
            <a:ext cx="0" cy="20552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7" name="TextBox 16"/>
          <p:cNvSpPr txBox="1"/>
          <p:nvPr/>
        </p:nvSpPr>
        <p:spPr>
          <a:xfrm>
            <a:off x="2106852" y="5205517"/>
            <a:ext cx="3307316" cy="523220"/>
          </a:xfrm>
          <a:prstGeom prst="rect">
            <a:avLst/>
          </a:prstGeom>
          <a:noFill/>
        </p:spPr>
        <p:txBody>
          <a:bodyPr wrap="none" rtlCol="0">
            <a:spAutoFit/>
          </a:bodyPr>
          <a:lstStyle/>
          <a:p>
            <a:r>
              <a:rPr lang="en-US" sz="2800" b="1" dirty="0"/>
              <a:t>Closeout your PTA</a:t>
            </a:r>
          </a:p>
        </p:txBody>
      </p:sp>
      <p:cxnSp>
        <p:nvCxnSpPr>
          <p:cNvPr id="18" name="Straight Arrow Connector 17"/>
          <p:cNvCxnSpPr/>
          <p:nvPr/>
        </p:nvCxnSpPr>
        <p:spPr>
          <a:xfrm flipV="1">
            <a:off x="8442959" y="3035259"/>
            <a:ext cx="0" cy="2055222"/>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5708878" y="5207151"/>
            <a:ext cx="3307316" cy="523220"/>
          </a:xfrm>
          <a:prstGeom prst="rect">
            <a:avLst/>
          </a:prstGeom>
          <a:noFill/>
        </p:spPr>
        <p:txBody>
          <a:bodyPr wrap="none" rtlCol="0">
            <a:spAutoFit/>
          </a:bodyPr>
          <a:lstStyle/>
          <a:p>
            <a:r>
              <a:rPr lang="en-US" sz="2800" b="1" dirty="0"/>
              <a:t>Closeout your PTA</a:t>
            </a:r>
          </a:p>
        </p:txBody>
      </p:sp>
      <p:sp>
        <p:nvSpPr>
          <p:cNvPr id="20" name="TextBox 19"/>
          <p:cNvSpPr txBox="1"/>
          <p:nvPr/>
        </p:nvSpPr>
        <p:spPr>
          <a:xfrm>
            <a:off x="2520751" y="2727013"/>
            <a:ext cx="1965603" cy="646331"/>
          </a:xfrm>
          <a:prstGeom prst="rect">
            <a:avLst/>
          </a:prstGeom>
          <a:noFill/>
        </p:spPr>
        <p:txBody>
          <a:bodyPr wrap="none" rtlCol="0">
            <a:spAutoFit/>
          </a:bodyPr>
          <a:lstStyle/>
          <a:p>
            <a:r>
              <a:rPr lang="en-US" sz="3600" b="1" dirty="0">
                <a:solidFill>
                  <a:schemeClr val="accent1"/>
                </a:solidFill>
              </a:rPr>
              <a:t>Caltech</a:t>
            </a:r>
          </a:p>
        </p:txBody>
      </p:sp>
      <p:sp>
        <p:nvSpPr>
          <p:cNvPr id="21" name="TextBox 20"/>
          <p:cNvSpPr txBox="1"/>
          <p:nvPr/>
        </p:nvSpPr>
        <p:spPr>
          <a:xfrm>
            <a:off x="6165147" y="2710275"/>
            <a:ext cx="867545" cy="646331"/>
          </a:xfrm>
          <a:prstGeom prst="rect">
            <a:avLst/>
          </a:prstGeom>
          <a:noFill/>
        </p:spPr>
        <p:txBody>
          <a:bodyPr wrap="none" rtlCol="0">
            <a:spAutoFit/>
          </a:bodyPr>
          <a:lstStyle/>
          <a:p>
            <a:r>
              <a:rPr lang="en-US" sz="3600" b="1" dirty="0">
                <a:solidFill>
                  <a:srgbClr val="FF0000"/>
                </a:solidFill>
              </a:rPr>
              <a:t>JPL</a:t>
            </a:r>
          </a:p>
        </p:txBody>
      </p:sp>
      <p:sp>
        <p:nvSpPr>
          <p:cNvPr id="23" name="TextBox 22"/>
          <p:cNvSpPr txBox="1"/>
          <p:nvPr/>
        </p:nvSpPr>
        <p:spPr>
          <a:xfrm>
            <a:off x="2970295" y="5876423"/>
            <a:ext cx="1170513" cy="646331"/>
          </a:xfrm>
          <a:prstGeom prst="rect">
            <a:avLst/>
          </a:prstGeom>
          <a:noFill/>
        </p:spPr>
        <p:txBody>
          <a:bodyPr wrap="none" rtlCol="0">
            <a:spAutoFit/>
          </a:bodyPr>
          <a:lstStyle/>
          <a:p>
            <a:r>
              <a:rPr lang="en-US" sz="3600" b="1" dirty="0">
                <a:solidFill>
                  <a:schemeClr val="accent1"/>
                </a:solidFill>
              </a:rPr>
              <a:t>9/30</a:t>
            </a:r>
          </a:p>
        </p:txBody>
      </p:sp>
      <p:sp>
        <p:nvSpPr>
          <p:cNvPr id="24" name="TextBox 23"/>
          <p:cNvSpPr txBox="1"/>
          <p:nvPr/>
        </p:nvSpPr>
        <p:spPr>
          <a:xfrm>
            <a:off x="5708879" y="5763309"/>
            <a:ext cx="3268051" cy="1015663"/>
          </a:xfrm>
          <a:prstGeom prst="rect">
            <a:avLst/>
          </a:prstGeom>
          <a:noFill/>
        </p:spPr>
        <p:txBody>
          <a:bodyPr wrap="square" rtlCol="0">
            <a:spAutoFit/>
          </a:bodyPr>
          <a:lstStyle/>
          <a:p>
            <a:pPr algn="ctr"/>
            <a:r>
              <a:rPr lang="en-US" sz="3000" b="1" dirty="0">
                <a:solidFill>
                  <a:srgbClr val="FF0000"/>
                </a:solidFill>
              </a:rPr>
              <a:t>Last Sunday of September</a:t>
            </a:r>
          </a:p>
        </p:txBody>
      </p:sp>
      <p:sp>
        <p:nvSpPr>
          <p:cNvPr id="25" name="Title 4"/>
          <p:cNvSpPr>
            <a:spLocks noGrp="1"/>
          </p:cNvSpPr>
          <p:nvPr>
            <p:ph type="title"/>
          </p:nvPr>
        </p:nvSpPr>
        <p:spPr bwMode="auto">
          <a:xfrm>
            <a:off x="1689466" y="199608"/>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differences from Caltech</a:t>
            </a:r>
          </a:p>
        </p:txBody>
      </p:sp>
      <p:sp>
        <p:nvSpPr>
          <p:cNvPr id="26" name="TextBox 25"/>
          <p:cNvSpPr txBox="1"/>
          <p:nvPr/>
        </p:nvSpPr>
        <p:spPr>
          <a:xfrm>
            <a:off x="4055849" y="744837"/>
            <a:ext cx="4513527" cy="954107"/>
          </a:xfrm>
          <a:prstGeom prst="rect">
            <a:avLst/>
          </a:prstGeom>
          <a:noFill/>
        </p:spPr>
        <p:txBody>
          <a:bodyPr wrap="square" rtlCol="0">
            <a:spAutoFit/>
          </a:bodyPr>
          <a:lstStyle/>
          <a:p>
            <a:r>
              <a:rPr lang="en-US" sz="2800" b="1" dirty="0">
                <a:solidFill>
                  <a:srgbClr val="00B050"/>
                </a:solidFill>
              </a:rPr>
              <a:t>What can you do to help?</a:t>
            </a:r>
          </a:p>
        </p:txBody>
      </p:sp>
      <p:sp>
        <p:nvSpPr>
          <p:cNvPr id="27" name="TextBox 26"/>
          <p:cNvSpPr txBox="1"/>
          <p:nvPr/>
        </p:nvSpPr>
        <p:spPr>
          <a:xfrm>
            <a:off x="3171324" y="1532283"/>
            <a:ext cx="5629661" cy="1384995"/>
          </a:xfrm>
          <a:prstGeom prst="rect">
            <a:avLst/>
          </a:prstGeom>
          <a:noFill/>
        </p:spPr>
        <p:txBody>
          <a:bodyPr wrap="square" rtlCol="0">
            <a:spAutoFit/>
          </a:bodyPr>
          <a:lstStyle/>
          <a:p>
            <a:r>
              <a:rPr lang="en-US" sz="2800" b="1" dirty="0"/>
              <a:t>- </a:t>
            </a:r>
            <a:r>
              <a:rPr lang="en-US" sz="2800" b="1" i="1" u="sng" dirty="0">
                <a:solidFill>
                  <a:srgbClr val="FF0000"/>
                </a:solidFill>
              </a:rPr>
              <a:t>DO NOT </a:t>
            </a:r>
            <a:r>
              <a:rPr lang="en-US" sz="2800" b="1" dirty="0"/>
              <a:t>assume JPL’s fiscal year end is Caltech’s fiscal year end.</a:t>
            </a:r>
          </a:p>
        </p:txBody>
      </p:sp>
    </p:spTree>
    <p:extLst>
      <p:ext uri="{BB962C8B-B14F-4D97-AF65-F5344CB8AC3E}">
        <p14:creationId xmlns:p14="http://schemas.microsoft.com/office/powerpoint/2010/main" val="2123732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additive="base">
                                        <p:cTn id="13" dur="500" fill="hold"/>
                                        <p:tgtEl>
                                          <p:spTgt spid="27"/>
                                        </p:tgtEl>
                                        <p:attrNameLst>
                                          <p:attrName>ppt_x</p:attrName>
                                        </p:attrNameLst>
                                      </p:cBhvr>
                                      <p:tavLst>
                                        <p:tav tm="0">
                                          <p:val>
                                            <p:strVal val="#ppt_x"/>
                                          </p:val>
                                        </p:tav>
                                        <p:tav tm="100000">
                                          <p:val>
                                            <p:strVal val="#ppt_x"/>
                                          </p:val>
                                        </p:tav>
                                      </p:tavLst>
                                    </p:anim>
                                    <p:anim calcmode="lin" valueType="num">
                                      <p:cBhvr additive="base">
                                        <p:cTn id="14"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 calcmode="lin" valueType="num">
                                      <p:cBhvr additive="base">
                                        <p:cTn id="47" dur="500" fill="hold"/>
                                        <p:tgtEl>
                                          <p:spTgt spid="8"/>
                                        </p:tgtEl>
                                        <p:attrNameLst>
                                          <p:attrName>ppt_x</p:attrName>
                                        </p:attrNameLst>
                                      </p:cBhvr>
                                      <p:tavLst>
                                        <p:tav tm="0">
                                          <p:val>
                                            <p:strVal val="#ppt_x"/>
                                          </p:val>
                                        </p:tav>
                                        <p:tav tm="100000">
                                          <p:val>
                                            <p:strVal val="#ppt_x"/>
                                          </p:val>
                                        </p:tav>
                                      </p:tavLst>
                                    </p:anim>
                                    <p:anim calcmode="lin" valueType="num">
                                      <p:cBhvr additive="base">
                                        <p:cTn id="48" dur="500" fill="hold"/>
                                        <p:tgtEl>
                                          <p:spTgt spid="8"/>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500" fill="hold"/>
                                        <p:tgtEl>
                                          <p:spTgt spid="14"/>
                                        </p:tgtEl>
                                        <p:attrNameLst>
                                          <p:attrName>ppt_x</p:attrName>
                                        </p:attrNameLst>
                                      </p:cBhvr>
                                      <p:tavLst>
                                        <p:tav tm="0">
                                          <p:val>
                                            <p:strVal val="#ppt_x"/>
                                          </p:val>
                                        </p:tav>
                                        <p:tav tm="100000">
                                          <p:val>
                                            <p:strVal val="#ppt_x"/>
                                          </p:val>
                                        </p:tav>
                                      </p:tavLst>
                                    </p:anim>
                                    <p:anim calcmode="lin" valueType="num">
                                      <p:cBhvr additive="base">
                                        <p:cTn id="52" dur="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500" fill="hold"/>
                                        <p:tgtEl>
                                          <p:spTgt spid="15"/>
                                        </p:tgtEl>
                                        <p:attrNameLst>
                                          <p:attrName>ppt_x</p:attrName>
                                        </p:attrNameLst>
                                      </p:cBhvr>
                                      <p:tavLst>
                                        <p:tav tm="0">
                                          <p:val>
                                            <p:strVal val="#ppt_x"/>
                                          </p:val>
                                        </p:tav>
                                        <p:tav tm="100000">
                                          <p:val>
                                            <p:strVal val="#ppt_x"/>
                                          </p:val>
                                        </p:tav>
                                      </p:tavLst>
                                    </p:anim>
                                    <p:anim calcmode="lin" valueType="num">
                                      <p:cBhvr additive="base">
                                        <p:cTn id="64" dur="500" fill="hold"/>
                                        <p:tgtEl>
                                          <p:spTgt spid="1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additive="base">
                                        <p:cTn id="67" dur="500" fill="hold"/>
                                        <p:tgtEl>
                                          <p:spTgt spid="12"/>
                                        </p:tgtEl>
                                        <p:attrNameLst>
                                          <p:attrName>ppt_x</p:attrName>
                                        </p:attrNameLst>
                                      </p:cBhvr>
                                      <p:tavLst>
                                        <p:tav tm="0">
                                          <p:val>
                                            <p:strVal val="#ppt_x"/>
                                          </p:val>
                                        </p:tav>
                                        <p:tav tm="100000">
                                          <p:val>
                                            <p:strVal val="#ppt_x"/>
                                          </p:val>
                                        </p:tav>
                                      </p:tavLst>
                                    </p:anim>
                                    <p:anim calcmode="lin" valueType="num">
                                      <p:cBhvr additive="base">
                                        <p:cTn id="68" dur="500" fill="hold"/>
                                        <p:tgtEl>
                                          <p:spTgt spid="1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
                                        </p:tgtEl>
                                        <p:attrNameLst>
                                          <p:attrName>style.visibility</p:attrName>
                                        </p:attrNameLst>
                                      </p:cBhvr>
                                      <p:to>
                                        <p:strVal val="visible"/>
                                      </p:to>
                                    </p:set>
                                    <p:anim calcmode="lin" valueType="num">
                                      <p:cBhvr additive="base">
                                        <p:cTn id="71" dur="500" fill="hold"/>
                                        <p:tgtEl>
                                          <p:spTgt spid="13"/>
                                        </p:tgtEl>
                                        <p:attrNameLst>
                                          <p:attrName>ppt_x</p:attrName>
                                        </p:attrNameLst>
                                      </p:cBhvr>
                                      <p:tavLst>
                                        <p:tav tm="0">
                                          <p:val>
                                            <p:strVal val="#ppt_x"/>
                                          </p:val>
                                        </p:tav>
                                        <p:tav tm="100000">
                                          <p:val>
                                            <p:strVal val="#ppt_x"/>
                                          </p:val>
                                        </p:tav>
                                      </p:tavLst>
                                    </p:anim>
                                    <p:anim calcmode="lin" valueType="num">
                                      <p:cBhvr additive="base">
                                        <p:cTn id="7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additive="base">
                                        <p:cTn id="77" dur="500" fill="hold"/>
                                        <p:tgtEl>
                                          <p:spTgt spid="16"/>
                                        </p:tgtEl>
                                        <p:attrNameLst>
                                          <p:attrName>ppt_x</p:attrName>
                                        </p:attrNameLst>
                                      </p:cBhvr>
                                      <p:tavLst>
                                        <p:tav tm="0">
                                          <p:val>
                                            <p:strVal val="#ppt_x"/>
                                          </p:val>
                                        </p:tav>
                                        <p:tav tm="100000">
                                          <p:val>
                                            <p:strVal val="#ppt_x"/>
                                          </p:val>
                                        </p:tav>
                                      </p:tavLst>
                                    </p:anim>
                                    <p:anim calcmode="lin" valueType="num">
                                      <p:cBhvr additive="base">
                                        <p:cTn id="78" dur="500" fill="hold"/>
                                        <p:tgtEl>
                                          <p:spTgt spid="1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18"/>
                                        </p:tgtEl>
                                        <p:attrNameLst>
                                          <p:attrName>style.visibility</p:attrName>
                                        </p:attrNameLst>
                                      </p:cBhvr>
                                      <p:to>
                                        <p:strVal val="visible"/>
                                      </p:to>
                                    </p:set>
                                    <p:anim calcmode="lin" valueType="num">
                                      <p:cBhvr additive="base">
                                        <p:cTn id="85" dur="500" fill="hold"/>
                                        <p:tgtEl>
                                          <p:spTgt spid="18"/>
                                        </p:tgtEl>
                                        <p:attrNameLst>
                                          <p:attrName>ppt_x</p:attrName>
                                        </p:attrNameLst>
                                      </p:cBhvr>
                                      <p:tavLst>
                                        <p:tav tm="0">
                                          <p:val>
                                            <p:strVal val="#ppt_x"/>
                                          </p:val>
                                        </p:tav>
                                        <p:tav tm="100000">
                                          <p:val>
                                            <p:strVal val="#ppt_x"/>
                                          </p:val>
                                        </p:tav>
                                      </p:tavLst>
                                    </p:anim>
                                    <p:anim calcmode="lin" valueType="num">
                                      <p:cBhvr additive="base">
                                        <p:cTn id="86" dur="500" fill="hold"/>
                                        <p:tgtEl>
                                          <p:spTgt spid="18"/>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additive="base">
                                        <p:cTn id="89" dur="500" fill="hold"/>
                                        <p:tgtEl>
                                          <p:spTgt spid="19"/>
                                        </p:tgtEl>
                                        <p:attrNameLst>
                                          <p:attrName>ppt_x</p:attrName>
                                        </p:attrNameLst>
                                      </p:cBhvr>
                                      <p:tavLst>
                                        <p:tav tm="0">
                                          <p:val>
                                            <p:strVal val="#ppt_x"/>
                                          </p:val>
                                        </p:tav>
                                        <p:tav tm="100000">
                                          <p:val>
                                            <p:strVal val="#ppt_x"/>
                                          </p:val>
                                        </p:tav>
                                      </p:tavLst>
                                    </p:anim>
                                    <p:anim calcmode="lin" valueType="num">
                                      <p:cBhvr additive="base">
                                        <p:cTn id="9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3"/>
                                        </p:tgtEl>
                                        <p:attrNameLst>
                                          <p:attrName>style.visibility</p:attrName>
                                        </p:attrNameLst>
                                      </p:cBhvr>
                                      <p:to>
                                        <p:strVal val="visible"/>
                                      </p:to>
                                    </p:set>
                                    <p:anim calcmode="lin" valueType="num">
                                      <p:cBhvr additive="base">
                                        <p:cTn id="95" dur="500" fill="hold"/>
                                        <p:tgtEl>
                                          <p:spTgt spid="23"/>
                                        </p:tgtEl>
                                        <p:attrNameLst>
                                          <p:attrName>ppt_x</p:attrName>
                                        </p:attrNameLst>
                                      </p:cBhvr>
                                      <p:tavLst>
                                        <p:tav tm="0">
                                          <p:val>
                                            <p:strVal val="#ppt_x"/>
                                          </p:val>
                                        </p:tav>
                                        <p:tav tm="100000">
                                          <p:val>
                                            <p:strVal val="#ppt_x"/>
                                          </p:val>
                                        </p:tav>
                                      </p:tavLst>
                                    </p:anim>
                                    <p:anim calcmode="lin" valueType="num">
                                      <p:cBhvr additive="base">
                                        <p:cTn id="96" dur="500" fill="hold"/>
                                        <p:tgtEl>
                                          <p:spTgt spid="2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 calcmode="lin" valueType="num">
                                      <p:cBhvr additive="base">
                                        <p:cTn id="99" dur="500" fill="hold"/>
                                        <p:tgtEl>
                                          <p:spTgt spid="24"/>
                                        </p:tgtEl>
                                        <p:attrNameLst>
                                          <p:attrName>ppt_x</p:attrName>
                                        </p:attrNameLst>
                                      </p:cBhvr>
                                      <p:tavLst>
                                        <p:tav tm="0">
                                          <p:val>
                                            <p:strVal val="#ppt_x"/>
                                          </p:val>
                                        </p:tav>
                                        <p:tav tm="100000">
                                          <p:val>
                                            <p:strVal val="#ppt_x"/>
                                          </p:val>
                                        </p:tav>
                                      </p:tavLst>
                                    </p:anim>
                                    <p:anim calcmode="lin" valueType="num">
                                      <p:cBhvr additive="base">
                                        <p:cTn id="100"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63" presetClass="path" presetSubtype="0" accel="50000" decel="50000" fill="hold" nodeType="clickEffect">
                                  <p:stCondLst>
                                    <p:cond delay="0"/>
                                  </p:stCondLst>
                                  <p:childTnLst>
                                    <p:animMotion origin="layout" path="M 2.77778E-6 -1.11111E-6 L 0.20243 0.00833 " pathEditMode="relative" rAng="0" ptsTypes="AA">
                                      <p:cBhvr>
                                        <p:cTn id="104" dur="2000" fill="hold"/>
                                        <p:tgtEl>
                                          <p:spTgt spid="18"/>
                                        </p:tgtEl>
                                        <p:attrNameLst>
                                          <p:attrName>ppt_x</p:attrName>
                                          <p:attrName>ppt_y</p:attrName>
                                        </p:attrNameLst>
                                      </p:cBhvr>
                                      <p:rCtr x="10122" y="41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P spid="8" grpId="0" animBg="1"/>
      <p:bldP spid="9" grpId="0"/>
      <p:bldP spid="10" grpId="0" animBg="1"/>
      <p:bldP spid="11" grpId="0" animBg="1"/>
      <p:bldP spid="12" grpId="0" animBg="1"/>
      <p:bldP spid="13" grpId="0" animBg="1"/>
      <p:bldP spid="14" grpId="0"/>
      <p:bldP spid="15" grpId="0"/>
      <p:bldP spid="17" grpId="0"/>
      <p:bldP spid="19" grpId="0"/>
      <p:bldP spid="20" grpId="0"/>
      <p:bldP spid="21" grpId="0"/>
      <p:bldP spid="23" grpId="0"/>
      <p:bldP spid="24" grpId="0"/>
      <p:bldP spid="26" grpId="0"/>
      <p:bldP spid="2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5"/>
            <a:ext cx="8936966" cy="737457"/>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Cost data differences</a:t>
            </a:r>
          </a:p>
        </p:txBody>
      </p:sp>
      <p:sp>
        <p:nvSpPr>
          <p:cNvPr id="9" name="TextBox 8"/>
          <p:cNvSpPr txBox="1"/>
          <p:nvPr/>
        </p:nvSpPr>
        <p:spPr>
          <a:xfrm>
            <a:off x="3128740" y="1496281"/>
            <a:ext cx="867545" cy="646331"/>
          </a:xfrm>
          <a:prstGeom prst="rect">
            <a:avLst/>
          </a:prstGeom>
          <a:noFill/>
        </p:spPr>
        <p:txBody>
          <a:bodyPr wrap="none" rtlCol="0">
            <a:spAutoFit/>
          </a:bodyPr>
          <a:lstStyle/>
          <a:p>
            <a:r>
              <a:rPr lang="en-US" sz="3600" b="1" dirty="0">
                <a:solidFill>
                  <a:srgbClr val="FF0000"/>
                </a:solidFill>
              </a:rPr>
              <a:t>JPL</a:t>
            </a:r>
          </a:p>
        </p:txBody>
      </p:sp>
      <p:sp>
        <p:nvSpPr>
          <p:cNvPr id="10" name="Smiley Face 9"/>
          <p:cNvSpPr/>
          <p:nvPr/>
        </p:nvSpPr>
        <p:spPr>
          <a:xfrm>
            <a:off x="1943353" y="1996141"/>
            <a:ext cx="766474" cy="804496"/>
          </a:xfrm>
          <a:prstGeom prst="smileyFace">
            <a:avLst>
              <a:gd name="adj" fmla="val -4653"/>
            </a:avLst>
          </a:prstGeom>
          <a:solidFill>
            <a:srgbClr val="FFFF00"/>
          </a:solidFill>
          <a:ln w="762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2919283" y="2125659"/>
            <a:ext cx="3047974" cy="707886"/>
          </a:xfrm>
          <a:prstGeom prst="rect">
            <a:avLst/>
          </a:prstGeom>
          <a:noFill/>
        </p:spPr>
        <p:txBody>
          <a:bodyPr wrap="square" rtlCol="0">
            <a:spAutoFit/>
          </a:bodyPr>
          <a:lstStyle/>
          <a:p>
            <a:r>
              <a:rPr lang="en-US" sz="2000" b="1" dirty="0" err="1">
                <a:solidFill>
                  <a:srgbClr val="FF0000"/>
                </a:solidFill>
              </a:rPr>
              <a:t>Ahhhh</a:t>
            </a:r>
            <a:r>
              <a:rPr lang="en-US" sz="2000" b="1" dirty="0">
                <a:solidFill>
                  <a:srgbClr val="FF0000"/>
                </a:solidFill>
              </a:rPr>
              <a:t>!  </a:t>
            </a:r>
            <a:r>
              <a:rPr lang="en-US" sz="2000" b="1" i="1" dirty="0">
                <a:solidFill>
                  <a:srgbClr val="FF0000"/>
                </a:solidFill>
              </a:rPr>
              <a:t>We’re </a:t>
            </a:r>
            <a:r>
              <a:rPr lang="en-US" sz="2000" b="1" i="1" u="sng" dirty="0">
                <a:solidFill>
                  <a:srgbClr val="FF0000"/>
                </a:solidFill>
              </a:rPr>
              <a:t>overspent!</a:t>
            </a:r>
            <a:endParaRPr lang="en-US" sz="2000" b="1" dirty="0">
              <a:solidFill>
                <a:srgbClr val="FF0000"/>
              </a:solidFill>
            </a:endParaRPr>
          </a:p>
        </p:txBody>
      </p:sp>
      <p:sp>
        <p:nvSpPr>
          <p:cNvPr id="12" name="TextBox 11"/>
          <p:cNvSpPr txBox="1"/>
          <p:nvPr/>
        </p:nvSpPr>
        <p:spPr>
          <a:xfrm>
            <a:off x="2352513" y="920659"/>
            <a:ext cx="3401893" cy="523220"/>
          </a:xfrm>
          <a:prstGeom prst="rect">
            <a:avLst/>
          </a:prstGeom>
          <a:noFill/>
        </p:spPr>
        <p:txBody>
          <a:bodyPr wrap="none" rtlCol="0">
            <a:spAutoFit/>
          </a:bodyPr>
          <a:lstStyle/>
          <a:p>
            <a:r>
              <a:rPr lang="en-US" sz="2800" b="1" dirty="0"/>
              <a:t>Example scenario:</a:t>
            </a:r>
          </a:p>
        </p:txBody>
      </p:sp>
      <p:grpSp>
        <p:nvGrpSpPr>
          <p:cNvPr id="16" name="Group 15"/>
          <p:cNvGrpSpPr/>
          <p:nvPr/>
        </p:nvGrpSpPr>
        <p:grpSpPr>
          <a:xfrm>
            <a:off x="7090524" y="1601348"/>
            <a:ext cx="1457984" cy="1474425"/>
            <a:chOff x="6081012" y="1959377"/>
            <a:chExt cx="1457984" cy="1474425"/>
          </a:xfrm>
        </p:grpSpPr>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8264" y="1959377"/>
              <a:ext cx="1350732" cy="1474425"/>
            </a:xfrm>
            <a:prstGeom prst="rect">
              <a:avLst/>
            </a:prstGeom>
          </p:spPr>
        </p:pic>
        <p:sp>
          <p:nvSpPr>
            <p:cNvPr id="15" name="TextBox 14"/>
            <p:cNvSpPr txBox="1"/>
            <p:nvPr/>
          </p:nvSpPr>
          <p:spPr>
            <a:xfrm>
              <a:off x="6081012" y="2456362"/>
              <a:ext cx="553357" cy="338554"/>
            </a:xfrm>
            <a:prstGeom prst="rect">
              <a:avLst/>
            </a:prstGeom>
            <a:noFill/>
          </p:spPr>
          <p:txBody>
            <a:bodyPr wrap="none" rtlCol="0">
              <a:spAutoFit/>
            </a:bodyPr>
            <a:lstStyle/>
            <a:p>
              <a:r>
                <a:rPr lang="en-US" sz="1600" dirty="0">
                  <a:solidFill>
                    <a:schemeClr val="bg1"/>
                  </a:solidFill>
                </a:rPr>
                <a:t>GM</a:t>
              </a:r>
            </a:p>
          </p:txBody>
        </p:sp>
      </p:grpSp>
      <p:sp>
        <p:nvSpPr>
          <p:cNvPr id="17" name="Right Arrow 16"/>
          <p:cNvSpPr/>
          <p:nvPr/>
        </p:nvSpPr>
        <p:spPr>
          <a:xfrm>
            <a:off x="5826035" y="2019253"/>
            <a:ext cx="1140823" cy="4710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p:cNvPicPr>
            <a:picLocks noChangeAspect="1"/>
          </p:cNvPicPr>
          <p:nvPr/>
        </p:nvPicPr>
        <p:blipFill>
          <a:blip r:embed="rId4"/>
          <a:stretch>
            <a:fillRect/>
          </a:stretch>
        </p:blipFill>
        <p:spPr>
          <a:xfrm>
            <a:off x="8038536" y="1098231"/>
            <a:ext cx="1019945" cy="345648"/>
          </a:xfrm>
          <a:prstGeom prst="rect">
            <a:avLst/>
          </a:prstGeom>
        </p:spPr>
      </p:pic>
      <p:grpSp>
        <p:nvGrpSpPr>
          <p:cNvPr id="19" name="Group 18"/>
          <p:cNvGrpSpPr/>
          <p:nvPr/>
        </p:nvGrpSpPr>
        <p:grpSpPr>
          <a:xfrm>
            <a:off x="7282763" y="3742118"/>
            <a:ext cx="768596" cy="586264"/>
            <a:chOff x="4960772" y="5393174"/>
            <a:chExt cx="768596" cy="586264"/>
          </a:xfrm>
        </p:grpSpPr>
        <p:sp>
          <p:nvSpPr>
            <p:cNvPr id="20" name="TextBox 19"/>
            <p:cNvSpPr txBox="1"/>
            <p:nvPr/>
          </p:nvSpPr>
          <p:spPr>
            <a:xfrm>
              <a:off x="4960772" y="5425440"/>
              <a:ext cx="314510" cy="369332"/>
            </a:xfrm>
            <a:prstGeom prst="rect">
              <a:avLst/>
            </a:prstGeom>
            <a:noFill/>
          </p:spPr>
          <p:txBody>
            <a:bodyPr wrap="none" rtlCol="0">
              <a:spAutoFit/>
            </a:bodyPr>
            <a:lstStyle/>
            <a:p>
              <a:r>
                <a:rPr lang="en-US" b="1" dirty="0">
                  <a:solidFill>
                    <a:srgbClr val="00B050"/>
                  </a:solidFill>
                </a:rPr>
                <a:t>$</a:t>
              </a:r>
            </a:p>
          </p:txBody>
        </p:sp>
        <p:sp>
          <p:nvSpPr>
            <p:cNvPr id="21" name="TextBox 20"/>
            <p:cNvSpPr txBox="1"/>
            <p:nvPr/>
          </p:nvSpPr>
          <p:spPr>
            <a:xfrm>
              <a:off x="5234459" y="5509868"/>
              <a:ext cx="314510" cy="369332"/>
            </a:xfrm>
            <a:prstGeom prst="rect">
              <a:avLst/>
            </a:prstGeom>
            <a:noFill/>
          </p:spPr>
          <p:txBody>
            <a:bodyPr wrap="none" rtlCol="0">
              <a:spAutoFit/>
            </a:bodyPr>
            <a:lstStyle/>
            <a:p>
              <a:r>
                <a:rPr lang="en-US" b="1" dirty="0">
                  <a:solidFill>
                    <a:srgbClr val="00B050"/>
                  </a:solidFill>
                </a:rPr>
                <a:t>$</a:t>
              </a:r>
            </a:p>
          </p:txBody>
        </p:sp>
        <p:sp>
          <p:nvSpPr>
            <p:cNvPr id="22" name="TextBox 21"/>
            <p:cNvSpPr txBox="1"/>
            <p:nvPr/>
          </p:nvSpPr>
          <p:spPr>
            <a:xfrm>
              <a:off x="5414858" y="5393174"/>
              <a:ext cx="314510" cy="369332"/>
            </a:xfrm>
            <a:prstGeom prst="rect">
              <a:avLst/>
            </a:prstGeom>
            <a:noFill/>
          </p:spPr>
          <p:txBody>
            <a:bodyPr wrap="none" rtlCol="0">
              <a:spAutoFit/>
            </a:bodyPr>
            <a:lstStyle/>
            <a:p>
              <a:r>
                <a:rPr lang="en-US" b="1" dirty="0">
                  <a:solidFill>
                    <a:srgbClr val="00B050"/>
                  </a:solidFill>
                </a:rPr>
                <a:t>$</a:t>
              </a:r>
            </a:p>
          </p:txBody>
        </p:sp>
        <p:sp>
          <p:nvSpPr>
            <p:cNvPr id="23" name="TextBox 22"/>
            <p:cNvSpPr txBox="1"/>
            <p:nvPr/>
          </p:nvSpPr>
          <p:spPr>
            <a:xfrm>
              <a:off x="5113172" y="5435388"/>
              <a:ext cx="314510" cy="369332"/>
            </a:xfrm>
            <a:prstGeom prst="rect">
              <a:avLst/>
            </a:prstGeom>
            <a:noFill/>
          </p:spPr>
          <p:txBody>
            <a:bodyPr wrap="none" rtlCol="0">
              <a:spAutoFit/>
            </a:bodyPr>
            <a:lstStyle/>
            <a:p>
              <a:r>
                <a:rPr lang="en-US" b="1" dirty="0">
                  <a:solidFill>
                    <a:srgbClr val="00B050"/>
                  </a:solidFill>
                </a:rPr>
                <a:t>$</a:t>
              </a:r>
            </a:p>
          </p:txBody>
        </p:sp>
        <p:sp>
          <p:nvSpPr>
            <p:cNvPr id="24" name="TextBox 23"/>
            <p:cNvSpPr txBox="1"/>
            <p:nvPr/>
          </p:nvSpPr>
          <p:spPr>
            <a:xfrm>
              <a:off x="5354215" y="5610106"/>
              <a:ext cx="314510" cy="369332"/>
            </a:xfrm>
            <a:prstGeom prst="rect">
              <a:avLst/>
            </a:prstGeom>
            <a:noFill/>
          </p:spPr>
          <p:txBody>
            <a:bodyPr wrap="none" rtlCol="0">
              <a:spAutoFit/>
            </a:bodyPr>
            <a:lstStyle/>
            <a:p>
              <a:r>
                <a:rPr lang="en-US" b="1" dirty="0">
                  <a:solidFill>
                    <a:srgbClr val="00B050"/>
                  </a:solidFill>
                </a:rPr>
                <a:t>$</a:t>
              </a:r>
            </a:p>
          </p:txBody>
        </p:sp>
      </p:grpSp>
      <p:sp>
        <p:nvSpPr>
          <p:cNvPr id="25" name="Rectangle 24"/>
          <p:cNvSpPr/>
          <p:nvPr/>
        </p:nvSpPr>
        <p:spPr>
          <a:xfrm rot="20016757">
            <a:off x="6682041" y="1216794"/>
            <a:ext cx="572594" cy="923330"/>
          </a:xfrm>
          <a:prstGeom prst="rect">
            <a:avLst/>
          </a:prstGeom>
          <a:noFill/>
        </p:spPr>
        <p:txBody>
          <a:bodyPr wrap="none" lIns="91440" tIns="45720" rIns="91440" bIns="45720">
            <a:spAutoFit/>
          </a:bodyPr>
          <a:lstStyle/>
          <a:p>
            <a:pPr algn="ctr"/>
            <a:r>
              <a:rPr lang="en-US" sz="5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a:t>
            </a:r>
          </a:p>
        </p:txBody>
      </p:sp>
      <p:sp>
        <p:nvSpPr>
          <p:cNvPr id="26" name="TextBox 25"/>
          <p:cNvSpPr txBox="1"/>
          <p:nvPr/>
        </p:nvSpPr>
        <p:spPr>
          <a:xfrm>
            <a:off x="2939346" y="2803170"/>
            <a:ext cx="4068743" cy="523220"/>
          </a:xfrm>
          <a:prstGeom prst="rect">
            <a:avLst/>
          </a:prstGeom>
          <a:noFill/>
        </p:spPr>
        <p:txBody>
          <a:bodyPr wrap="none" rtlCol="0">
            <a:spAutoFit/>
          </a:bodyPr>
          <a:lstStyle/>
          <a:p>
            <a:r>
              <a:rPr lang="en-US" sz="2800" b="1" dirty="0"/>
              <a:t>Why the discrepancy?</a:t>
            </a:r>
          </a:p>
        </p:txBody>
      </p:sp>
      <p:sp>
        <p:nvSpPr>
          <p:cNvPr id="27" name="TextBox 26"/>
          <p:cNvSpPr txBox="1"/>
          <p:nvPr/>
        </p:nvSpPr>
        <p:spPr>
          <a:xfrm>
            <a:off x="1739722" y="3634233"/>
            <a:ext cx="867545" cy="646331"/>
          </a:xfrm>
          <a:prstGeom prst="rect">
            <a:avLst/>
          </a:prstGeom>
          <a:noFill/>
        </p:spPr>
        <p:txBody>
          <a:bodyPr wrap="none" rtlCol="0">
            <a:spAutoFit/>
          </a:bodyPr>
          <a:lstStyle/>
          <a:p>
            <a:r>
              <a:rPr lang="en-US" sz="3600" b="1" dirty="0">
                <a:solidFill>
                  <a:srgbClr val="FF0000"/>
                </a:solidFill>
              </a:rPr>
              <a:t>JPL</a:t>
            </a:r>
          </a:p>
        </p:txBody>
      </p:sp>
      <p:sp>
        <p:nvSpPr>
          <p:cNvPr id="28" name="Right Arrow 27"/>
          <p:cNvSpPr/>
          <p:nvPr/>
        </p:nvSpPr>
        <p:spPr>
          <a:xfrm>
            <a:off x="2692030" y="3721887"/>
            <a:ext cx="1418776" cy="4710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Reports costs</a:t>
            </a:r>
          </a:p>
        </p:txBody>
      </p:sp>
      <p:sp>
        <p:nvSpPr>
          <p:cNvPr id="29" name="TextBox 28"/>
          <p:cNvSpPr txBox="1"/>
          <p:nvPr/>
        </p:nvSpPr>
        <p:spPr>
          <a:xfrm>
            <a:off x="4252496" y="3634232"/>
            <a:ext cx="1125629" cy="646331"/>
          </a:xfrm>
          <a:prstGeom prst="rect">
            <a:avLst/>
          </a:prstGeom>
          <a:noFill/>
        </p:spPr>
        <p:txBody>
          <a:bodyPr wrap="none" rtlCol="0">
            <a:spAutoFit/>
          </a:bodyPr>
          <a:lstStyle/>
          <a:p>
            <a:r>
              <a:rPr lang="en-US" sz="3600" b="1" dirty="0"/>
              <a:t>PAA</a:t>
            </a:r>
          </a:p>
        </p:txBody>
      </p:sp>
      <p:sp>
        <p:nvSpPr>
          <p:cNvPr id="30" name="Right Arrow 29"/>
          <p:cNvSpPr/>
          <p:nvPr/>
        </p:nvSpPr>
        <p:spPr>
          <a:xfrm>
            <a:off x="5341805" y="3721886"/>
            <a:ext cx="1140823" cy="47102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TextBox 30"/>
          <p:cNvSpPr txBox="1"/>
          <p:nvPr/>
        </p:nvSpPr>
        <p:spPr>
          <a:xfrm>
            <a:off x="6749650" y="3617117"/>
            <a:ext cx="784189" cy="646331"/>
          </a:xfrm>
          <a:prstGeom prst="rect">
            <a:avLst/>
          </a:prstGeom>
          <a:noFill/>
        </p:spPr>
        <p:txBody>
          <a:bodyPr wrap="none" rtlCol="0">
            <a:spAutoFit/>
          </a:bodyPr>
          <a:lstStyle/>
          <a:p>
            <a:r>
              <a:rPr lang="en-US" sz="3600" b="1" dirty="0"/>
              <a:t>AP</a:t>
            </a:r>
          </a:p>
        </p:txBody>
      </p:sp>
      <p:pic>
        <p:nvPicPr>
          <p:cNvPr id="32" name="Picture 31"/>
          <p:cNvPicPr>
            <a:picLocks noChangeAspect="1"/>
          </p:cNvPicPr>
          <p:nvPr/>
        </p:nvPicPr>
        <p:blipFill>
          <a:blip r:embed="rId4"/>
          <a:stretch>
            <a:fillRect/>
          </a:stretch>
        </p:blipFill>
        <p:spPr>
          <a:xfrm>
            <a:off x="8982208" y="3847258"/>
            <a:ext cx="1019945" cy="345648"/>
          </a:xfrm>
          <a:prstGeom prst="rect">
            <a:avLst/>
          </a:prstGeom>
        </p:spPr>
      </p:pic>
      <p:grpSp>
        <p:nvGrpSpPr>
          <p:cNvPr id="33" name="Group 32"/>
          <p:cNvGrpSpPr/>
          <p:nvPr/>
        </p:nvGrpSpPr>
        <p:grpSpPr>
          <a:xfrm>
            <a:off x="7284804" y="1114882"/>
            <a:ext cx="768596" cy="586264"/>
            <a:chOff x="4960772" y="5393174"/>
            <a:chExt cx="768596" cy="586264"/>
          </a:xfrm>
        </p:grpSpPr>
        <p:sp>
          <p:nvSpPr>
            <p:cNvPr id="34" name="TextBox 33"/>
            <p:cNvSpPr txBox="1"/>
            <p:nvPr/>
          </p:nvSpPr>
          <p:spPr>
            <a:xfrm>
              <a:off x="4960772" y="5425440"/>
              <a:ext cx="314510" cy="369332"/>
            </a:xfrm>
            <a:prstGeom prst="rect">
              <a:avLst/>
            </a:prstGeom>
            <a:noFill/>
          </p:spPr>
          <p:txBody>
            <a:bodyPr wrap="none" rtlCol="0">
              <a:spAutoFit/>
            </a:bodyPr>
            <a:lstStyle/>
            <a:p>
              <a:r>
                <a:rPr lang="en-US" b="1" dirty="0">
                  <a:solidFill>
                    <a:srgbClr val="00B050"/>
                  </a:solidFill>
                </a:rPr>
                <a:t>$</a:t>
              </a:r>
            </a:p>
          </p:txBody>
        </p:sp>
        <p:sp>
          <p:nvSpPr>
            <p:cNvPr id="35" name="TextBox 34"/>
            <p:cNvSpPr txBox="1"/>
            <p:nvPr/>
          </p:nvSpPr>
          <p:spPr>
            <a:xfrm>
              <a:off x="5234459" y="5509868"/>
              <a:ext cx="314510" cy="369332"/>
            </a:xfrm>
            <a:prstGeom prst="rect">
              <a:avLst/>
            </a:prstGeom>
            <a:noFill/>
          </p:spPr>
          <p:txBody>
            <a:bodyPr wrap="none" rtlCol="0">
              <a:spAutoFit/>
            </a:bodyPr>
            <a:lstStyle/>
            <a:p>
              <a:r>
                <a:rPr lang="en-US" b="1" dirty="0">
                  <a:solidFill>
                    <a:srgbClr val="00B050"/>
                  </a:solidFill>
                </a:rPr>
                <a:t>$</a:t>
              </a:r>
            </a:p>
          </p:txBody>
        </p:sp>
        <p:sp>
          <p:nvSpPr>
            <p:cNvPr id="36" name="TextBox 35"/>
            <p:cNvSpPr txBox="1"/>
            <p:nvPr/>
          </p:nvSpPr>
          <p:spPr>
            <a:xfrm>
              <a:off x="5414858" y="5393174"/>
              <a:ext cx="314510" cy="369332"/>
            </a:xfrm>
            <a:prstGeom prst="rect">
              <a:avLst/>
            </a:prstGeom>
            <a:noFill/>
          </p:spPr>
          <p:txBody>
            <a:bodyPr wrap="none" rtlCol="0">
              <a:spAutoFit/>
            </a:bodyPr>
            <a:lstStyle/>
            <a:p>
              <a:r>
                <a:rPr lang="en-US" b="1" dirty="0">
                  <a:solidFill>
                    <a:srgbClr val="00B050"/>
                  </a:solidFill>
                </a:rPr>
                <a:t>$</a:t>
              </a:r>
            </a:p>
          </p:txBody>
        </p:sp>
        <p:sp>
          <p:nvSpPr>
            <p:cNvPr id="37" name="TextBox 36"/>
            <p:cNvSpPr txBox="1"/>
            <p:nvPr/>
          </p:nvSpPr>
          <p:spPr>
            <a:xfrm>
              <a:off x="5113172" y="5435388"/>
              <a:ext cx="314510" cy="369332"/>
            </a:xfrm>
            <a:prstGeom prst="rect">
              <a:avLst/>
            </a:prstGeom>
            <a:noFill/>
          </p:spPr>
          <p:txBody>
            <a:bodyPr wrap="none" rtlCol="0">
              <a:spAutoFit/>
            </a:bodyPr>
            <a:lstStyle/>
            <a:p>
              <a:r>
                <a:rPr lang="en-US" b="1" dirty="0">
                  <a:solidFill>
                    <a:srgbClr val="00B050"/>
                  </a:solidFill>
                </a:rPr>
                <a:t>$</a:t>
              </a:r>
            </a:p>
          </p:txBody>
        </p:sp>
        <p:sp>
          <p:nvSpPr>
            <p:cNvPr id="38" name="TextBox 37"/>
            <p:cNvSpPr txBox="1"/>
            <p:nvPr/>
          </p:nvSpPr>
          <p:spPr>
            <a:xfrm>
              <a:off x="5354215" y="5610106"/>
              <a:ext cx="314510" cy="369332"/>
            </a:xfrm>
            <a:prstGeom prst="rect">
              <a:avLst/>
            </a:prstGeom>
            <a:noFill/>
          </p:spPr>
          <p:txBody>
            <a:bodyPr wrap="none" rtlCol="0">
              <a:spAutoFit/>
            </a:bodyPr>
            <a:lstStyle/>
            <a:p>
              <a:r>
                <a:rPr lang="en-US" b="1" dirty="0">
                  <a:solidFill>
                    <a:srgbClr val="00B050"/>
                  </a:solidFill>
                </a:rPr>
                <a:t>$</a:t>
              </a:r>
            </a:p>
          </p:txBody>
        </p:sp>
      </p:grpSp>
      <p:sp>
        <p:nvSpPr>
          <p:cNvPr id="39" name="Curved Right Arrow 38"/>
          <p:cNvSpPr/>
          <p:nvPr/>
        </p:nvSpPr>
        <p:spPr>
          <a:xfrm rot="16200000">
            <a:off x="6003591" y="897623"/>
            <a:ext cx="683172" cy="7306291"/>
          </a:xfrm>
          <a:prstGeom prst="curvedRightArrow">
            <a:avLst>
              <a:gd name="adj1" fmla="val 25000"/>
              <a:gd name="adj2" fmla="val 151338"/>
              <a:gd name="adj3" fmla="val 25000"/>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40" name="TextBox 39"/>
          <p:cNvSpPr txBox="1"/>
          <p:nvPr/>
        </p:nvSpPr>
        <p:spPr>
          <a:xfrm>
            <a:off x="2623642" y="4801693"/>
            <a:ext cx="7749237" cy="523220"/>
          </a:xfrm>
          <a:prstGeom prst="rect">
            <a:avLst/>
          </a:prstGeom>
          <a:noFill/>
        </p:spPr>
        <p:txBody>
          <a:bodyPr wrap="none" rtlCol="0">
            <a:spAutoFit/>
          </a:bodyPr>
          <a:lstStyle/>
          <a:p>
            <a:r>
              <a:rPr lang="en-US" sz="2800" b="1" dirty="0"/>
              <a:t>* This process can take a couple of weeks *</a:t>
            </a:r>
          </a:p>
        </p:txBody>
      </p:sp>
      <p:sp>
        <p:nvSpPr>
          <p:cNvPr id="41" name="TextBox 40"/>
          <p:cNvSpPr txBox="1"/>
          <p:nvPr/>
        </p:nvSpPr>
        <p:spPr>
          <a:xfrm>
            <a:off x="9238534" y="3258503"/>
            <a:ext cx="614271" cy="553998"/>
          </a:xfrm>
          <a:prstGeom prst="rect">
            <a:avLst/>
          </a:prstGeom>
          <a:noFill/>
        </p:spPr>
        <p:txBody>
          <a:bodyPr wrap="none" rtlCol="0">
            <a:spAutoFit/>
          </a:bodyPr>
          <a:lstStyle/>
          <a:p>
            <a:r>
              <a:rPr lang="en-US" sz="3000" b="1" dirty="0"/>
              <a:t>$0</a:t>
            </a:r>
          </a:p>
        </p:txBody>
      </p:sp>
      <p:sp>
        <p:nvSpPr>
          <p:cNvPr id="42" name="TextBox 41"/>
          <p:cNvSpPr txBox="1"/>
          <p:nvPr/>
        </p:nvSpPr>
        <p:spPr>
          <a:xfrm>
            <a:off x="1863892" y="5239530"/>
            <a:ext cx="3371436" cy="523220"/>
          </a:xfrm>
          <a:prstGeom prst="rect">
            <a:avLst/>
          </a:prstGeom>
          <a:noFill/>
        </p:spPr>
        <p:txBody>
          <a:bodyPr wrap="none" rtlCol="0">
            <a:spAutoFit/>
          </a:bodyPr>
          <a:lstStyle/>
          <a:p>
            <a:r>
              <a:rPr lang="en-US" sz="2800" b="1" dirty="0">
                <a:solidFill>
                  <a:srgbClr val="00B050"/>
                </a:solidFill>
              </a:rPr>
              <a:t>What can you do?</a:t>
            </a:r>
          </a:p>
        </p:txBody>
      </p:sp>
      <p:sp>
        <p:nvSpPr>
          <p:cNvPr id="43" name="TextBox 42"/>
          <p:cNvSpPr txBox="1"/>
          <p:nvPr/>
        </p:nvSpPr>
        <p:spPr>
          <a:xfrm>
            <a:off x="3084998" y="5630869"/>
            <a:ext cx="6520358" cy="1323439"/>
          </a:xfrm>
          <a:prstGeom prst="rect">
            <a:avLst/>
          </a:prstGeom>
          <a:noFill/>
        </p:spPr>
        <p:txBody>
          <a:bodyPr wrap="square" rtlCol="0">
            <a:spAutoFit/>
          </a:bodyPr>
          <a:lstStyle/>
          <a:p>
            <a:r>
              <a:rPr lang="en-US" sz="2800" b="1" dirty="0"/>
              <a:t>- </a:t>
            </a:r>
            <a:r>
              <a:rPr lang="en-US" sz="2600" b="1" i="1" u="sng" dirty="0">
                <a:solidFill>
                  <a:srgbClr val="FF0000"/>
                </a:solidFill>
              </a:rPr>
              <a:t>ASK</a:t>
            </a:r>
            <a:r>
              <a:rPr lang="en-US" sz="2600" b="1" i="1" dirty="0">
                <a:solidFill>
                  <a:srgbClr val="FF0000"/>
                </a:solidFill>
              </a:rPr>
              <a:t> </a:t>
            </a:r>
            <a:r>
              <a:rPr lang="en-US" sz="2600" b="1" dirty="0"/>
              <a:t>PAA or JPL to </a:t>
            </a:r>
            <a:r>
              <a:rPr lang="en-US" sz="2600" b="1" u="sng" dirty="0"/>
              <a:t>RECONCILE</a:t>
            </a:r>
            <a:r>
              <a:rPr lang="en-US" sz="2600" b="1" dirty="0"/>
              <a:t> the account to get an accurate spending picture.</a:t>
            </a:r>
          </a:p>
        </p:txBody>
      </p:sp>
    </p:spTree>
    <p:extLst>
      <p:ext uri="{BB962C8B-B14F-4D97-AF65-F5344CB8AC3E}">
        <p14:creationId xmlns:p14="http://schemas.microsoft.com/office/powerpoint/2010/main" val="50259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0-#ppt_w/2"/>
                                          </p:val>
                                        </p:tav>
                                        <p:tav tm="100000">
                                          <p:val>
                                            <p:strVal val="#ppt_x"/>
                                          </p:val>
                                        </p:tav>
                                      </p:tavLst>
                                    </p:anim>
                                    <p:anim calcmode="lin" valueType="num">
                                      <p:cBhvr additive="base">
                                        <p:cTn id="22"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ppt_x"/>
                                          </p:val>
                                        </p:tav>
                                        <p:tav tm="100000">
                                          <p:val>
                                            <p:strVal val="#ppt_x"/>
                                          </p:val>
                                        </p:tav>
                                      </p:tavLst>
                                    </p:anim>
                                    <p:anim calcmode="lin" valueType="num">
                                      <p:cBhvr additive="base">
                                        <p:cTn id="2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fill="hold"/>
                                        <p:tgtEl>
                                          <p:spTgt spid="16"/>
                                        </p:tgtEl>
                                        <p:attrNameLst>
                                          <p:attrName>ppt_x</p:attrName>
                                        </p:attrNameLst>
                                      </p:cBhvr>
                                      <p:tavLst>
                                        <p:tav tm="0">
                                          <p:val>
                                            <p:strVal val="#ppt_x"/>
                                          </p:val>
                                        </p:tav>
                                        <p:tav tm="100000">
                                          <p:val>
                                            <p:strVal val="#ppt_x"/>
                                          </p:val>
                                        </p:tav>
                                      </p:tavLst>
                                    </p:anim>
                                    <p:anim calcmode="lin" valueType="num">
                                      <p:cBhvr additive="base">
                                        <p:cTn id="3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down)">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26" presetClass="entr" presetSubtype="0" fill="hold" grpId="0" nodeType="click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wipe(down)">
                                      <p:cBhvr>
                                        <p:cTn id="49" dur="580">
                                          <p:stCondLst>
                                            <p:cond delay="0"/>
                                          </p:stCondLst>
                                        </p:cTn>
                                        <p:tgtEl>
                                          <p:spTgt spid="25"/>
                                        </p:tgtEl>
                                      </p:cBhvr>
                                    </p:animEffect>
                                    <p:anim calcmode="lin" valueType="num">
                                      <p:cBhvr>
                                        <p:cTn id="50"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51"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52"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53"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54"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55" dur="26">
                                          <p:stCondLst>
                                            <p:cond delay="650"/>
                                          </p:stCondLst>
                                        </p:cTn>
                                        <p:tgtEl>
                                          <p:spTgt spid="25"/>
                                        </p:tgtEl>
                                      </p:cBhvr>
                                      <p:to x="100000" y="60000"/>
                                    </p:animScale>
                                    <p:animScale>
                                      <p:cBhvr>
                                        <p:cTn id="56" dur="166" decel="50000">
                                          <p:stCondLst>
                                            <p:cond delay="676"/>
                                          </p:stCondLst>
                                        </p:cTn>
                                        <p:tgtEl>
                                          <p:spTgt spid="25"/>
                                        </p:tgtEl>
                                      </p:cBhvr>
                                      <p:to x="100000" y="100000"/>
                                    </p:animScale>
                                    <p:animScale>
                                      <p:cBhvr>
                                        <p:cTn id="57" dur="26">
                                          <p:stCondLst>
                                            <p:cond delay="1312"/>
                                          </p:stCondLst>
                                        </p:cTn>
                                        <p:tgtEl>
                                          <p:spTgt spid="25"/>
                                        </p:tgtEl>
                                      </p:cBhvr>
                                      <p:to x="100000" y="80000"/>
                                    </p:animScale>
                                    <p:animScale>
                                      <p:cBhvr>
                                        <p:cTn id="58" dur="166" decel="50000">
                                          <p:stCondLst>
                                            <p:cond delay="1338"/>
                                          </p:stCondLst>
                                        </p:cTn>
                                        <p:tgtEl>
                                          <p:spTgt spid="25"/>
                                        </p:tgtEl>
                                      </p:cBhvr>
                                      <p:to x="100000" y="100000"/>
                                    </p:animScale>
                                    <p:animScale>
                                      <p:cBhvr>
                                        <p:cTn id="59" dur="26">
                                          <p:stCondLst>
                                            <p:cond delay="1642"/>
                                          </p:stCondLst>
                                        </p:cTn>
                                        <p:tgtEl>
                                          <p:spTgt spid="25"/>
                                        </p:tgtEl>
                                      </p:cBhvr>
                                      <p:to x="100000" y="90000"/>
                                    </p:animScale>
                                    <p:animScale>
                                      <p:cBhvr>
                                        <p:cTn id="60" dur="166" decel="50000">
                                          <p:stCondLst>
                                            <p:cond delay="1668"/>
                                          </p:stCondLst>
                                        </p:cTn>
                                        <p:tgtEl>
                                          <p:spTgt spid="25"/>
                                        </p:tgtEl>
                                      </p:cBhvr>
                                      <p:to x="100000" y="100000"/>
                                    </p:animScale>
                                    <p:animScale>
                                      <p:cBhvr>
                                        <p:cTn id="61" dur="26">
                                          <p:stCondLst>
                                            <p:cond delay="1808"/>
                                          </p:stCondLst>
                                        </p:cTn>
                                        <p:tgtEl>
                                          <p:spTgt spid="25"/>
                                        </p:tgtEl>
                                      </p:cBhvr>
                                      <p:to x="100000" y="95000"/>
                                    </p:animScale>
                                    <p:animScale>
                                      <p:cBhvr>
                                        <p:cTn id="62" dur="166" decel="50000">
                                          <p:stCondLst>
                                            <p:cond delay="1834"/>
                                          </p:stCondLst>
                                        </p:cTn>
                                        <p:tgtEl>
                                          <p:spTgt spid="25"/>
                                        </p:tgtEl>
                                      </p:cBhvr>
                                      <p:to x="100000" y="100000"/>
                                    </p:animScale>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childTnLst>
                                    <p:set>
                                      <p:cBhvr>
                                        <p:cTn id="72" dur="1" fill="hold">
                                          <p:stCondLst>
                                            <p:cond delay="0"/>
                                          </p:stCondLst>
                                        </p:cTn>
                                        <p:tgtEl>
                                          <p:spTgt spid="27"/>
                                        </p:tgtEl>
                                        <p:attrNameLst>
                                          <p:attrName>style.visibility</p:attrName>
                                        </p:attrNameLst>
                                      </p:cBhvr>
                                      <p:to>
                                        <p:strVal val="visible"/>
                                      </p:to>
                                    </p:set>
                                    <p:anim calcmode="lin" valueType="num">
                                      <p:cBhvr additive="base">
                                        <p:cTn id="73" dur="500" fill="hold"/>
                                        <p:tgtEl>
                                          <p:spTgt spid="27"/>
                                        </p:tgtEl>
                                        <p:attrNameLst>
                                          <p:attrName>ppt_x</p:attrName>
                                        </p:attrNameLst>
                                      </p:cBhvr>
                                      <p:tavLst>
                                        <p:tav tm="0">
                                          <p:val>
                                            <p:strVal val="0-#ppt_w/2"/>
                                          </p:val>
                                        </p:tav>
                                        <p:tav tm="100000">
                                          <p:val>
                                            <p:strVal val="#ppt_x"/>
                                          </p:val>
                                        </p:tav>
                                      </p:tavLst>
                                    </p:anim>
                                    <p:anim calcmode="lin" valueType="num">
                                      <p:cBhvr additive="base">
                                        <p:cTn id="7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8" fill="hold" grpId="0" nodeType="clickEffect">
                                  <p:stCondLst>
                                    <p:cond delay="0"/>
                                  </p:stCondLst>
                                  <p:childTnLst>
                                    <p:set>
                                      <p:cBhvr>
                                        <p:cTn id="78" dur="1" fill="hold">
                                          <p:stCondLst>
                                            <p:cond delay="0"/>
                                          </p:stCondLst>
                                        </p:cTn>
                                        <p:tgtEl>
                                          <p:spTgt spid="28"/>
                                        </p:tgtEl>
                                        <p:attrNameLst>
                                          <p:attrName>style.visibility</p:attrName>
                                        </p:attrNameLst>
                                      </p:cBhvr>
                                      <p:to>
                                        <p:strVal val="visible"/>
                                      </p:to>
                                    </p:set>
                                    <p:anim calcmode="lin" valueType="num">
                                      <p:cBhvr additive="base">
                                        <p:cTn id="79" dur="500" fill="hold"/>
                                        <p:tgtEl>
                                          <p:spTgt spid="28"/>
                                        </p:tgtEl>
                                        <p:attrNameLst>
                                          <p:attrName>ppt_x</p:attrName>
                                        </p:attrNameLst>
                                      </p:cBhvr>
                                      <p:tavLst>
                                        <p:tav tm="0">
                                          <p:val>
                                            <p:strVal val="0-#ppt_w/2"/>
                                          </p:val>
                                        </p:tav>
                                        <p:tav tm="100000">
                                          <p:val>
                                            <p:strVal val="#ppt_x"/>
                                          </p:val>
                                        </p:tav>
                                      </p:tavLst>
                                    </p:anim>
                                    <p:anim calcmode="lin" valueType="num">
                                      <p:cBhvr additive="base">
                                        <p:cTn id="8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anim calcmode="lin" valueType="num">
                                      <p:cBhvr additive="base">
                                        <p:cTn id="85" dur="500" fill="hold"/>
                                        <p:tgtEl>
                                          <p:spTgt spid="29"/>
                                        </p:tgtEl>
                                        <p:attrNameLst>
                                          <p:attrName>ppt_x</p:attrName>
                                        </p:attrNameLst>
                                      </p:cBhvr>
                                      <p:tavLst>
                                        <p:tav tm="0">
                                          <p:val>
                                            <p:strVal val="#ppt_x"/>
                                          </p:val>
                                        </p:tav>
                                        <p:tav tm="100000">
                                          <p:val>
                                            <p:strVal val="#ppt_x"/>
                                          </p:val>
                                        </p:tav>
                                      </p:tavLst>
                                    </p:anim>
                                    <p:anim calcmode="lin" valueType="num">
                                      <p:cBhvr additive="base">
                                        <p:cTn id="86"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500" fill="hold"/>
                                        <p:tgtEl>
                                          <p:spTgt spid="30"/>
                                        </p:tgtEl>
                                        <p:attrNameLst>
                                          <p:attrName>ppt_x</p:attrName>
                                        </p:attrNameLst>
                                      </p:cBhvr>
                                      <p:tavLst>
                                        <p:tav tm="0">
                                          <p:val>
                                            <p:strVal val="0-#ppt_w/2"/>
                                          </p:val>
                                        </p:tav>
                                        <p:tav tm="100000">
                                          <p:val>
                                            <p:strVal val="#ppt_x"/>
                                          </p:val>
                                        </p:tav>
                                      </p:tavLst>
                                    </p:anim>
                                    <p:anim calcmode="lin" valueType="num">
                                      <p:cBhvr additive="base">
                                        <p:cTn id="92"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grpId="0" nodeType="click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nodeType="click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wipe(down)">
                                      <p:cBhvr>
                                        <p:cTn id="103" dur="500"/>
                                        <p:tgtEl>
                                          <p:spTgt spid="19"/>
                                        </p:tgtEl>
                                      </p:cBhvr>
                                    </p:animEffect>
                                  </p:childTnLst>
                                </p:cTn>
                              </p:par>
                            </p:childTnLst>
                          </p:cTn>
                        </p:par>
                      </p:childTnLst>
                    </p:cTn>
                  </p:par>
                  <p:par>
                    <p:cTn id="104" fill="hold">
                      <p:stCondLst>
                        <p:cond delay="indefinite"/>
                      </p:stCondLst>
                      <p:childTnLst>
                        <p:par>
                          <p:cTn id="105" fill="hold">
                            <p:stCondLst>
                              <p:cond delay="0"/>
                            </p:stCondLst>
                            <p:childTnLst>
                              <p:par>
                                <p:cTn id="106" presetID="63" presetClass="path" presetSubtype="0" accel="50000" decel="50000" fill="hold" nodeType="clickEffect">
                                  <p:stCondLst>
                                    <p:cond delay="0"/>
                                  </p:stCondLst>
                                  <p:childTnLst>
                                    <p:animMotion origin="layout" path="M -5.55556E-7 4.07407E-6 L 0.10139 -0.00186 " pathEditMode="relative" rAng="0" ptsTypes="AA">
                                      <p:cBhvr>
                                        <p:cTn id="107" dur="2000" fill="hold"/>
                                        <p:tgtEl>
                                          <p:spTgt spid="19"/>
                                        </p:tgtEl>
                                        <p:attrNameLst>
                                          <p:attrName>ppt_x</p:attrName>
                                          <p:attrName>ppt_y</p:attrName>
                                        </p:attrNameLst>
                                      </p:cBhvr>
                                      <p:rCtr x="5069" y="-93"/>
                                    </p:animMotion>
                                  </p:childTnLst>
                                </p:cTn>
                              </p:par>
                            </p:childTnLst>
                          </p:cTn>
                        </p:par>
                      </p:childTnLst>
                    </p:cTn>
                  </p:par>
                  <p:par>
                    <p:cTn id="108" fill="hold">
                      <p:stCondLst>
                        <p:cond delay="indefinite"/>
                      </p:stCondLst>
                      <p:childTnLst>
                        <p:par>
                          <p:cTn id="109" fill="hold">
                            <p:stCondLst>
                              <p:cond delay="0"/>
                            </p:stCondLst>
                            <p:childTnLst>
                              <p:par>
                                <p:cTn id="110" presetID="22" presetClass="entr" presetSubtype="4" fill="hold" nodeType="clickEffect">
                                  <p:stCondLst>
                                    <p:cond delay="0"/>
                                  </p:stCondLst>
                                  <p:childTnLst>
                                    <p:set>
                                      <p:cBhvr>
                                        <p:cTn id="111" dur="1" fill="hold">
                                          <p:stCondLst>
                                            <p:cond delay="0"/>
                                          </p:stCondLst>
                                        </p:cTn>
                                        <p:tgtEl>
                                          <p:spTgt spid="32"/>
                                        </p:tgtEl>
                                        <p:attrNameLst>
                                          <p:attrName>style.visibility</p:attrName>
                                        </p:attrNameLst>
                                      </p:cBhvr>
                                      <p:to>
                                        <p:strVal val="visible"/>
                                      </p:to>
                                    </p:set>
                                    <p:animEffect transition="in" filter="wipe(down)">
                                      <p:cBhvr>
                                        <p:cTn id="112" dur="500"/>
                                        <p:tgtEl>
                                          <p:spTgt spid="32"/>
                                        </p:tgtEl>
                                      </p:cBhvr>
                                    </p:animEffect>
                                  </p:childTnLst>
                                </p:cTn>
                              </p:par>
                            </p:childTnLst>
                          </p:cTn>
                        </p:par>
                      </p:childTnLst>
                    </p:cTn>
                  </p:par>
                  <p:par>
                    <p:cTn id="113" fill="hold">
                      <p:stCondLst>
                        <p:cond delay="indefinite"/>
                      </p:stCondLst>
                      <p:childTnLst>
                        <p:par>
                          <p:cTn id="114" fill="hold">
                            <p:stCondLst>
                              <p:cond delay="0"/>
                            </p:stCondLst>
                            <p:childTnLst>
                              <p:par>
                                <p:cTn id="115" presetID="22" presetClass="entr" presetSubtype="4" fill="hold" grpId="0" nodeType="clickEffect">
                                  <p:stCondLst>
                                    <p:cond delay="0"/>
                                  </p:stCondLst>
                                  <p:childTnLst>
                                    <p:set>
                                      <p:cBhvr>
                                        <p:cTn id="116" dur="1" fill="hold">
                                          <p:stCondLst>
                                            <p:cond delay="0"/>
                                          </p:stCondLst>
                                        </p:cTn>
                                        <p:tgtEl>
                                          <p:spTgt spid="41"/>
                                        </p:tgtEl>
                                        <p:attrNameLst>
                                          <p:attrName>style.visibility</p:attrName>
                                        </p:attrNameLst>
                                      </p:cBhvr>
                                      <p:to>
                                        <p:strVal val="visible"/>
                                      </p:to>
                                    </p:set>
                                    <p:animEffect transition="in" filter="wipe(down)">
                                      <p:cBhvr>
                                        <p:cTn id="117" dur="500"/>
                                        <p:tgtEl>
                                          <p:spTgt spid="41"/>
                                        </p:tgtEl>
                                      </p:cBhvr>
                                    </p:animEffect>
                                  </p:childTnLst>
                                </p:cTn>
                              </p:par>
                            </p:childTnLst>
                          </p:cTn>
                        </p:par>
                      </p:childTnLst>
                    </p:cTn>
                  </p:par>
                  <p:par>
                    <p:cTn id="118" fill="hold">
                      <p:stCondLst>
                        <p:cond delay="indefinite"/>
                      </p:stCondLst>
                      <p:childTnLst>
                        <p:par>
                          <p:cTn id="119" fill="hold">
                            <p:stCondLst>
                              <p:cond delay="0"/>
                            </p:stCondLst>
                            <p:childTnLst>
                              <p:par>
                                <p:cTn id="120" presetID="2" presetClass="entr" presetSubtype="4" fill="hold" grpId="0" nodeType="clickEffect">
                                  <p:stCondLst>
                                    <p:cond delay="0"/>
                                  </p:stCondLst>
                                  <p:childTnLst>
                                    <p:set>
                                      <p:cBhvr>
                                        <p:cTn id="121" dur="1" fill="hold">
                                          <p:stCondLst>
                                            <p:cond delay="0"/>
                                          </p:stCondLst>
                                        </p:cTn>
                                        <p:tgtEl>
                                          <p:spTgt spid="39"/>
                                        </p:tgtEl>
                                        <p:attrNameLst>
                                          <p:attrName>style.visibility</p:attrName>
                                        </p:attrNameLst>
                                      </p:cBhvr>
                                      <p:to>
                                        <p:strVal val="visible"/>
                                      </p:to>
                                    </p:set>
                                    <p:anim calcmode="lin" valueType="num">
                                      <p:cBhvr additive="base">
                                        <p:cTn id="122" dur="500" fill="hold"/>
                                        <p:tgtEl>
                                          <p:spTgt spid="39"/>
                                        </p:tgtEl>
                                        <p:attrNameLst>
                                          <p:attrName>ppt_x</p:attrName>
                                        </p:attrNameLst>
                                      </p:cBhvr>
                                      <p:tavLst>
                                        <p:tav tm="0">
                                          <p:val>
                                            <p:strVal val="#ppt_x"/>
                                          </p:val>
                                        </p:tav>
                                        <p:tav tm="100000">
                                          <p:val>
                                            <p:strVal val="#ppt_x"/>
                                          </p:val>
                                        </p:tav>
                                      </p:tavLst>
                                    </p:anim>
                                    <p:anim calcmode="lin" valueType="num">
                                      <p:cBhvr additive="base">
                                        <p:cTn id="123"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22" presetClass="entr" presetSubtype="4" fill="hold" grpId="0" nodeType="clickEffect">
                                  <p:stCondLst>
                                    <p:cond delay="0"/>
                                  </p:stCondLst>
                                  <p:childTnLst>
                                    <p:set>
                                      <p:cBhvr>
                                        <p:cTn id="127" dur="1" fill="hold">
                                          <p:stCondLst>
                                            <p:cond delay="0"/>
                                          </p:stCondLst>
                                        </p:cTn>
                                        <p:tgtEl>
                                          <p:spTgt spid="40"/>
                                        </p:tgtEl>
                                        <p:attrNameLst>
                                          <p:attrName>style.visibility</p:attrName>
                                        </p:attrNameLst>
                                      </p:cBhvr>
                                      <p:to>
                                        <p:strVal val="visible"/>
                                      </p:to>
                                    </p:set>
                                    <p:animEffect transition="in" filter="wipe(down)">
                                      <p:cBhvr>
                                        <p:cTn id="128" dur="500"/>
                                        <p:tgtEl>
                                          <p:spTgt spid="40"/>
                                        </p:tgtEl>
                                      </p:cBhvr>
                                    </p:animEffect>
                                  </p:childTnLst>
                                </p:cTn>
                              </p:par>
                            </p:childTnLst>
                          </p:cTn>
                        </p:par>
                      </p:childTnLst>
                    </p:cTn>
                  </p:par>
                  <p:par>
                    <p:cTn id="129" fill="hold">
                      <p:stCondLst>
                        <p:cond delay="indefinite"/>
                      </p:stCondLst>
                      <p:childTnLst>
                        <p:par>
                          <p:cTn id="130" fill="hold">
                            <p:stCondLst>
                              <p:cond delay="0"/>
                            </p:stCondLst>
                            <p:childTnLst>
                              <p:par>
                                <p:cTn id="131" presetID="2" presetClass="entr" presetSubtype="4" fill="hold" grpId="0" nodeType="click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additive="base">
                                        <p:cTn id="133" dur="500" fill="hold"/>
                                        <p:tgtEl>
                                          <p:spTgt spid="42"/>
                                        </p:tgtEl>
                                        <p:attrNameLst>
                                          <p:attrName>ppt_x</p:attrName>
                                        </p:attrNameLst>
                                      </p:cBhvr>
                                      <p:tavLst>
                                        <p:tav tm="0">
                                          <p:val>
                                            <p:strVal val="#ppt_x"/>
                                          </p:val>
                                        </p:tav>
                                        <p:tav tm="100000">
                                          <p:val>
                                            <p:strVal val="#ppt_x"/>
                                          </p:val>
                                        </p:tav>
                                      </p:tavLst>
                                    </p:anim>
                                    <p:anim calcmode="lin" valueType="num">
                                      <p:cBhvr additive="base">
                                        <p:cTn id="134" dur="500" fill="hold"/>
                                        <p:tgtEl>
                                          <p:spTgt spid="42"/>
                                        </p:tgtEl>
                                        <p:attrNameLst>
                                          <p:attrName>ppt_y</p:attrName>
                                        </p:attrNameLst>
                                      </p:cBhvr>
                                      <p:tavLst>
                                        <p:tav tm="0">
                                          <p:val>
                                            <p:strVal val="1+#ppt_h/2"/>
                                          </p:val>
                                        </p:tav>
                                        <p:tav tm="100000">
                                          <p:val>
                                            <p:strVal val="#ppt_y"/>
                                          </p:val>
                                        </p:tav>
                                      </p:tavLst>
                                    </p:anim>
                                  </p:childTnLst>
                                </p:cTn>
                              </p:par>
                            </p:childTnLst>
                          </p:cTn>
                        </p:par>
                      </p:childTnLst>
                    </p:cTn>
                  </p:par>
                  <p:par>
                    <p:cTn id="135" fill="hold">
                      <p:stCondLst>
                        <p:cond delay="indefinite"/>
                      </p:stCondLst>
                      <p:childTnLst>
                        <p:par>
                          <p:cTn id="136" fill="hold">
                            <p:stCondLst>
                              <p:cond delay="0"/>
                            </p:stCondLst>
                            <p:childTnLst>
                              <p:par>
                                <p:cTn id="137" presetID="2" presetClass="entr" presetSubtype="4" fill="hold" grpId="0" nodeType="clickEffect">
                                  <p:stCondLst>
                                    <p:cond delay="0"/>
                                  </p:stCondLst>
                                  <p:childTnLst>
                                    <p:set>
                                      <p:cBhvr>
                                        <p:cTn id="138" dur="1" fill="hold">
                                          <p:stCondLst>
                                            <p:cond delay="0"/>
                                          </p:stCondLst>
                                        </p:cTn>
                                        <p:tgtEl>
                                          <p:spTgt spid="43"/>
                                        </p:tgtEl>
                                        <p:attrNameLst>
                                          <p:attrName>style.visibility</p:attrName>
                                        </p:attrNameLst>
                                      </p:cBhvr>
                                      <p:to>
                                        <p:strVal val="visible"/>
                                      </p:to>
                                    </p:set>
                                    <p:anim calcmode="lin" valueType="num">
                                      <p:cBhvr additive="base">
                                        <p:cTn id="139" dur="500" fill="hold"/>
                                        <p:tgtEl>
                                          <p:spTgt spid="43"/>
                                        </p:tgtEl>
                                        <p:attrNameLst>
                                          <p:attrName>ppt_x</p:attrName>
                                        </p:attrNameLst>
                                      </p:cBhvr>
                                      <p:tavLst>
                                        <p:tav tm="0">
                                          <p:val>
                                            <p:strVal val="#ppt_x"/>
                                          </p:val>
                                        </p:tav>
                                        <p:tav tm="100000">
                                          <p:val>
                                            <p:strVal val="#ppt_x"/>
                                          </p:val>
                                        </p:tav>
                                      </p:tavLst>
                                    </p:anim>
                                    <p:anim calcmode="lin" valueType="num">
                                      <p:cBhvr additive="base">
                                        <p:cTn id="14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p:bldP spid="12" grpId="0"/>
      <p:bldP spid="17" grpId="0" animBg="1"/>
      <p:bldP spid="25" grpId="0"/>
      <p:bldP spid="26" grpId="0"/>
      <p:bldP spid="27" grpId="0"/>
      <p:bldP spid="28" grpId="0" animBg="1"/>
      <p:bldP spid="29" grpId="0"/>
      <p:bldP spid="30" grpId="0" animBg="1"/>
      <p:bldP spid="31" grpId="0"/>
      <p:bldP spid="39" grpId="0" animBg="1"/>
      <p:bldP spid="40" grpId="0"/>
      <p:bldP spid="41" grpId="0"/>
      <p:bldP spid="42" grpId="0"/>
      <p:bldP spid="4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4"/>
          <p:cNvSpPr>
            <a:spLocks noGrp="1"/>
          </p:cNvSpPr>
          <p:nvPr>
            <p:ph type="title"/>
          </p:nvPr>
        </p:nvSpPr>
        <p:spPr bwMode="auto">
          <a:xfrm>
            <a:off x="1610265" y="351114"/>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sz="3200" b="1" dirty="0">
                <a:solidFill>
                  <a:schemeClr val="accent1"/>
                </a:solidFill>
                <a:latin typeface="Arial" charset="0"/>
                <a:cs typeface="Arial" charset="0"/>
              </a:rPr>
              <a:t>JPL Work Orders – conclusion</a:t>
            </a:r>
          </a:p>
        </p:txBody>
      </p:sp>
      <p:graphicFrame>
        <p:nvGraphicFramePr>
          <p:cNvPr id="5" name="Diagram 4"/>
          <p:cNvGraphicFramePr/>
          <p:nvPr>
            <p:extLst/>
          </p:nvPr>
        </p:nvGraphicFramePr>
        <p:xfrm>
          <a:off x="3030748" y="2777309"/>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a:off x="4188822" y="1034124"/>
            <a:ext cx="4756430" cy="707886"/>
          </a:xfrm>
          <a:prstGeom prst="rect">
            <a:avLst/>
          </a:prstGeom>
          <a:noFill/>
        </p:spPr>
        <p:txBody>
          <a:bodyPr wrap="none" rtlCol="0">
            <a:spAutoFit/>
          </a:bodyPr>
          <a:lstStyle/>
          <a:p>
            <a:pPr marL="285750" indent="-285750">
              <a:buFont typeface="Arial" panose="020B0604020202020204" pitchFamily="34" charset="0"/>
              <a:buChar char="•"/>
            </a:pPr>
            <a:r>
              <a:rPr lang="en-US" sz="4000" b="1" i="1" dirty="0"/>
              <a:t>Help us help you!</a:t>
            </a:r>
            <a:endParaRPr lang="en-US" sz="4000" dirty="0"/>
          </a:p>
        </p:txBody>
      </p:sp>
      <p:sp>
        <p:nvSpPr>
          <p:cNvPr id="7" name="Left Arrow 6"/>
          <p:cNvSpPr/>
          <p:nvPr/>
        </p:nvSpPr>
        <p:spPr>
          <a:xfrm rot="2528370">
            <a:off x="5118343" y="3920864"/>
            <a:ext cx="2282339" cy="313508"/>
          </a:xfrm>
          <a:prstGeom prst="leftArrow">
            <a:avLst/>
          </a:prstGeom>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Left Arrow 7"/>
          <p:cNvSpPr/>
          <p:nvPr/>
        </p:nvSpPr>
        <p:spPr>
          <a:xfrm rot="13310004">
            <a:off x="5121799" y="4329635"/>
            <a:ext cx="2282339" cy="313508"/>
          </a:xfrm>
          <a:prstGeom prst="leftArrow">
            <a:avLst/>
          </a:prstGeom>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Left Arrow 8"/>
          <p:cNvSpPr/>
          <p:nvPr/>
        </p:nvSpPr>
        <p:spPr>
          <a:xfrm rot="15072546">
            <a:off x="4296807" y="4619341"/>
            <a:ext cx="2686483" cy="313508"/>
          </a:xfrm>
          <a:prstGeom prst="leftArrow">
            <a:avLst/>
          </a:prstGeom>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p:cNvSpPr txBox="1"/>
          <p:nvPr/>
        </p:nvSpPr>
        <p:spPr>
          <a:xfrm>
            <a:off x="3219150" y="1873685"/>
            <a:ext cx="6797054" cy="707886"/>
          </a:xfrm>
          <a:prstGeom prst="rect">
            <a:avLst/>
          </a:prstGeom>
          <a:noFill/>
        </p:spPr>
        <p:txBody>
          <a:bodyPr wrap="none" rtlCol="0">
            <a:spAutoFit/>
          </a:bodyPr>
          <a:lstStyle/>
          <a:p>
            <a:pPr marL="285750" indent="-285750">
              <a:buFont typeface="Arial" panose="020B0604020202020204" pitchFamily="34" charset="0"/>
              <a:buChar char="•"/>
            </a:pPr>
            <a:r>
              <a:rPr lang="en-US" sz="4000" b="1" i="1" dirty="0"/>
              <a:t>Learn and follow the rules</a:t>
            </a:r>
            <a:endParaRPr lang="en-US" sz="4000" dirty="0"/>
          </a:p>
        </p:txBody>
      </p:sp>
      <p:sp>
        <p:nvSpPr>
          <p:cNvPr id="13" name="Left Arrow 12"/>
          <p:cNvSpPr/>
          <p:nvPr/>
        </p:nvSpPr>
        <p:spPr>
          <a:xfrm rot="4441311">
            <a:off x="6350774" y="4017732"/>
            <a:ext cx="1543369" cy="313508"/>
          </a:xfrm>
          <a:prstGeom prst="leftArrow">
            <a:avLst/>
          </a:prstGeom>
          <a:ln w="28575">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3489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down)">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500" fill="hold"/>
                                        <p:tgtEl>
                                          <p:spTgt spid="10"/>
                                        </p:tgtEl>
                                        <p:attrNameLst>
                                          <p:attrName>ppt_w</p:attrName>
                                        </p:attrNameLst>
                                      </p:cBhvr>
                                      <p:tavLst>
                                        <p:tav tm="0">
                                          <p:val>
                                            <p:fltVal val="0"/>
                                          </p:val>
                                        </p:tav>
                                        <p:tav tm="100000">
                                          <p:val>
                                            <p:strVal val="#ppt_w"/>
                                          </p:val>
                                        </p:tav>
                                      </p:tavLst>
                                    </p:anim>
                                    <p:anim calcmode="lin" valueType="num">
                                      <p:cBhvr>
                                        <p:cTn id="40" dur="500" fill="hold"/>
                                        <p:tgtEl>
                                          <p:spTgt spid="10"/>
                                        </p:tgtEl>
                                        <p:attrNameLst>
                                          <p:attrName>ppt_h</p:attrName>
                                        </p:attrNameLst>
                                      </p:cBhvr>
                                      <p:tavLst>
                                        <p:tav tm="0">
                                          <p:val>
                                            <p:fltVal val="0"/>
                                          </p:val>
                                        </p:tav>
                                        <p:tav tm="100000">
                                          <p:val>
                                            <p:strVal val="#ppt_h"/>
                                          </p:val>
                                        </p:tav>
                                      </p:tavLst>
                                    </p:anim>
                                    <p:animEffect transition="in" filter="fade">
                                      <p:cBhvr>
                                        <p:cTn id="4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p:bldP spid="7" grpId="0" animBg="1"/>
      <p:bldP spid="8" grpId="0" animBg="1"/>
      <p:bldP spid="9" grpId="0" animBg="1"/>
      <p:bldP spid="10" grpId="0"/>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4"/>
          <p:cNvSpPr>
            <a:spLocks noGrp="1"/>
          </p:cNvSpPr>
          <p:nvPr>
            <p:ph type="title"/>
          </p:nvPr>
        </p:nvSpPr>
        <p:spPr bwMode="auto">
          <a:xfrm>
            <a:off x="2558531" y="2182619"/>
            <a:ext cx="8936966" cy="1143000"/>
          </a:xfr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rtlCol="0" anchor="t" anchorCtr="0" compatLnSpc="1">
            <a:prstTxWarp prst="textNoShape">
              <a:avLst/>
            </a:prstTxWarp>
            <a:normAutofit/>
          </a:bodyPr>
          <a:lstStyle/>
          <a:p>
            <a:r>
              <a:rPr lang="en-US" b="1" dirty="0">
                <a:solidFill>
                  <a:schemeClr val="accent1"/>
                </a:solidFill>
                <a:latin typeface="Arial" charset="0"/>
                <a:cs typeface="Arial" charset="0"/>
              </a:rPr>
              <a:t>Questions?</a:t>
            </a:r>
          </a:p>
        </p:txBody>
      </p:sp>
      <p:sp>
        <p:nvSpPr>
          <p:cNvPr id="4" name="Rectangle 2"/>
          <p:cNvSpPr>
            <a:spLocks noChangeArrowheads="1"/>
          </p:cNvSpPr>
          <p:nvPr/>
        </p:nvSpPr>
        <p:spPr bwMode="auto">
          <a:xfrm flipV="1">
            <a:off x="2621281" y="3210380"/>
            <a:ext cx="11389379"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4"/>
          <p:cNvSpPr>
            <a:spLocks noChangeArrowheads="1"/>
          </p:cNvSpPr>
          <p:nvPr/>
        </p:nvSpPr>
        <p:spPr bwMode="auto">
          <a:xfrm>
            <a:off x="1523999" y="2296167"/>
            <a:ext cx="118220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411883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3747" y="166910"/>
            <a:ext cx="8911687" cy="1280890"/>
          </a:xfrm>
        </p:spPr>
        <p:txBody>
          <a:bodyPr/>
          <a:lstStyle/>
          <a:p>
            <a:r>
              <a:rPr lang="en-US" u="sng" dirty="0"/>
              <a:t>Foreign Influence (cont.)</a:t>
            </a:r>
            <a:endParaRPr lang="en-US" dirty="0"/>
          </a:p>
        </p:txBody>
      </p:sp>
      <p:sp>
        <p:nvSpPr>
          <p:cNvPr id="3" name="Content Placeholder 2"/>
          <p:cNvSpPr>
            <a:spLocks noGrp="1"/>
          </p:cNvSpPr>
          <p:nvPr>
            <p:ph idx="1"/>
          </p:nvPr>
        </p:nvSpPr>
        <p:spPr>
          <a:xfrm>
            <a:off x="2933747" y="1834342"/>
            <a:ext cx="8915400" cy="3777622"/>
          </a:xfrm>
        </p:spPr>
        <p:txBody>
          <a:bodyPr>
            <a:normAutofit fontScale="92500" lnSpcReduction="10000"/>
          </a:bodyPr>
          <a:lstStyle/>
          <a:p>
            <a:pPr marL="0" lvl="0" indent="0">
              <a:buNone/>
            </a:pPr>
            <a:r>
              <a:rPr lang="en-US" b="1" u="sng" dirty="0"/>
              <a:t>What should you do?</a:t>
            </a:r>
          </a:p>
          <a:p>
            <a:pPr lvl="0"/>
            <a:r>
              <a:rPr lang="en-US" dirty="0"/>
              <a:t>Be aware of changing requirements on the part of funding agencies</a:t>
            </a:r>
          </a:p>
          <a:p>
            <a:pPr lvl="0"/>
            <a:r>
              <a:rPr lang="en-US" dirty="0"/>
              <a:t>Assist investigators in understanding the requirements, both the current requirements and new requirements as they are implemented</a:t>
            </a:r>
          </a:p>
          <a:p>
            <a:pPr lvl="0"/>
            <a:r>
              <a:rPr lang="en-US" dirty="0"/>
              <a:t>Know where to direct questions or seek additional information</a:t>
            </a:r>
          </a:p>
          <a:p>
            <a:pPr marL="0" indent="0">
              <a:buNone/>
            </a:pPr>
            <a:endParaRPr lang="en-US" dirty="0"/>
          </a:p>
          <a:p>
            <a:pPr lvl="1"/>
            <a:r>
              <a:rPr lang="en-US" dirty="0"/>
              <a:t>Division Chairs and Division Administrators</a:t>
            </a:r>
          </a:p>
          <a:p>
            <a:pPr lvl="1"/>
            <a:r>
              <a:rPr lang="en-US" dirty="0"/>
              <a:t>Office of Research Compliance</a:t>
            </a:r>
          </a:p>
          <a:p>
            <a:pPr lvl="1"/>
            <a:r>
              <a:rPr lang="en-US" dirty="0"/>
              <a:t>Office of Sponsored Research</a:t>
            </a:r>
          </a:p>
          <a:p>
            <a:pPr lvl="1"/>
            <a:r>
              <a:rPr lang="en-US" dirty="0"/>
              <a:t>Vice Provost for Research</a:t>
            </a:r>
          </a:p>
          <a:p>
            <a:pPr lvl="1"/>
            <a:r>
              <a:rPr lang="en-US" dirty="0"/>
              <a:t>Office of the General Counsel</a:t>
            </a:r>
          </a:p>
          <a:p>
            <a:endParaRPr lang="en-US" dirty="0"/>
          </a:p>
        </p:txBody>
      </p:sp>
    </p:spTree>
    <p:extLst>
      <p:ext uri="{BB962C8B-B14F-4D97-AF65-F5344CB8AC3E}">
        <p14:creationId xmlns:p14="http://schemas.microsoft.com/office/powerpoint/2010/main" val="3902978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60612" y="664878"/>
            <a:ext cx="9144000" cy="2479675"/>
          </a:xfrm>
        </p:spPr>
        <p:txBody>
          <a:bodyPr>
            <a:normAutofit fontScale="90000"/>
          </a:bodyPr>
          <a:lstStyle/>
          <a:p>
            <a:pPr algn="ctr"/>
            <a:r>
              <a:rPr lang="en-US" u="sng" dirty="0" smtClean="0"/>
              <a:t>Caltech </a:t>
            </a:r>
            <a:br>
              <a:rPr lang="en-US" u="sng" dirty="0" smtClean="0"/>
            </a:br>
            <a:r>
              <a:rPr lang="en-US" u="sng" dirty="0" smtClean="0"/>
              <a:t>Foreign </a:t>
            </a:r>
            <a:r>
              <a:rPr lang="en-US" u="sng" dirty="0"/>
              <a:t>Person </a:t>
            </a:r>
            <a:r>
              <a:rPr lang="en-US" u="sng" dirty="0" smtClean="0"/>
              <a:t/>
            </a:r>
            <a:br>
              <a:rPr lang="en-US" u="sng" dirty="0" smtClean="0"/>
            </a:br>
            <a:r>
              <a:rPr lang="en-US" u="sng" dirty="0" smtClean="0"/>
              <a:t>Questionnaire</a:t>
            </a:r>
            <a:endParaRPr lang="en-US" u="sng" dirty="0"/>
          </a:p>
        </p:txBody>
      </p:sp>
      <p:sp>
        <p:nvSpPr>
          <p:cNvPr id="3" name="Subtitle 2"/>
          <p:cNvSpPr>
            <a:spLocks noGrp="1"/>
          </p:cNvSpPr>
          <p:nvPr>
            <p:ph type="subTitle" idx="1"/>
          </p:nvPr>
        </p:nvSpPr>
        <p:spPr>
          <a:xfrm>
            <a:off x="2589213" y="3788165"/>
            <a:ext cx="8915399" cy="2122185"/>
          </a:xfrm>
        </p:spPr>
        <p:txBody>
          <a:bodyPr>
            <a:normAutofit/>
          </a:bodyPr>
          <a:lstStyle/>
          <a:p>
            <a:pPr algn="ctr"/>
            <a:endParaRPr lang="en-US" dirty="0" smtClean="0"/>
          </a:p>
          <a:p>
            <a:pPr algn="ctr"/>
            <a:r>
              <a:rPr lang="en-US" sz="2500" dirty="0" smtClean="0"/>
              <a:t>Adilia </a:t>
            </a:r>
            <a:r>
              <a:rPr lang="en-US" sz="2500" dirty="0"/>
              <a:t>F. Koch</a:t>
            </a:r>
          </a:p>
          <a:p>
            <a:pPr algn="ctr"/>
            <a:r>
              <a:rPr lang="en-US" sz="2500" dirty="0"/>
              <a:t>Director of Export Compliance</a:t>
            </a:r>
          </a:p>
          <a:p>
            <a:pPr algn="ctr"/>
            <a:endParaRPr lang="en-US" dirty="0"/>
          </a:p>
        </p:txBody>
      </p:sp>
    </p:spTree>
    <p:custDataLst>
      <p:tags r:id="rId1"/>
    </p:custDataLst>
    <p:extLst>
      <p:ext uri="{BB962C8B-B14F-4D97-AF65-F5344CB8AC3E}">
        <p14:creationId xmlns:p14="http://schemas.microsoft.com/office/powerpoint/2010/main" val="22968362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40156" y="133659"/>
            <a:ext cx="9897909" cy="1280890"/>
          </a:xfrm>
        </p:spPr>
        <p:txBody>
          <a:bodyPr/>
          <a:lstStyle/>
          <a:p>
            <a:pPr algn="ctr"/>
            <a:r>
              <a:rPr lang="en-US" b="1" u="sng" dirty="0" smtClean="0"/>
              <a:t>Caltech Foreign Person Questionnaire (FPQ)</a:t>
            </a:r>
            <a:endParaRPr lang="en-US" u="sng" dirty="0"/>
          </a:p>
        </p:txBody>
      </p:sp>
      <p:sp>
        <p:nvSpPr>
          <p:cNvPr id="3" name="Content Placeholder 2"/>
          <p:cNvSpPr>
            <a:spLocks noGrp="1"/>
          </p:cNvSpPr>
          <p:nvPr>
            <p:ph idx="1"/>
          </p:nvPr>
        </p:nvSpPr>
        <p:spPr>
          <a:xfrm>
            <a:off x="1469968" y="944476"/>
            <a:ext cx="10515600" cy="5772208"/>
          </a:xfrm>
        </p:spPr>
        <p:txBody>
          <a:bodyPr>
            <a:noAutofit/>
          </a:bodyPr>
          <a:lstStyle/>
          <a:p>
            <a:pPr marL="0" indent="0">
              <a:lnSpc>
                <a:spcPct val="100000"/>
              </a:lnSpc>
              <a:spcBef>
                <a:spcPts val="0"/>
              </a:spcBef>
              <a:spcAft>
                <a:spcPts val="1200"/>
              </a:spcAft>
              <a:buNone/>
            </a:pPr>
            <a:endParaRPr lang="en-US" sz="2300" b="1" dirty="0" smtClean="0"/>
          </a:p>
          <a:p>
            <a:pPr marL="0" indent="0">
              <a:lnSpc>
                <a:spcPct val="100000"/>
              </a:lnSpc>
              <a:spcBef>
                <a:spcPts val="0"/>
              </a:spcBef>
              <a:spcAft>
                <a:spcPts val="1200"/>
              </a:spcAft>
              <a:buNone/>
            </a:pPr>
            <a:r>
              <a:rPr lang="en-US" sz="2300" b="1" dirty="0" smtClean="0"/>
              <a:t>Purpose</a:t>
            </a:r>
            <a:r>
              <a:rPr lang="en-US" sz="2300" b="1" dirty="0"/>
              <a:t>:</a:t>
            </a:r>
          </a:p>
          <a:p>
            <a:pPr>
              <a:lnSpc>
                <a:spcPct val="100000"/>
              </a:lnSpc>
              <a:spcBef>
                <a:spcPts val="0"/>
              </a:spcBef>
              <a:spcAft>
                <a:spcPts val="1200"/>
              </a:spcAft>
            </a:pPr>
            <a:r>
              <a:rPr lang="en-US" sz="2300" dirty="0"/>
              <a:t>U.S. </a:t>
            </a:r>
            <a:r>
              <a:rPr lang="en-US" sz="2300" dirty="0" smtClean="0"/>
              <a:t>export </a:t>
            </a:r>
            <a:r>
              <a:rPr lang="en-US" sz="2300" dirty="0"/>
              <a:t>laws control the conditions under which </a:t>
            </a:r>
            <a:r>
              <a:rPr lang="en-US" sz="2300" dirty="0" smtClean="0"/>
              <a:t>certain </a:t>
            </a:r>
            <a:r>
              <a:rPr lang="en-US" sz="2300" dirty="0"/>
              <a:t>commodities and </a:t>
            </a:r>
            <a:r>
              <a:rPr lang="en-US" sz="2300" dirty="0" smtClean="0"/>
              <a:t>technologies </a:t>
            </a:r>
            <a:r>
              <a:rPr lang="en-US" sz="2300" dirty="0"/>
              <a:t>can be transmitted to Foreign Persons</a:t>
            </a:r>
            <a:r>
              <a:rPr lang="en-US" sz="2300" dirty="0" smtClean="0"/>
              <a:t>.</a:t>
            </a:r>
            <a:endParaRPr lang="en-US" sz="2300" dirty="0"/>
          </a:p>
          <a:p>
            <a:pPr marL="0" indent="0">
              <a:lnSpc>
                <a:spcPct val="100000"/>
              </a:lnSpc>
              <a:spcBef>
                <a:spcPts val="0"/>
              </a:spcBef>
              <a:spcAft>
                <a:spcPts val="1200"/>
              </a:spcAft>
              <a:buNone/>
            </a:pPr>
            <a:r>
              <a:rPr lang="en-US" sz="2300" b="1" dirty="0" smtClean="0"/>
              <a:t>What is the purpose of an FPQ form?</a:t>
            </a:r>
            <a:endParaRPr lang="en-US" sz="2300" b="1" dirty="0"/>
          </a:p>
          <a:p>
            <a:pPr>
              <a:lnSpc>
                <a:spcPct val="100000"/>
              </a:lnSpc>
              <a:spcBef>
                <a:spcPts val="0"/>
              </a:spcBef>
              <a:spcAft>
                <a:spcPts val="1200"/>
              </a:spcAft>
            </a:pPr>
            <a:r>
              <a:rPr lang="en-US" sz="2300" dirty="0"/>
              <a:t>The Caltech Export Compliance Office (CEC) uses the FPQ to </a:t>
            </a:r>
            <a:r>
              <a:rPr lang="en-US" sz="2300" dirty="0" smtClean="0"/>
              <a:t>determine whether the Foreign Persons working on controlled projects will need an export license or other requirements; review to determine if the foreign person is subject to NASA-funding restriction.   </a:t>
            </a:r>
            <a:endParaRPr lang="en-US" sz="2300" dirty="0"/>
          </a:p>
          <a:p>
            <a:pPr marL="0" indent="0">
              <a:lnSpc>
                <a:spcPct val="100000"/>
              </a:lnSpc>
              <a:spcBef>
                <a:spcPts val="0"/>
              </a:spcBef>
              <a:spcAft>
                <a:spcPts val="1200"/>
              </a:spcAft>
              <a:buNone/>
            </a:pPr>
            <a:r>
              <a:rPr lang="en-US" sz="2300" b="1" dirty="0" smtClean="0"/>
              <a:t>Where can I get the form?</a:t>
            </a:r>
          </a:p>
          <a:p>
            <a:pPr>
              <a:lnSpc>
                <a:spcPct val="100000"/>
              </a:lnSpc>
              <a:spcBef>
                <a:spcPts val="0"/>
              </a:spcBef>
              <a:spcAft>
                <a:spcPts val="1200"/>
              </a:spcAft>
            </a:pPr>
            <a:r>
              <a:rPr lang="en-US" sz="2300" dirty="0" smtClean="0"/>
              <a:t>From our website:  </a:t>
            </a:r>
            <a:r>
              <a:rPr lang="en-US" sz="2300" dirty="0" smtClean="0">
                <a:hlinkClick r:id="rId4"/>
              </a:rPr>
              <a:t>http://export.caltech.edu/forms/</a:t>
            </a:r>
            <a:endParaRPr lang="en-US" sz="2300" dirty="0"/>
          </a:p>
        </p:txBody>
      </p:sp>
    </p:spTree>
    <p:custDataLst>
      <p:tags r:id="rId1"/>
    </p:custDataLst>
    <p:extLst>
      <p:ext uri="{BB962C8B-B14F-4D97-AF65-F5344CB8AC3E}">
        <p14:creationId xmlns:p14="http://schemas.microsoft.com/office/powerpoint/2010/main" val="1015885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3094" y="83783"/>
            <a:ext cx="9959293" cy="1280890"/>
          </a:xfrm>
        </p:spPr>
        <p:txBody>
          <a:bodyPr/>
          <a:lstStyle/>
          <a:p>
            <a:r>
              <a:rPr lang="en-US" u="sng" dirty="0" smtClean="0"/>
              <a:t>NASA-Funding Restriction with PRC (China)</a:t>
            </a:r>
            <a:endParaRPr lang="en-US" u="sng" dirty="0"/>
          </a:p>
        </p:txBody>
      </p:sp>
      <p:sp>
        <p:nvSpPr>
          <p:cNvPr id="3" name="Content Placeholder 2"/>
          <p:cNvSpPr>
            <a:spLocks noGrp="1"/>
          </p:cNvSpPr>
          <p:nvPr>
            <p:ph idx="1"/>
          </p:nvPr>
        </p:nvSpPr>
        <p:spPr>
          <a:xfrm>
            <a:off x="1553094" y="1047764"/>
            <a:ext cx="10515600" cy="5810235"/>
          </a:xfrm>
        </p:spPr>
        <p:txBody>
          <a:bodyPr>
            <a:noAutofit/>
          </a:bodyPr>
          <a:lstStyle/>
          <a:p>
            <a:r>
              <a:rPr lang="en-US" sz="2200" b="1" dirty="0"/>
              <a:t>Public Law </a:t>
            </a:r>
            <a:r>
              <a:rPr lang="en-US" sz="2200" b="1" dirty="0" smtClean="0"/>
              <a:t>112-10, effective April 25, 2011</a:t>
            </a:r>
          </a:p>
          <a:p>
            <a:r>
              <a:rPr lang="en-US" sz="2200" dirty="0" smtClean="0"/>
              <a:t>NASA is restricted from using funding to participate, collaborate or coordinate bilaterally in any way with China or any Chinese-owned company, at the prime contract or any tier subcontract level.</a:t>
            </a:r>
          </a:p>
          <a:p>
            <a:r>
              <a:rPr lang="en-US" sz="2200" dirty="0"/>
              <a:t>Accordingly, </a:t>
            </a:r>
            <a:r>
              <a:rPr lang="en-US" sz="2200" u="sng" dirty="0"/>
              <a:t>contracting officers shall make no awards to China or Chinese-owned companies with funds appropriated by the Acts </a:t>
            </a:r>
            <a:r>
              <a:rPr lang="en-US" sz="2200" dirty="0"/>
              <a:t>or any funds appropriated subsequent to the Acts.  This policy </a:t>
            </a:r>
            <a:r>
              <a:rPr lang="en-US" sz="2200" b="1" dirty="0"/>
              <a:t>applies to all contracts</a:t>
            </a:r>
            <a:r>
              <a:rPr lang="en-US" sz="2200" dirty="0"/>
              <a:t> </a:t>
            </a:r>
            <a:r>
              <a:rPr lang="en-US" sz="2200" b="1" dirty="0"/>
              <a:t>except those for commercial and non-developmental items</a:t>
            </a:r>
            <a:r>
              <a:rPr lang="en-US" sz="2200" dirty="0"/>
              <a:t>.  </a:t>
            </a:r>
            <a:endParaRPr lang="en-US" sz="2200" dirty="0" smtClean="0"/>
          </a:p>
          <a:p>
            <a:r>
              <a:rPr lang="en-US" sz="2200" dirty="0" smtClean="0"/>
              <a:t>The </a:t>
            </a:r>
            <a:r>
              <a:rPr lang="en-US" sz="2200" dirty="0"/>
              <a:t>restrictions of the Acts and </a:t>
            </a:r>
            <a:r>
              <a:rPr lang="en-US" sz="2200" u="sng" dirty="0"/>
              <a:t>this policy neither limit nor prohibit the purchase of commercial or non-developmental items</a:t>
            </a:r>
            <a:r>
              <a:rPr lang="en-US" sz="2200" dirty="0" smtClean="0"/>
              <a:t>.</a:t>
            </a:r>
          </a:p>
          <a:p>
            <a:r>
              <a:rPr lang="en-US" sz="2200" dirty="0" smtClean="0"/>
              <a:t>“China” or “Chinese-owned Company” means the People’s Republic of China, any company owned by the People’s Republic of China or any company incorporated under the laws of the People’s Republic of China. </a:t>
            </a:r>
            <a:endParaRPr lang="en-US" sz="2200" dirty="0"/>
          </a:p>
        </p:txBody>
      </p:sp>
    </p:spTree>
    <p:custDataLst>
      <p:tags r:id="rId1"/>
    </p:custDataLst>
    <p:extLst>
      <p:ext uri="{BB962C8B-B14F-4D97-AF65-F5344CB8AC3E}">
        <p14:creationId xmlns:p14="http://schemas.microsoft.com/office/powerpoint/2010/main" val="147640379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168</TotalTime>
  <Words>1858</Words>
  <Application>Microsoft Office PowerPoint</Application>
  <PresentationFormat>Widescreen</PresentationFormat>
  <Paragraphs>434</Paragraphs>
  <Slides>57</Slides>
  <Notes>57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57</vt:i4>
      </vt:variant>
    </vt:vector>
  </HeadingPairs>
  <TitlesOfParts>
    <vt:vector size="65" baseType="lpstr">
      <vt:lpstr>ＭＳ Ｐゴシック</vt:lpstr>
      <vt:lpstr>Arial</vt:lpstr>
      <vt:lpstr>Calibri</vt:lpstr>
      <vt:lpstr>Century Gothic</vt:lpstr>
      <vt:lpstr>Times New Roman</vt:lpstr>
      <vt:lpstr>Wingdings</vt:lpstr>
      <vt:lpstr>Wingdings 3</vt:lpstr>
      <vt:lpstr>Wisp</vt:lpstr>
      <vt:lpstr>Research Administration  Forum</vt:lpstr>
      <vt:lpstr>Agenda</vt:lpstr>
      <vt:lpstr>Foreign Influence – Dick Seligman</vt:lpstr>
      <vt:lpstr>Foreign Influence (cont.)</vt:lpstr>
      <vt:lpstr>Foreign Influence (cont.)</vt:lpstr>
      <vt:lpstr>Foreign Influence (cont.)</vt:lpstr>
      <vt:lpstr>Caltech  Foreign Person  Questionnaire</vt:lpstr>
      <vt:lpstr>Caltech Foreign Person Questionnaire (FPQ)</vt:lpstr>
      <vt:lpstr>NASA-Funding Restriction with PRC (China)</vt:lpstr>
      <vt:lpstr>When is a Foreign Person Questionnaire required?</vt:lpstr>
      <vt:lpstr>FPQ screenshot</vt:lpstr>
      <vt:lpstr>FPQ screenshot (continued)</vt:lpstr>
      <vt:lpstr>FPQ NASA-China questions</vt:lpstr>
      <vt:lpstr>Resources</vt:lpstr>
      <vt:lpstr>NASA-Funding Restriction with PRC (China)</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Simons Foundation – Rochelle Athey</vt:lpstr>
      <vt:lpstr>Mary Gibson – Associate Director, Office of Sponsored Research</vt:lpstr>
      <vt:lpstr>Foreign Travel Relocation Costs Allowability</vt:lpstr>
      <vt:lpstr>Budget Reminder – Postdoctoral Salaries</vt:lpstr>
      <vt:lpstr>ORCID iD</vt:lpstr>
      <vt:lpstr>Science Experts Network Curriculum Vitae SciENcv</vt:lpstr>
      <vt:lpstr>Changes to IAMS Information and IAs</vt:lpstr>
      <vt:lpstr>NIH/RPPR Requirements as of October 1, 2019</vt:lpstr>
      <vt:lpstr>Procurement Services</vt:lpstr>
      <vt:lpstr>Procurement Services Updates</vt:lpstr>
      <vt:lpstr>Procurement Services Updates</vt:lpstr>
      <vt:lpstr> JPL Work Orders  October 2019 </vt:lpstr>
      <vt:lpstr>JPL Work Orders – updated version</vt:lpstr>
      <vt:lpstr>JPL Work Orders – instructions</vt:lpstr>
      <vt:lpstr>JPL Work Orders – Supplier</vt:lpstr>
      <vt:lpstr>JPL Work Orders – Contact Info</vt:lpstr>
      <vt:lpstr>JPL Work Orders – Statement of Work</vt:lpstr>
      <vt:lpstr>JPL Work Orders – Attachments</vt:lpstr>
      <vt:lpstr>JPL Work Orders – POP</vt:lpstr>
      <vt:lpstr>JPL Work Orders – funding source</vt:lpstr>
      <vt:lpstr>JPL Work Orders – Requisition Lines</vt:lpstr>
      <vt:lpstr>JPL differences from Caltech</vt:lpstr>
      <vt:lpstr>JPL differences from Caltech</vt:lpstr>
      <vt:lpstr>JPL differences from Caltech</vt:lpstr>
      <vt:lpstr>JPL Work Orders – Cost data differences</vt:lpstr>
      <vt:lpstr>JPL Work Orders – conclusion</vt:lpstr>
      <vt:lpstr>Questions?</vt:lpstr>
    </vt:vector>
  </TitlesOfParts>
  <Company>Caltech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Administration  Forum</dc:title>
  <dc:creator>Avina, Christina</dc:creator>
  <cp:lastModifiedBy>Avina, Christina</cp:lastModifiedBy>
  <cp:revision>15</cp:revision>
  <cp:lastPrinted>2019-10-01T18:28:54Z</cp:lastPrinted>
  <dcterms:created xsi:type="dcterms:W3CDTF">2019-09-26T20:49:50Z</dcterms:created>
  <dcterms:modified xsi:type="dcterms:W3CDTF">2019-10-02T20:07:34Z</dcterms:modified>
</cp:coreProperties>
</file>