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4.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5.xml" ContentType="application/vnd.openxmlformats-officedocument.presentationml.tag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6.xml" ContentType="application/vnd.openxmlformats-officedocument.presentationml.tags+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7.xml" ContentType="application/vnd.openxmlformats-officedocument.presentationml.tag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8.xml" ContentType="application/vnd.openxmlformats-officedocument.presentationml.tags+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9.xml" ContentType="application/vnd.openxmlformats-officedocument.presentationml.tags+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10.xml" ContentType="application/vnd.openxmlformats-officedocument.presentationml.tags+xml"/>
  <Override PartName="/ppt/tags/tag11.xml" ContentType="application/vnd.openxmlformats-officedocument.presentationml.tags+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12.xml" ContentType="application/vnd.openxmlformats-officedocument.presentationml.tags+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1"/>
  </p:sldMasterIdLst>
  <p:notesMasterIdLst>
    <p:notesMasterId r:id="rId48"/>
  </p:notesMasterIdLst>
  <p:sldIdLst>
    <p:sldId id="259" r:id="rId2"/>
    <p:sldId id="260" r:id="rId3"/>
    <p:sldId id="261" r:id="rId4"/>
    <p:sldId id="293" r:id="rId5"/>
    <p:sldId id="294" r:id="rId6"/>
    <p:sldId id="295" r:id="rId7"/>
    <p:sldId id="296" r:id="rId8"/>
    <p:sldId id="297" r:id="rId9"/>
    <p:sldId id="298" r:id="rId10"/>
    <p:sldId id="299" r:id="rId11"/>
    <p:sldId id="300" r:id="rId12"/>
    <p:sldId id="301" r:id="rId13"/>
    <p:sldId id="302" r:id="rId14"/>
    <p:sldId id="303" r:id="rId15"/>
    <p:sldId id="304" r:id="rId16"/>
    <p:sldId id="262" r:id="rId17"/>
    <p:sldId id="263" r:id="rId18"/>
    <p:sldId id="264" r:id="rId19"/>
    <p:sldId id="265" r:id="rId20"/>
    <p:sldId id="266" r:id="rId21"/>
    <p:sldId id="267" r:id="rId22"/>
    <p:sldId id="268" r:id="rId23"/>
    <p:sldId id="269" r:id="rId24"/>
    <p:sldId id="275" r:id="rId25"/>
    <p:sldId id="276" r:id="rId26"/>
    <p:sldId id="277" r:id="rId27"/>
    <p:sldId id="272" r:id="rId28"/>
    <p:sldId id="273" r:id="rId29"/>
    <p:sldId id="274" r:id="rId30"/>
    <p:sldId id="271" r:id="rId31"/>
    <p:sldId id="290" r:id="rId32"/>
    <p:sldId id="291" r:id="rId33"/>
    <p:sldId id="292" r:id="rId34"/>
    <p:sldId id="278" r:id="rId35"/>
    <p:sldId id="279" r:id="rId36"/>
    <p:sldId id="280" r:id="rId37"/>
    <p:sldId id="281" r:id="rId38"/>
    <p:sldId id="282" r:id="rId39"/>
    <p:sldId id="283" r:id="rId40"/>
    <p:sldId id="284" r:id="rId41"/>
    <p:sldId id="285" r:id="rId42"/>
    <p:sldId id="286" r:id="rId43"/>
    <p:sldId id="287" r:id="rId44"/>
    <p:sldId id="288" r:id="rId45"/>
    <p:sldId id="289" r:id="rId46"/>
    <p:sldId id="305"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8" d="100"/>
          <a:sy n="98" d="100"/>
        </p:scale>
        <p:origin x="477" y="79"/>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hyperlink" Target="https://www.directives.doe.gov/directives-documents/400-series/0486.1-border/@@images/file" TargetMode="External"/></Relationships>
</file>

<file path=ppt/diagrams/_rels/data1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3.png"/><Relationship Id="rId1" Type="http://schemas.openxmlformats.org/officeDocument/2006/relationships/hyperlink" Target="https://www.directives.doe.gov/directives-documents/400-series/0486.1-border/@@images/file" TargetMode="External"/><Relationship Id="rId5" Type="http://schemas.openxmlformats.org/officeDocument/2006/relationships/image" Target="../media/image15.svg"/><Relationship Id="rId4" Type="http://schemas.openxmlformats.org/officeDocument/2006/relationships/image" Target="../media/image14.png"/></Relationships>
</file>

<file path=ppt/diagrams/_rels/data9.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image" Target="../media/image3.svg"/><Relationship Id="rId1" Type="http://schemas.openxmlformats.org/officeDocument/2006/relationships/image" Target="../media/image8.png"/><Relationship Id="rId6" Type="http://schemas.openxmlformats.org/officeDocument/2006/relationships/image" Target="../media/image7.svg"/><Relationship Id="rId5" Type="http://schemas.openxmlformats.org/officeDocument/2006/relationships/image" Target="../media/image10.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2.png"/></Relationships>
</file>

<file path=ppt/diagrams/_rels/drawing1.xml.rels><?xml version="1.0" encoding="UTF-8" standalone="yes"?>
<Relationships xmlns="http://schemas.openxmlformats.org/package/2006/relationships"><Relationship Id="rId1" Type="http://schemas.openxmlformats.org/officeDocument/2006/relationships/hyperlink" Target="https://www.directives.doe.gov/directives-documents/400-series/0486.1-border/@@images/file" TargetMode="External"/></Relationships>
</file>

<file path=ppt/diagrams/_rels/drawing10.xml.rels><?xml version="1.0" encoding="UTF-8" standalone="yes"?>
<Relationships xmlns="http://schemas.openxmlformats.org/package/2006/relationships"><Relationship Id="rId3" Type="http://schemas.openxmlformats.org/officeDocument/2006/relationships/image" Target="../media/image13.svg"/><Relationship Id="rId1" Type="http://schemas.openxmlformats.org/officeDocument/2006/relationships/image" Target="../media/image13.png"/><Relationship Id="rId6" Type="http://schemas.openxmlformats.org/officeDocument/2006/relationships/hyperlink" Target="https://www.directives.doe.gov/directives-documents/400-series/0486.1-border/@@images/file" TargetMode="External"/><Relationship Id="rId5" Type="http://schemas.openxmlformats.org/officeDocument/2006/relationships/image" Target="../media/image15.svg"/><Relationship Id="rId4" Type="http://schemas.openxmlformats.org/officeDocument/2006/relationships/image" Target="../media/image14.png"/></Relationships>
</file>

<file path=ppt/diagrams/_rels/drawing9.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image" Target="../media/image3.svg"/><Relationship Id="rId1" Type="http://schemas.openxmlformats.org/officeDocument/2006/relationships/image" Target="../media/image8.png"/><Relationship Id="rId6" Type="http://schemas.openxmlformats.org/officeDocument/2006/relationships/image" Target="../media/image7.svg"/><Relationship Id="rId5" Type="http://schemas.openxmlformats.org/officeDocument/2006/relationships/image" Target="../media/image10.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bg_accent6_2">
  <dgm:title val=""/>
  <dgm:desc val=""/>
  <dgm:catLst>
    <dgm:cat type="accent6" pri="16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a:alpha val="0"/>
      </a:schemeClr>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530629-70DF-4D89-9011-C80AD3B1E440}"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21C3FED3-932B-42FB-99E4-219E38F828DC}">
      <dgm:prSet/>
      <dgm:spPr/>
      <dgm:t>
        <a:bodyPr/>
        <a:lstStyle/>
        <a:p>
          <a:r>
            <a:rPr lang="en-US"/>
            <a:t>DOE will take appropriate actions to prohibit . . . </a:t>
          </a:r>
          <a:r>
            <a:rPr lang="en-US" b="1"/>
            <a:t>DOE contractor employees</a:t>
          </a:r>
          <a:r>
            <a:rPr lang="en-US"/>
            <a:t>, while employed by DOE or </a:t>
          </a:r>
          <a:r>
            <a:rPr lang="en-US" b="1"/>
            <a:t>performing work under a contract</a:t>
          </a:r>
          <a:r>
            <a:rPr lang="en-US"/>
            <a:t>, from the unauthorized transfer of scientific and technical information to foreign government entities through their participation in </a:t>
          </a:r>
          <a:r>
            <a:rPr lang="en-US" b="1"/>
            <a:t>foreign government talent recruitment programs </a:t>
          </a:r>
          <a:r>
            <a:rPr lang="en-US"/>
            <a:t>of countries designated by DOE as a </a:t>
          </a:r>
          <a:r>
            <a:rPr lang="en-US" b="1"/>
            <a:t>foreign country of risk.</a:t>
          </a:r>
          <a:endParaRPr lang="en-US"/>
        </a:p>
      </dgm:t>
    </dgm:pt>
    <dgm:pt modelId="{48A1C9CA-0ECA-4E4A-8938-A7A6CC5B2315}" type="parTrans" cxnId="{CA5FC0E0-A0B5-469D-A18E-AA1903C5BFF1}">
      <dgm:prSet/>
      <dgm:spPr/>
      <dgm:t>
        <a:bodyPr/>
        <a:lstStyle/>
        <a:p>
          <a:endParaRPr lang="en-US"/>
        </a:p>
      </dgm:t>
    </dgm:pt>
    <dgm:pt modelId="{53124ED0-B2E6-4293-B7F0-CFECF88D6011}" type="sibTrans" cxnId="{CA5FC0E0-A0B5-469D-A18E-AA1903C5BFF1}">
      <dgm:prSet/>
      <dgm:spPr/>
      <dgm:t>
        <a:bodyPr/>
        <a:lstStyle/>
        <a:p>
          <a:endParaRPr lang="en-US"/>
        </a:p>
      </dgm:t>
    </dgm:pt>
    <dgm:pt modelId="{C78EE287-35D9-48F4-A634-A1DBCA07874B}">
      <dgm:prSet/>
      <dgm:spPr/>
      <dgm:t>
        <a:bodyPr/>
        <a:lstStyle/>
        <a:p>
          <a:r>
            <a:rPr lang="en-US">
              <a:hlinkClick xmlns:r="http://schemas.openxmlformats.org/officeDocument/2006/relationships" r:id="rId1"/>
            </a:rPr>
            <a:t>https://www.directives.doe.gov/directives-documents/400-series/0486.1-border/@@images/file</a:t>
          </a:r>
          <a:endParaRPr lang="en-US"/>
        </a:p>
      </dgm:t>
    </dgm:pt>
    <dgm:pt modelId="{D21CAA8A-C0E2-444A-8995-6F4C7A892A4C}" type="parTrans" cxnId="{41F563AA-E761-4E0B-AABF-1E8DF060483E}">
      <dgm:prSet/>
      <dgm:spPr/>
      <dgm:t>
        <a:bodyPr/>
        <a:lstStyle/>
        <a:p>
          <a:endParaRPr lang="en-US"/>
        </a:p>
      </dgm:t>
    </dgm:pt>
    <dgm:pt modelId="{7B85FC32-7546-44B0-B65A-A0C7A5209299}" type="sibTrans" cxnId="{41F563AA-E761-4E0B-AABF-1E8DF060483E}">
      <dgm:prSet/>
      <dgm:spPr/>
      <dgm:t>
        <a:bodyPr/>
        <a:lstStyle/>
        <a:p>
          <a:endParaRPr lang="en-US"/>
        </a:p>
      </dgm:t>
    </dgm:pt>
    <dgm:pt modelId="{382C2025-61DF-458E-82D5-07B57FAF8B0F}" type="pres">
      <dgm:prSet presAssocID="{A4530629-70DF-4D89-9011-C80AD3B1E440}" presName="vert0" presStyleCnt="0">
        <dgm:presLayoutVars>
          <dgm:dir/>
          <dgm:animOne val="branch"/>
          <dgm:animLvl val="lvl"/>
        </dgm:presLayoutVars>
      </dgm:prSet>
      <dgm:spPr/>
      <dgm:t>
        <a:bodyPr/>
        <a:lstStyle/>
        <a:p>
          <a:endParaRPr lang="en-US"/>
        </a:p>
      </dgm:t>
    </dgm:pt>
    <dgm:pt modelId="{492DE556-C8B3-4EF7-85C8-9AF1B5135152}" type="pres">
      <dgm:prSet presAssocID="{21C3FED3-932B-42FB-99E4-219E38F828DC}" presName="thickLine" presStyleLbl="alignNode1" presStyleIdx="0" presStyleCnt="2"/>
      <dgm:spPr/>
    </dgm:pt>
    <dgm:pt modelId="{C9D2A0B1-79E4-4920-B56B-1703990CC304}" type="pres">
      <dgm:prSet presAssocID="{21C3FED3-932B-42FB-99E4-219E38F828DC}" presName="horz1" presStyleCnt="0"/>
      <dgm:spPr/>
    </dgm:pt>
    <dgm:pt modelId="{ACF661DF-CE1E-45C8-AD6B-DA99BD31A173}" type="pres">
      <dgm:prSet presAssocID="{21C3FED3-932B-42FB-99E4-219E38F828DC}" presName="tx1" presStyleLbl="revTx" presStyleIdx="0" presStyleCnt="2"/>
      <dgm:spPr/>
      <dgm:t>
        <a:bodyPr/>
        <a:lstStyle/>
        <a:p>
          <a:endParaRPr lang="en-US"/>
        </a:p>
      </dgm:t>
    </dgm:pt>
    <dgm:pt modelId="{802E1508-2799-4052-AFDE-B0765F1932A8}" type="pres">
      <dgm:prSet presAssocID="{21C3FED3-932B-42FB-99E4-219E38F828DC}" presName="vert1" presStyleCnt="0"/>
      <dgm:spPr/>
    </dgm:pt>
    <dgm:pt modelId="{072FEFAB-DD5D-460C-97DC-239FBFDF5DD7}" type="pres">
      <dgm:prSet presAssocID="{C78EE287-35D9-48F4-A634-A1DBCA07874B}" presName="thickLine" presStyleLbl="alignNode1" presStyleIdx="1" presStyleCnt="2"/>
      <dgm:spPr/>
    </dgm:pt>
    <dgm:pt modelId="{E0E86308-7E09-4C3F-AE26-584523D5C4BD}" type="pres">
      <dgm:prSet presAssocID="{C78EE287-35D9-48F4-A634-A1DBCA07874B}" presName="horz1" presStyleCnt="0"/>
      <dgm:spPr/>
    </dgm:pt>
    <dgm:pt modelId="{C2AFFD09-79EE-4385-B8F2-20A1DF76CC39}" type="pres">
      <dgm:prSet presAssocID="{C78EE287-35D9-48F4-A634-A1DBCA07874B}" presName="tx1" presStyleLbl="revTx" presStyleIdx="1" presStyleCnt="2"/>
      <dgm:spPr/>
      <dgm:t>
        <a:bodyPr/>
        <a:lstStyle/>
        <a:p>
          <a:endParaRPr lang="en-US"/>
        </a:p>
      </dgm:t>
    </dgm:pt>
    <dgm:pt modelId="{35A52DE0-FE12-4D15-B38D-C1794F9F1649}" type="pres">
      <dgm:prSet presAssocID="{C78EE287-35D9-48F4-A634-A1DBCA07874B}" presName="vert1" presStyleCnt="0"/>
      <dgm:spPr/>
    </dgm:pt>
  </dgm:ptLst>
  <dgm:cxnLst>
    <dgm:cxn modelId="{D40F90FE-5598-4775-AD2A-412F68F271BF}" type="presOf" srcId="{A4530629-70DF-4D89-9011-C80AD3B1E440}" destId="{382C2025-61DF-458E-82D5-07B57FAF8B0F}" srcOrd="0" destOrd="0" presId="urn:microsoft.com/office/officeart/2008/layout/LinedList"/>
    <dgm:cxn modelId="{7F8D4109-F1B5-4E72-8CF1-3377DE300480}" type="presOf" srcId="{21C3FED3-932B-42FB-99E4-219E38F828DC}" destId="{ACF661DF-CE1E-45C8-AD6B-DA99BD31A173}" srcOrd="0" destOrd="0" presId="urn:microsoft.com/office/officeart/2008/layout/LinedList"/>
    <dgm:cxn modelId="{3A72CA3E-480B-40EC-8D41-A796A295878C}" type="presOf" srcId="{C78EE287-35D9-48F4-A634-A1DBCA07874B}" destId="{C2AFFD09-79EE-4385-B8F2-20A1DF76CC39}" srcOrd="0" destOrd="0" presId="urn:microsoft.com/office/officeart/2008/layout/LinedList"/>
    <dgm:cxn modelId="{41F563AA-E761-4E0B-AABF-1E8DF060483E}" srcId="{A4530629-70DF-4D89-9011-C80AD3B1E440}" destId="{C78EE287-35D9-48F4-A634-A1DBCA07874B}" srcOrd="1" destOrd="0" parTransId="{D21CAA8A-C0E2-444A-8995-6F4C7A892A4C}" sibTransId="{7B85FC32-7546-44B0-B65A-A0C7A5209299}"/>
    <dgm:cxn modelId="{CA5FC0E0-A0B5-469D-A18E-AA1903C5BFF1}" srcId="{A4530629-70DF-4D89-9011-C80AD3B1E440}" destId="{21C3FED3-932B-42FB-99E4-219E38F828DC}" srcOrd="0" destOrd="0" parTransId="{48A1C9CA-0ECA-4E4A-8938-A7A6CC5B2315}" sibTransId="{53124ED0-B2E6-4293-B7F0-CFECF88D6011}"/>
    <dgm:cxn modelId="{A0988FC2-7D79-4099-9D15-FD769C14B2A0}" type="presParOf" srcId="{382C2025-61DF-458E-82D5-07B57FAF8B0F}" destId="{492DE556-C8B3-4EF7-85C8-9AF1B5135152}" srcOrd="0" destOrd="0" presId="urn:microsoft.com/office/officeart/2008/layout/LinedList"/>
    <dgm:cxn modelId="{3387777B-29AA-4C0D-A6E7-3914E17FC64C}" type="presParOf" srcId="{382C2025-61DF-458E-82D5-07B57FAF8B0F}" destId="{C9D2A0B1-79E4-4920-B56B-1703990CC304}" srcOrd="1" destOrd="0" presId="urn:microsoft.com/office/officeart/2008/layout/LinedList"/>
    <dgm:cxn modelId="{6A22584B-3A20-406F-8E85-E8DAAA3ACA67}" type="presParOf" srcId="{C9D2A0B1-79E4-4920-B56B-1703990CC304}" destId="{ACF661DF-CE1E-45C8-AD6B-DA99BD31A173}" srcOrd="0" destOrd="0" presId="urn:microsoft.com/office/officeart/2008/layout/LinedList"/>
    <dgm:cxn modelId="{A997EBBF-5746-4A0D-9B7E-B8C594ECE534}" type="presParOf" srcId="{C9D2A0B1-79E4-4920-B56B-1703990CC304}" destId="{802E1508-2799-4052-AFDE-B0765F1932A8}" srcOrd="1" destOrd="0" presId="urn:microsoft.com/office/officeart/2008/layout/LinedList"/>
    <dgm:cxn modelId="{55200D38-5A3F-4DDD-911B-69C3148C4ABC}" type="presParOf" srcId="{382C2025-61DF-458E-82D5-07B57FAF8B0F}" destId="{072FEFAB-DD5D-460C-97DC-239FBFDF5DD7}" srcOrd="2" destOrd="0" presId="urn:microsoft.com/office/officeart/2008/layout/LinedList"/>
    <dgm:cxn modelId="{4094D8C4-77B0-4B98-8066-EC92351D2DAC}" type="presParOf" srcId="{382C2025-61DF-458E-82D5-07B57FAF8B0F}" destId="{E0E86308-7E09-4C3F-AE26-584523D5C4BD}" srcOrd="3" destOrd="0" presId="urn:microsoft.com/office/officeart/2008/layout/LinedList"/>
    <dgm:cxn modelId="{24C754C5-D886-42D9-8734-0A1272A3B091}" type="presParOf" srcId="{E0E86308-7E09-4C3F-AE26-584523D5C4BD}" destId="{C2AFFD09-79EE-4385-B8F2-20A1DF76CC39}" srcOrd="0" destOrd="0" presId="urn:microsoft.com/office/officeart/2008/layout/LinedList"/>
    <dgm:cxn modelId="{92445EDE-B34A-4BF8-BFA1-BA7219C93E9E}" type="presParOf" srcId="{E0E86308-7E09-4C3F-AE26-584523D5C4BD}" destId="{35A52DE0-FE12-4D15-B38D-C1794F9F164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546866A-FFD9-43DA-813F-A4EB4C4C305C}"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D01389A-356B-4836-970A-178AE7E375F4}">
      <dgm:prSet custT="1"/>
      <dgm:spPr/>
      <dgm:t>
        <a:bodyPr/>
        <a:lstStyle/>
        <a:p>
          <a:r>
            <a:rPr lang="en-US" sz="2000" dirty="0"/>
            <a:t>For the full text of definitions and the DOE 486.1 Order please go to: </a:t>
          </a:r>
        </a:p>
      </dgm:t>
    </dgm:pt>
    <dgm:pt modelId="{115122BA-8699-48DF-AF6F-B5D9CB23D762}" type="parTrans" cxnId="{F03F1E6A-67CD-4372-A8F6-791AE2F230A2}">
      <dgm:prSet/>
      <dgm:spPr/>
      <dgm:t>
        <a:bodyPr/>
        <a:lstStyle/>
        <a:p>
          <a:endParaRPr lang="en-US"/>
        </a:p>
      </dgm:t>
    </dgm:pt>
    <dgm:pt modelId="{F23C00F8-01FE-44DD-9073-DDA113414C83}" type="sibTrans" cxnId="{F03F1E6A-67CD-4372-A8F6-791AE2F230A2}">
      <dgm:prSet/>
      <dgm:spPr/>
      <dgm:t>
        <a:bodyPr/>
        <a:lstStyle/>
        <a:p>
          <a:endParaRPr lang="en-US"/>
        </a:p>
      </dgm:t>
    </dgm:pt>
    <dgm:pt modelId="{20C5DE7E-D1F9-4E6D-83AD-B6D288F5DB9E}">
      <dgm:prSet custT="1"/>
      <dgm:spPr/>
      <dgm:t>
        <a:bodyPr/>
        <a:lstStyle/>
        <a:p>
          <a:r>
            <a:rPr lang="en-US" sz="1800" b="1" dirty="0">
              <a:hlinkClick xmlns:r="http://schemas.openxmlformats.org/officeDocument/2006/relationships" r:id="rId1"/>
            </a:rPr>
            <a:t>https://www.directives.doe.gov/directives-documents/400-series/0486.1-border/@@images/file</a:t>
          </a:r>
          <a:endParaRPr lang="en-US" sz="1800" b="1" dirty="0"/>
        </a:p>
      </dgm:t>
    </dgm:pt>
    <dgm:pt modelId="{FCF14062-1812-4487-99E9-A013466E9696}" type="parTrans" cxnId="{CEFA3640-CA5B-4E0D-B22F-54A6C0551D4E}">
      <dgm:prSet/>
      <dgm:spPr/>
      <dgm:t>
        <a:bodyPr/>
        <a:lstStyle/>
        <a:p>
          <a:endParaRPr lang="en-US"/>
        </a:p>
      </dgm:t>
    </dgm:pt>
    <dgm:pt modelId="{93A90DA8-A8E1-4E70-A031-79B1CBDDB2C9}" type="sibTrans" cxnId="{CEFA3640-CA5B-4E0D-B22F-54A6C0551D4E}">
      <dgm:prSet/>
      <dgm:spPr/>
      <dgm:t>
        <a:bodyPr/>
        <a:lstStyle/>
        <a:p>
          <a:endParaRPr lang="en-US"/>
        </a:p>
      </dgm:t>
    </dgm:pt>
    <dgm:pt modelId="{F6BCEBA2-0FB5-47D7-980E-91B617DC5998}" type="pres">
      <dgm:prSet presAssocID="{0546866A-FFD9-43DA-813F-A4EB4C4C305C}" presName="root" presStyleCnt="0">
        <dgm:presLayoutVars>
          <dgm:dir/>
          <dgm:resizeHandles val="exact"/>
        </dgm:presLayoutVars>
      </dgm:prSet>
      <dgm:spPr/>
      <dgm:t>
        <a:bodyPr/>
        <a:lstStyle/>
        <a:p>
          <a:endParaRPr lang="en-US"/>
        </a:p>
      </dgm:t>
    </dgm:pt>
    <dgm:pt modelId="{5082EE16-718D-4599-9B57-7861D22E7349}" type="pres">
      <dgm:prSet presAssocID="{2D01389A-356B-4836-970A-178AE7E375F4}" presName="compNode" presStyleCnt="0"/>
      <dgm:spPr/>
    </dgm:pt>
    <dgm:pt modelId="{56387060-8077-4680-AC71-FE6B7B0B0A5F}" type="pres">
      <dgm:prSet presAssocID="{2D01389A-356B-4836-970A-178AE7E375F4}" presName="iconRect" presStyleLbl="node1" presStyleIdx="0" presStyleCnt="2"/>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rcRect/>
          <a:stretch>
            <a:fillRect/>
          </a:stretch>
        </a:blipFill>
        <a:ln>
          <a:noFill/>
        </a:ln>
      </dgm:spPr>
      <dgm:extLst>
        <a:ext uri="{E40237B7-FDA0-4F09-8148-C483321AD2D9}">
          <dgm14:cNvPr xmlns:dgm14="http://schemas.microsoft.com/office/drawing/2010/diagram" id="0" name="" descr="Open book"/>
        </a:ext>
      </dgm:extLst>
    </dgm:pt>
    <dgm:pt modelId="{AEAA30CB-EB19-4D03-B892-53DFBEC6799E}" type="pres">
      <dgm:prSet presAssocID="{2D01389A-356B-4836-970A-178AE7E375F4}" presName="spaceRect" presStyleCnt="0"/>
      <dgm:spPr/>
    </dgm:pt>
    <dgm:pt modelId="{9FA9E398-4C08-461C-88FA-C23DA91418CB}" type="pres">
      <dgm:prSet presAssocID="{2D01389A-356B-4836-970A-178AE7E375F4}" presName="textRect" presStyleLbl="revTx" presStyleIdx="0" presStyleCnt="2">
        <dgm:presLayoutVars>
          <dgm:chMax val="1"/>
          <dgm:chPref val="1"/>
        </dgm:presLayoutVars>
      </dgm:prSet>
      <dgm:spPr/>
      <dgm:t>
        <a:bodyPr/>
        <a:lstStyle/>
        <a:p>
          <a:endParaRPr lang="en-US"/>
        </a:p>
      </dgm:t>
    </dgm:pt>
    <dgm:pt modelId="{D31577B7-3714-477B-BEA3-ACC0FD45ADCF}" type="pres">
      <dgm:prSet presAssocID="{F23C00F8-01FE-44DD-9073-DDA113414C83}" presName="sibTrans" presStyleCnt="0"/>
      <dgm:spPr/>
    </dgm:pt>
    <dgm:pt modelId="{ECFDF5E8-7008-42E9-B69A-4BAA190C4015}" type="pres">
      <dgm:prSet presAssocID="{20C5DE7E-D1F9-4E6D-83AD-B6D288F5DB9E}" presName="compNode" presStyleCnt="0"/>
      <dgm:spPr/>
    </dgm:pt>
    <dgm:pt modelId="{C2431D6E-2B0F-4495-A6B2-6CDCF7B982A1}" type="pres">
      <dgm:prSet presAssocID="{20C5DE7E-D1F9-4E6D-83AD-B6D288F5DB9E}" presName="iconRect" presStyleLbl="node1" presStyleIdx="1" presStyleCnt="2" custScaleX="122162" custScaleY="93510"/>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Map with pin"/>
        </a:ext>
      </dgm:extLst>
    </dgm:pt>
    <dgm:pt modelId="{1E605A64-BA5F-4534-A04E-5BBC1E616BA5}" type="pres">
      <dgm:prSet presAssocID="{20C5DE7E-D1F9-4E6D-83AD-B6D288F5DB9E}" presName="spaceRect" presStyleCnt="0"/>
      <dgm:spPr/>
    </dgm:pt>
    <dgm:pt modelId="{5B9D12E9-AE9E-44C8-912E-79E43B61DD24}" type="pres">
      <dgm:prSet presAssocID="{20C5DE7E-D1F9-4E6D-83AD-B6D288F5DB9E}" presName="textRect" presStyleLbl="revTx" presStyleIdx="1" presStyleCnt="2">
        <dgm:presLayoutVars>
          <dgm:chMax val="1"/>
          <dgm:chPref val="1"/>
        </dgm:presLayoutVars>
      </dgm:prSet>
      <dgm:spPr/>
      <dgm:t>
        <a:bodyPr/>
        <a:lstStyle/>
        <a:p>
          <a:endParaRPr lang="en-US"/>
        </a:p>
      </dgm:t>
    </dgm:pt>
  </dgm:ptLst>
  <dgm:cxnLst>
    <dgm:cxn modelId="{F03F1E6A-67CD-4372-A8F6-791AE2F230A2}" srcId="{0546866A-FFD9-43DA-813F-A4EB4C4C305C}" destId="{2D01389A-356B-4836-970A-178AE7E375F4}" srcOrd="0" destOrd="0" parTransId="{115122BA-8699-48DF-AF6F-B5D9CB23D762}" sibTransId="{F23C00F8-01FE-44DD-9073-DDA113414C83}"/>
    <dgm:cxn modelId="{CEFA3640-CA5B-4E0D-B22F-54A6C0551D4E}" srcId="{0546866A-FFD9-43DA-813F-A4EB4C4C305C}" destId="{20C5DE7E-D1F9-4E6D-83AD-B6D288F5DB9E}" srcOrd="1" destOrd="0" parTransId="{FCF14062-1812-4487-99E9-A013466E9696}" sibTransId="{93A90DA8-A8E1-4E70-A031-79B1CBDDB2C9}"/>
    <dgm:cxn modelId="{B0DB1E88-2726-4D19-9E4F-BED54E7715E9}" type="presOf" srcId="{0546866A-FFD9-43DA-813F-A4EB4C4C305C}" destId="{F6BCEBA2-0FB5-47D7-980E-91B617DC5998}" srcOrd="0" destOrd="0" presId="urn:microsoft.com/office/officeart/2018/2/layout/IconLabelList"/>
    <dgm:cxn modelId="{A0325E48-E6EA-470E-813B-B5D6DE5A20E4}" type="presOf" srcId="{20C5DE7E-D1F9-4E6D-83AD-B6D288F5DB9E}" destId="{5B9D12E9-AE9E-44C8-912E-79E43B61DD24}" srcOrd="0" destOrd="0" presId="urn:microsoft.com/office/officeart/2018/2/layout/IconLabelList"/>
    <dgm:cxn modelId="{6ACC86AC-38B3-41A4-8E2E-1B683BFCD1C3}" type="presOf" srcId="{2D01389A-356B-4836-970A-178AE7E375F4}" destId="{9FA9E398-4C08-461C-88FA-C23DA91418CB}" srcOrd="0" destOrd="0" presId="urn:microsoft.com/office/officeart/2018/2/layout/IconLabelList"/>
    <dgm:cxn modelId="{1B50871B-3224-4DFF-B050-75497807FF51}" type="presParOf" srcId="{F6BCEBA2-0FB5-47D7-980E-91B617DC5998}" destId="{5082EE16-718D-4599-9B57-7861D22E7349}" srcOrd="0" destOrd="0" presId="urn:microsoft.com/office/officeart/2018/2/layout/IconLabelList"/>
    <dgm:cxn modelId="{163CB15B-5BFB-45BF-81B6-3A52693025A7}" type="presParOf" srcId="{5082EE16-718D-4599-9B57-7861D22E7349}" destId="{56387060-8077-4680-AC71-FE6B7B0B0A5F}" srcOrd="0" destOrd="0" presId="urn:microsoft.com/office/officeart/2018/2/layout/IconLabelList"/>
    <dgm:cxn modelId="{8D90CCCD-CC2A-4845-BF3C-A4F35413AA11}" type="presParOf" srcId="{5082EE16-718D-4599-9B57-7861D22E7349}" destId="{AEAA30CB-EB19-4D03-B892-53DFBEC6799E}" srcOrd="1" destOrd="0" presId="urn:microsoft.com/office/officeart/2018/2/layout/IconLabelList"/>
    <dgm:cxn modelId="{955DEDCD-B1CF-471D-8D71-5A87FD019D2C}" type="presParOf" srcId="{5082EE16-718D-4599-9B57-7861D22E7349}" destId="{9FA9E398-4C08-461C-88FA-C23DA91418CB}" srcOrd="2" destOrd="0" presId="urn:microsoft.com/office/officeart/2018/2/layout/IconLabelList"/>
    <dgm:cxn modelId="{6AA2A95D-C806-45C4-8C3F-563E29F8EC3A}" type="presParOf" srcId="{F6BCEBA2-0FB5-47D7-980E-91B617DC5998}" destId="{D31577B7-3714-477B-BEA3-ACC0FD45ADCF}" srcOrd="1" destOrd="0" presId="urn:microsoft.com/office/officeart/2018/2/layout/IconLabelList"/>
    <dgm:cxn modelId="{358985A5-34D7-4BB5-B17E-0312B6E3F22B}" type="presParOf" srcId="{F6BCEBA2-0FB5-47D7-980E-91B617DC5998}" destId="{ECFDF5E8-7008-42E9-B69A-4BAA190C4015}" srcOrd="2" destOrd="0" presId="urn:microsoft.com/office/officeart/2018/2/layout/IconLabelList"/>
    <dgm:cxn modelId="{774C699F-A408-4125-B4A5-FBC0105E8DB3}" type="presParOf" srcId="{ECFDF5E8-7008-42E9-B69A-4BAA190C4015}" destId="{C2431D6E-2B0F-4495-A6B2-6CDCF7B982A1}" srcOrd="0" destOrd="0" presId="urn:microsoft.com/office/officeart/2018/2/layout/IconLabelList"/>
    <dgm:cxn modelId="{A3FA1668-51A0-467F-8EF2-B331855B8C27}" type="presParOf" srcId="{ECFDF5E8-7008-42E9-B69A-4BAA190C4015}" destId="{1E605A64-BA5F-4534-A04E-5BBC1E616BA5}" srcOrd="1" destOrd="0" presId="urn:microsoft.com/office/officeart/2018/2/layout/IconLabelList"/>
    <dgm:cxn modelId="{31BED45C-3D78-45EA-8041-E19C2DE1263E}" type="presParOf" srcId="{ECFDF5E8-7008-42E9-B69A-4BAA190C4015}" destId="{5B9D12E9-AE9E-44C8-912E-79E43B61DD24}"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FF2F95-61F3-4203-81C5-99A5EE06AA16}"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22DBDD58-F243-48E7-9B85-0455D7159E59}">
      <dgm:prSet/>
      <dgm:spPr/>
      <dgm:t>
        <a:bodyPr/>
        <a:lstStyle/>
        <a:p>
          <a:r>
            <a:rPr lang="en-US" dirty="0"/>
            <a:t>To ensure protection of:</a:t>
          </a:r>
        </a:p>
      </dgm:t>
    </dgm:pt>
    <dgm:pt modelId="{F851CFB7-0B4F-48DB-8CF6-DC483B1A5E3C}" type="parTrans" cxnId="{D1CE6EE7-377D-4EC4-8B52-7250740A447B}">
      <dgm:prSet/>
      <dgm:spPr/>
      <dgm:t>
        <a:bodyPr/>
        <a:lstStyle/>
        <a:p>
          <a:endParaRPr lang="en-US"/>
        </a:p>
      </dgm:t>
    </dgm:pt>
    <dgm:pt modelId="{BC5D04BB-AF1F-4920-914F-776B605301BB}" type="sibTrans" cxnId="{D1CE6EE7-377D-4EC4-8B52-7250740A447B}">
      <dgm:prSet/>
      <dgm:spPr/>
      <dgm:t>
        <a:bodyPr/>
        <a:lstStyle/>
        <a:p>
          <a:endParaRPr lang="en-US"/>
        </a:p>
      </dgm:t>
    </dgm:pt>
    <dgm:pt modelId="{1811DD2E-2ACF-4BBF-9605-53F6A3775A20}">
      <dgm:prSet custT="1"/>
      <dgm:spPr/>
      <dgm:t>
        <a:bodyPr/>
        <a:lstStyle/>
        <a:p>
          <a:r>
            <a:rPr lang="en-US" sz="4000" dirty="0"/>
            <a:t>U.S. competitive, national security interests; and</a:t>
          </a:r>
        </a:p>
      </dgm:t>
    </dgm:pt>
    <dgm:pt modelId="{D921D66A-8FEC-4F29-B092-16B2B3A5006B}" type="parTrans" cxnId="{863DC075-A0D1-45B9-91D0-2A632A4408C9}">
      <dgm:prSet/>
      <dgm:spPr/>
      <dgm:t>
        <a:bodyPr/>
        <a:lstStyle/>
        <a:p>
          <a:endParaRPr lang="en-US"/>
        </a:p>
      </dgm:t>
    </dgm:pt>
    <dgm:pt modelId="{CA3C3C8B-D0E6-4560-A134-3250A62BD65D}" type="sibTrans" cxnId="{863DC075-A0D1-45B9-91D0-2A632A4408C9}">
      <dgm:prSet/>
      <dgm:spPr/>
      <dgm:t>
        <a:bodyPr/>
        <a:lstStyle/>
        <a:p>
          <a:endParaRPr lang="en-US"/>
        </a:p>
      </dgm:t>
    </dgm:pt>
    <dgm:pt modelId="{155773B0-AEAC-4B59-BEDF-625570312D61}">
      <dgm:prSet custT="1"/>
      <dgm:spPr/>
      <dgm:t>
        <a:bodyPr/>
        <a:lstStyle/>
        <a:p>
          <a:r>
            <a:rPr lang="en-US" sz="4000" dirty="0"/>
            <a:t>DOE program objectives </a:t>
          </a:r>
        </a:p>
      </dgm:t>
    </dgm:pt>
    <dgm:pt modelId="{45EF9B0F-65FB-4052-9B2C-DDAED1A3F315}" type="parTrans" cxnId="{5DF9B9AF-8B5E-4945-93F6-0B6E6150592F}">
      <dgm:prSet/>
      <dgm:spPr/>
      <dgm:t>
        <a:bodyPr/>
        <a:lstStyle/>
        <a:p>
          <a:endParaRPr lang="en-US"/>
        </a:p>
      </dgm:t>
    </dgm:pt>
    <dgm:pt modelId="{863C3315-4C45-4DCB-833B-93555B2A3095}" type="sibTrans" cxnId="{5DF9B9AF-8B5E-4945-93F6-0B6E6150592F}">
      <dgm:prSet/>
      <dgm:spPr/>
      <dgm:t>
        <a:bodyPr/>
        <a:lstStyle/>
        <a:p>
          <a:endParaRPr lang="en-US"/>
        </a:p>
      </dgm:t>
    </dgm:pt>
    <dgm:pt modelId="{F58998AC-2366-4EA3-82B3-23AF6AAAC047}" type="pres">
      <dgm:prSet presAssocID="{6FFF2F95-61F3-4203-81C5-99A5EE06AA16}" presName="vert0" presStyleCnt="0">
        <dgm:presLayoutVars>
          <dgm:dir/>
          <dgm:animOne val="branch"/>
          <dgm:animLvl val="lvl"/>
        </dgm:presLayoutVars>
      </dgm:prSet>
      <dgm:spPr/>
      <dgm:t>
        <a:bodyPr/>
        <a:lstStyle/>
        <a:p>
          <a:endParaRPr lang="en-US"/>
        </a:p>
      </dgm:t>
    </dgm:pt>
    <dgm:pt modelId="{0EEC74FC-482D-433E-BF1F-750A99C10203}" type="pres">
      <dgm:prSet presAssocID="{22DBDD58-F243-48E7-9B85-0455D7159E59}" presName="thickLine" presStyleLbl="alignNode1" presStyleIdx="0" presStyleCnt="1"/>
      <dgm:spPr/>
    </dgm:pt>
    <dgm:pt modelId="{9D8DA423-D65D-46C5-B073-41CB05382FF0}" type="pres">
      <dgm:prSet presAssocID="{22DBDD58-F243-48E7-9B85-0455D7159E59}" presName="horz1" presStyleCnt="0"/>
      <dgm:spPr/>
    </dgm:pt>
    <dgm:pt modelId="{A5755260-0E9C-439F-956C-C1C49E8CCAB8}" type="pres">
      <dgm:prSet presAssocID="{22DBDD58-F243-48E7-9B85-0455D7159E59}" presName="tx1" presStyleLbl="revTx" presStyleIdx="0" presStyleCnt="3"/>
      <dgm:spPr/>
      <dgm:t>
        <a:bodyPr/>
        <a:lstStyle/>
        <a:p>
          <a:endParaRPr lang="en-US"/>
        </a:p>
      </dgm:t>
    </dgm:pt>
    <dgm:pt modelId="{5CBFD509-D079-4D39-B955-56B3D2169B00}" type="pres">
      <dgm:prSet presAssocID="{22DBDD58-F243-48E7-9B85-0455D7159E59}" presName="vert1" presStyleCnt="0"/>
      <dgm:spPr/>
    </dgm:pt>
    <dgm:pt modelId="{E80A283F-63A6-4190-9A7B-82AB01C2C477}" type="pres">
      <dgm:prSet presAssocID="{1811DD2E-2ACF-4BBF-9605-53F6A3775A20}" presName="vertSpace2a" presStyleCnt="0"/>
      <dgm:spPr/>
    </dgm:pt>
    <dgm:pt modelId="{33266215-25E2-4350-AED9-25E7A6F52FDA}" type="pres">
      <dgm:prSet presAssocID="{1811DD2E-2ACF-4BBF-9605-53F6A3775A20}" presName="horz2" presStyleCnt="0"/>
      <dgm:spPr/>
    </dgm:pt>
    <dgm:pt modelId="{1323CD5C-44EB-4E58-B437-C91FF0DE55CB}" type="pres">
      <dgm:prSet presAssocID="{1811DD2E-2ACF-4BBF-9605-53F6A3775A20}" presName="horzSpace2" presStyleCnt="0"/>
      <dgm:spPr/>
    </dgm:pt>
    <dgm:pt modelId="{9B381AAB-E453-4F7C-B39B-4C373AA9F32E}" type="pres">
      <dgm:prSet presAssocID="{1811DD2E-2ACF-4BBF-9605-53F6A3775A20}" presName="tx2" presStyleLbl="revTx" presStyleIdx="1" presStyleCnt="3"/>
      <dgm:spPr/>
      <dgm:t>
        <a:bodyPr/>
        <a:lstStyle/>
        <a:p>
          <a:endParaRPr lang="en-US"/>
        </a:p>
      </dgm:t>
    </dgm:pt>
    <dgm:pt modelId="{63B6534F-AC6D-430F-9280-BD38404182CB}" type="pres">
      <dgm:prSet presAssocID="{1811DD2E-2ACF-4BBF-9605-53F6A3775A20}" presName="vert2" presStyleCnt="0"/>
      <dgm:spPr/>
    </dgm:pt>
    <dgm:pt modelId="{A4F96493-4719-4A62-A1A9-A80BF08CD1AF}" type="pres">
      <dgm:prSet presAssocID="{1811DD2E-2ACF-4BBF-9605-53F6A3775A20}" presName="thinLine2b" presStyleLbl="callout" presStyleIdx="0" presStyleCnt="2"/>
      <dgm:spPr/>
    </dgm:pt>
    <dgm:pt modelId="{A68F19AA-B370-4E35-B7AD-E0B6C6FDFB9F}" type="pres">
      <dgm:prSet presAssocID="{1811DD2E-2ACF-4BBF-9605-53F6A3775A20}" presName="vertSpace2b" presStyleCnt="0"/>
      <dgm:spPr/>
    </dgm:pt>
    <dgm:pt modelId="{36EA0D8C-A2EA-4972-9848-A9020D866D1F}" type="pres">
      <dgm:prSet presAssocID="{155773B0-AEAC-4B59-BEDF-625570312D61}" presName="horz2" presStyleCnt="0"/>
      <dgm:spPr/>
    </dgm:pt>
    <dgm:pt modelId="{5BE04582-6D82-4BCD-AFD5-07EC3488F085}" type="pres">
      <dgm:prSet presAssocID="{155773B0-AEAC-4B59-BEDF-625570312D61}" presName="horzSpace2" presStyleCnt="0"/>
      <dgm:spPr/>
    </dgm:pt>
    <dgm:pt modelId="{93FEF2EC-FCC1-446F-811E-1DE563915657}" type="pres">
      <dgm:prSet presAssocID="{155773B0-AEAC-4B59-BEDF-625570312D61}" presName="tx2" presStyleLbl="revTx" presStyleIdx="2" presStyleCnt="3"/>
      <dgm:spPr/>
      <dgm:t>
        <a:bodyPr/>
        <a:lstStyle/>
        <a:p>
          <a:endParaRPr lang="en-US"/>
        </a:p>
      </dgm:t>
    </dgm:pt>
    <dgm:pt modelId="{9FE94E73-5ED8-407D-99DA-41F861E2EB9C}" type="pres">
      <dgm:prSet presAssocID="{155773B0-AEAC-4B59-BEDF-625570312D61}" presName="vert2" presStyleCnt="0"/>
      <dgm:spPr/>
    </dgm:pt>
    <dgm:pt modelId="{B0E90F8E-478A-478B-9717-3CCAC84B3788}" type="pres">
      <dgm:prSet presAssocID="{155773B0-AEAC-4B59-BEDF-625570312D61}" presName="thinLine2b" presStyleLbl="callout" presStyleIdx="1" presStyleCnt="2"/>
      <dgm:spPr/>
    </dgm:pt>
    <dgm:pt modelId="{D6784B99-0B1C-4A87-BB03-29FBA2B165AD}" type="pres">
      <dgm:prSet presAssocID="{155773B0-AEAC-4B59-BEDF-625570312D61}" presName="vertSpace2b" presStyleCnt="0"/>
      <dgm:spPr/>
    </dgm:pt>
  </dgm:ptLst>
  <dgm:cxnLst>
    <dgm:cxn modelId="{2E58F44C-D7C1-4A12-A477-0C0B54649966}" type="presOf" srcId="{22DBDD58-F243-48E7-9B85-0455D7159E59}" destId="{A5755260-0E9C-439F-956C-C1C49E8CCAB8}" srcOrd="0" destOrd="0" presId="urn:microsoft.com/office/officeart/2008/layout/LinedList"/>
    <dgm:cxn modelId="{5CE4D1D3-3600-4F77-956A-38CB4827B2B9}" type="presOf" srcId="{6FFF2F95-61F3-4203-81C5-99A5EE06AA16}" destId="{F58998AC-2366-4EA3-82B3-23AF6AAAC047}" srcOrd="0" destOrd="0" presId="urn:microsoft.com/office/officeart/2008/layout/LinedList"/>
    <dgm:cxn modelId="{D1CE6EE7-377D-4EC4-8B52-7250740A447B}" srcId="{6FFF2F95-61F3-4203-81C5-99A5EE06AA16}" destId="{22DBDD58-F243-48E7-9B85-0455D7159E59}" srcOrd="0" destOrd="0" parTransId="{F851CFB7-0B4F-48DB-8CF6-DC483B1A5E3C}" sibTransId="{BC5D04BB-AF1F-4920-914F-776B605301BB}"/>
    <dgm:cxn modelId="{48406787-CB16-436A-863E-0CF11242E47F}" type="presOf" srcId="{155773B0-AEAC-4B59-BEDF-625570312D61}" destId="{93FEF2EC-FCC1-446F-811E-1DE563915657}" srcOrd="0" destOrd="0" presId="urn:microsoft.com/office/officeart/2008/layout/LinedList"/>
    <dgm:cxn modelId="{5539C623-FDFC-4534-A145-1D39AFBEF65E}" type="presOf" srcId="{1811DD2E-2ACF-4BBF-9605-53F6A3775A20}" destId="{9B381AAB-E453-4F7C-B39B-4C373AA9F32E}" srcOrd="0" destOrd="0" presId="urn:microsoft.com/office/officeart/2008/layout/LinedList"/>
    <dgm:cxn modelId="{863DC075-A0D1-45B9-91D0-2A632A4408C9}" srcId="{22DBDD58-F243-48E7-9B85-0455D7159E59}" destId="{1811DD2E-2ACF-4BBF-9605-53F6A3775A20}" srcOrd="0" destOrd="0" parTransId="{D921D66A-8FEC-4F29-B092-16B2B3A5006B}" sibTransId="{CA3C3C8B-D0E6-4560-A134-3250A62BD65D}"/>
    <dgm:cxn modelId="{5DF9B9AF-8B5E-4945-93F6-0B6E6150592F}" srcId="{22DBDD58-F243-48E7-9B85-0455D7159E59}" destId="{155773B0-AEAC-4B59-BEDF-625570312D61}" srcOrd="1" destOrd="0" parTransId="{45EF9B0F-65FB-4052-9B2C-DDAED1A3F315}" sibTransId="{863C3315-4C45-4DCB-833B-93555B2A3095}"/>
    <dgm:cxn modelId="{3980CC1C-A2D2-4816-868D-E7B23C98FB3B}" type="presParOf" srcId="{F58998AC-2366-4EA3-82B3-23AF6AAAC047}" destId="{0EEC74FC-482D-433E-BF1F-750A99C10203}" srcOrd="0" destOrd="0" presId="urn:microsoft.com/office/officeart/2008/layout/LinedList"/>
    <dgm:cxn modelId="{307B79F0-0745-4BC7-8BAE-1C9B07B89861}" type="presParOf" srcId="{F58998AC-2366-4EA3-82B3-23AF6AAAC047}" destId="{9D8DA423-D65D-46C5-B073-41CB05382FF0}" srcOrd="1" destOrd="0" presId="urn:microsoft.com/office/officeart/2008/layout/LinedList"/>
    <dgm:cxn modelId="{6BC866F1-8220-4788-A184-D27D24077019}" type="presParOf" srcId="{9D8DA423-D65D-46C5-B073-41CB05382FF0}" destId="{A5755260-0E9C-439F-956C-C1C49E8CCAB8}" srcOrd="0" destOrd="0" presId="urn:microsoft.com/office/officeart/2008/layout/LinedList"/>
    <dgm:cxn modelId="{BD71A3E5-27AE-4C97-820C-76BD2DB30C59}" type="presParOf" srcId="{9D8DA423-D65D-46C5-B073-41CB05382FF0}" destId="{5CBFD509-D079-4D39-B955-56B3D2169B00}" srcOrd="1" destOrd="0" presId="urn:microsoft.com/office/officeart/2008/layout/LinedList"/>
    <dgm:cxn modelId="{51132836-B61F-4EFC-8F16-F803BB152EDA}" type="presParOf" srcId="{5CBFD509-D079-4D39-B955-56B3D2169B00}" destId="{E80A283F-63A6-4190-9A7B-82AB01C2C477}" srcOrd="0" destOrd="0" presId="urn:microsoft.com/office/officeart/2008/layout/LinedList"/>
    <dgm:cxn modelId="{BC389287-7352-4B13-B856-87D863BB7E9C}" type="presParOf" srcId="{5CBFD509-D079-4D39-B955-56B3D2169B00}" destId="{33266215-25E2-4350-AED9-25E7A6F52FDA}" srcOrd="1" destOrd="0" presId="urn:microsoft.com/office/officeart/2008/layout/LinedList"/>
    <dgm:cxn modelId="{37D02455-4112-4D03-A641-16E714D152A0}" type="presParOf" srcId="{33266215-25E2-4350-AED9-25E7A6F52FDA}" destId="{1323CD5C-44EB-4E58-B437-C91FF0DE55CB}" srcOrd="0" destOrd="0" presId="urn:microsoft.com/office/officeart/2008/layout/LinedList"/>
    <dgm:cxn modelId="{F9652335-24BD-4CA5-9D82-24B05D8F5148}" type="presParOf" srcId="{33266215-25E2-4350-AED9-25E7A6F52FDA}" destId="{9B381AAB-E453-4F7C-B39B-4C373AA9F32E}" srcOrd="1" destOrd="0" presId="urn:microsoft.com/office/officeart/2008/layout/LinedList"/>
    <dgm:cxn modelId="{AC1B5EF9-E3C9-4BC1-8A98-4D09B3958D04}" type="presParOf" srcId="{33266215-25E2-4350-AED9-25E7A6F52FDA}" destId="{63B6534F-AC6D-430F-9280-BD38404182CB}" srcOrd="2" destOrd="0" presId="urn:microsoft.com/office/officeart/2008/layout/LinedList"/>
    <dgm:cxn modelId="{350377CC-009D-454B-82A9-C12C89B9173D}" type="presParOf" srcId="{5CBFD509-D079-4D39-B955-56B3D2169B00}" destId="{A4F96493-4719-4A62-A1A9-A80BF08CD1AF}" srcOrd="2" destOrd="0" presId="urn:microsoft.com/office/officeart/2008/layout/LinedList"/>
    <dgm:cxn modelId="{C3F1BF62-0BE2-48D3-BF36-491AE4E2AC8B}" type="presParOf" srcId="{5CBFD509-D079-4D39-B955-56B3D2169B00}" destId="{A68F19AA-B370-4E35-B7AD-E0B6C6FDFB9F}" srcOrd="3" destOrd="0" presId="urn:microsoft.com/office/officeart/2008/layout/LinedList"/>
    <dgm:cxn modelId="{683C4BCB-9645-4F99-AB95-2E7F9D594578}" type="presParOf" srcId="{5CBFD509-D079-4D39-B955-56B3D2169B00}" destId="{36EA0D8C-A2EA-4972-9848-A9020D866D1F}" srcOrd="4" destOrd="0" presId="urn:microsoft.com/office/officeart/2008/layout/LinedList"/>
    <dgm:cxn modelId="{560A8D50-DC5D-423C-9C45-305C81C39FF6}" type="presParOf" srcId="{36EA0D8C-A2EA-4972-9848-A9020D866D1F}" destId="{5BE04582-6D82-4BCD-AFD5-07EC3488F085}" srcOrd="0" destOrd="0" presId="urn:microsoft.com/office/officeart/2008/layout/LinedList"/>
    <dgm:cxn modelId="{A294E750-73F8-490A-B1E2-5F28000DB985}" type="presParOf" srcId="{36EA0D8C-A2EA-4972-9848-A9020D866D1F}" destId="{93FEF2EC-FCC1-446F-811E-1DE563915657}" srcOrd="1" destOrd="0" presId="urn:microsoft.com/office/officeart/2008/layout/LinedList"/>
    <dgm:cxn modelId="{87239279-E9B2-4371-926D-35486B598B68}" type="presParOf" srcId="{36EA0D8C-A2EA-4972-9848-A9020D866D1F}" destId="{9FE94E73-5ED8-407D-99DA-41F861E2EB9C}" srcOrd="2" destOrd="0" presId="urn:microsoft.com/office/officeart/2008/layout/LinedList"/>
    <dgm:cxn modelId="{11A5087C-6B5B-4BCB-9D9A-A782B73623DC}" type="presParOf" srcId="{5CBFD509-D079-4D39-B955-56B3D2169B00}" destId="{B0E90F8E-478A-478B-9717-3CCAC84B3788}" srcOrd="5" destOrd="0" presId="urn:microsoft.com/office/officeart/2008/layout/LinedList"/>
    <dgm:cxn modelId="{7178165D-D567-4394-84EE-1A7A37D52B09}" type="presParOf" srcId="{5CBFD509-D079-4D39-B955-56B3D2169B00}" destId="{D6784B99-0B1C-4A87-BB03-29FBA2B165AD}" srcOrd="6"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93CEC75-C043-4758-B94F-FA17E89B8A0B}"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3FFA0D21-F3E3-4D84-911B-31ECB63EF650}">
      <dgm:prSet/>
      <dgm:spPr/>
      <dgm:t>
        <a:bodyPr/>
        <a:lstStyle/>
        <a:p>
          <a:r>
            <a:rPr lang="en-US" b="1" dirty="0"/>
            <a:t>What does the DOE order prohibit? </a:t>
          </a:r>
        </a:p>
        <a:p>
          <a:r>
            <a:rPr lang="en-US" dirty="0"/>
            <a:t>It prohibits the unauthorized transfers of scientific and technical Information to </a:t>
          </a:r>
          <a:r>
            <a:rPr lang="en-US" u="sng" dirty="0"/>
            <a:t>foreign government talent recruitment programs </a:t>
          </a:r>
          <a:r>
            <a:rPr lang="en-US" dirty="0"/>
            <a:t>of countries designated by DOE as a </a:t>
          </a:r>
          <a:r>
            <a:rPr lang="en-US" u="sng" dirty="0"/>
            <a:t>foreign country of risk.</a:t>
          </a:r>
          <a:endParaRPr lang="en-US" dirty="0"/>
        </a:p>
      </dgm:t>
    </dgm:pt>
    <dgm:pt modelId="{83623A60-EB51-4627-8AD6-7D9132BCAE45}" type="parTrans" cxnId="{C517B98C-E930-4D45-96D1-B5AE2B097CF1}">
      <dgm:prSet/>
      <dgm:spPr/>
      <dgm:t>
        <a:bodyPr/>
        <a:lstStyle/>
        <a:p>
          <a:endParaRPr lang="en-US"/>
        </a:p>
      </dgm:t>
    </dgm:pt>
    <dgm:pt modelId="{C6155E96-2547-4EFC-9CB7-86C32E92B6E8}" type="sibTrans" cxnId="{C517B98C-E930-4D45-96D1-B5AE2B097CF1}">
      <dgm:prSet/>
      <dgm:spPr/>
      <dgm:t>
        <a:bodyPr/>
        <a:lstStyle/>
        <a:p>
          <a:endParaRPr lang="en-US"/>
        </a:p>
      </dgm:t>
    </dgm:pt>
    <dgm:pt modelId="{34D33774-A4A1-4C06-95C7-B1730EEAE3F5}">
      <dgm:prSet/>
      <dgm:spPr/>
      <dgm:t>
        <a:bodyPr/>
        <a:lstStyle/>
        <a:p>
          <a:r>
            <a:rPr lang="en-US" b="1" dirty="0"/>
            <a:t>DOE Foreign Countries of Risk as of April 4, 2020:  </a:t>
          </a:r>
        </a:p>
        <a:p>
          <a:r>
            <a:rPr lang="en-US" dirty="0"/>
            <a:t>China, Iran, Russia, North Korea</a:t>
          </a:r>
        </a:p>
      </dgm:t>
    </dgm:pt>
    <dgm:pt modelId="{34A6CEE8-2E08-4D4C-A844-98DF5BBF8431}" type="parTrans" cxnId="{B7FD229E-A926-4884-AD4E-B0361EE439BC}">
      <dgm:prSet/>
      <dgm:spPr/>
      <dgm:t>
        <a:bodyPr/>
        <a:lstStyle/>
        <a:p>
          <a:endParaRPr lang="en-US"/>
        </a:p>
      </dgm:t>
    </dgm:pt>
    <dgm:pt modelId="{8E26A55D-C042-4A4F-AEA6-E4E5CB4A73DA}" type="sibTrans" cxnId="{B7FD229E-A926-4884-AD4E-B0361EE439BC}">
      <dgm:prSet/>
      <dgm:spPr/>
      <dgm:t>
        <a:bodyPr/>
        <a:lstStyle/>
        <a:p>
          <a:endParaRPr lang="en-US"/>
        </a:p>
      </dgm:t>
    </dgm:pt>
    <dgm:pt modelId="{CE0321BD-55CA-428C-A1F8-30361DAEA379}" type="pres">
      <dgm:prSet presAssocID="{C93CEC75-C043-4758-B94F-FA17E89B8A0B}" presName="vert0" presStyleCnt="0">
        <dgm:presLayoutVars>
          <dgm:dir/>
          <dgm:animOne val="branch"/>
          <dgm:animLvl val="lvl"/>
        </dgm:presLayoutVars>
      </dgm:prSet>
      <dgm:spPr/>
      <dgm:t>
        <a:bodyPr/>
        <a:lstStyle/>
        <a:p>
          <a:endParaRPr lang="en-US"/>
        </a:p>
      </dgm:t>
    </dgm:pt>
    <dgm:pt modelId="{659FB2B5-4810-481A-80FD-431162432B6D}" type="pres">
      <dgm:prSet presAssocID="{3FFA0D21-F3E3-4D84-911B-31ECB63EF650}" presName="thickLine" presStyleLbl="alignNode1" presStyleIdx="0" presStyleCnt="2"/>
      <dgm:spPr/>
    </dgm:pt>
    <dgm:pt modelId="{FEFD9CF9-7C12-4105-A343-279CBC643184}" type="pres">
      <dgm:prSet presAssocID="{3FFA0D21-F3E3-4D84-911B-31ECB63EF650}" presName="horz1" presStyleCnt="0"/>
      <dgm:spPr/>
    </dgm:pt>
    <dgm:pt modelId="{A019A025-28D0-459D-80C8-BFEF8A9BA380}" type="pres">
      <dgm:prSet presAssocID="{3FFA0D21-F3E3-4D84-911B-31ECB63EF650}" presName="tx1" presStyleLbl="revTx" presStyleIdx="0" presStyleCnt="2" custLinFactNeighborX="340" custLinFactNeighborY="451"/>
      <dgm:spPr/>
      <dgm:t>
        <a:bodyPr/>
        <a:lstStyle/>
        <a:p>
          <a:endParaRPr lang="en-US"/>
        </a:p>
      </dgm:t>
    </dgm:pt>
    <dgm:pt modelId="{C1513D4F-6DF6-403A-BF1D-D7DC59850D33}" type="pres">
      <dgm:prSet presAssocID="{3FFA0D21-F3E3-4D84-911B-31ECB63EF650}" presName="vert1" presStyleCnt="0"/>
      <dgm:spPr/>
    </dgm:pt>
    <dgm:pt modelId="{4A04175E-A4E0-42A0-9DEF-E8A00BA3C7CE}" type="pres">
      <dgm:prSet presAssocID="{34D33774-A4A1-4C06-95C7-B1730EEAE3F5}" presName="thickLine" presStyleLbl="alignNode1" presStyleIdx="1" presStyleCnt="2"/>
      <dgm:spPr/>
    </dgm:pt>
    <dgm:pt modelId="{661AC950-652A-4124-A97D-9090D319E317}" type="pres">
      <dgm:prSet presAssocID="{34D33774-A4A1-4C06-95C7-B1730EEAE3F5}" presName="horz1" presStyleCnt="0"/>
      <dgm:spPr/>
    </dgm:pt>
    <dgm:pt modelId="{B1D3549D-D718-43FB-911B-25ACBD87BF1F}" type="pres">
      <dgm:prSet presAssocID="{34D33774-A4A1-4C06-95C7-B1730EEAE3F5}" presName="tx1" presStyleLbl="revTx" presStyleIdx="1" presStyleCnt="2"/>
      <dgm:spPr/>
      <dgm:t>
        <a:bodyPr/>
        <a:lstStyle/>
        <a:p>
          <a:endParaRPr lang="en-US"/>
        </a:p>
      </dgm:t>
    </dgm:pt>
    <dgm:pt modelId="{4D2626E9-6423-4907-ADE6-0B293ABEA79D}" type="pres">
      <dgm:prSet presAssocID="{34D33774-A4A1-4C06-95C7-B1730EEAE3F5}" presName="vert1" presStyleCnt="0"/>
      <dgm:spPr/>
    </dgm:pt>
  </dgm:ptLst>
  <dgm:cxnLst>
    <dgm:cxn modelId="{576AF231-126A-422D-B048-DD29258B39F8}" type="presOf" srcId="{C93CEC75-C043-4758-B94F-FA17E89B8A0B}" destId="{CE0321BD-55CA-428C-A1F8-30361DAEA379}" srcOrd="0" destOrd="0" presId="urn:microsoft.com/office/officeart/2008/layout/LinedList"/>
    <dgm:cxn modelId="{C517B98C-E930-4D45-96D1-B5AE2B097CF1}" srcId="{C93CEC75-C043-4758-B94F-FA17E89B8A0B}" destId="{3FFA0D21-F3E3-4D84-911B-31ECB63EF650}" srcOrd="0" destOrd="0" parTransId="{83623A60-EB51-4627-8AD6-7D9132BCAE45}" sibTransId="{C6155E96-2547-4EFC-9CB7-86C32E92B6E8}"/>
    <dgm:cxn modelId="{EC1CAEC8-D57A-48C3-949D-4434530E65F7}" type="presOf" srcId="{34D33774-A4A1-4C06-95C7-B1730EEAE3F5}" destId="{B1D3549D-D718-43FB-911B-25ACBD87BF1F}" srcOrd="0" destOrd="0" presId="urn:microsoft.com/office/officeart/2008/layout/LinedList"/>
    <dgm:cxn modelId="{B7FD229E-A926-4884-AD4E-B0361EE439BC}" srcId="{C93CEC75-C043-4758-B94F-FA17E89B8A0B}" destId="{34D33774-A4A1-4C06-95C7-B1730EEAE3F5}" srcOrd="1" destOrd="0" parTransId="{34A6CEE8-2E08-4D4C-A844-98DF5BBF8431}" sibTransId="{8E26A55D-C042-4A4F-AEA6-E4E5CB4A73DA}"/>
    <dgm:cxn modelId="{DE314F3F-D004-4454-8110-40FA8A13798D}" type="presOf" srcId="{3FFA0D21-F3E3-4D84-911B-31ECB63EF650}" destId="{A019A025-28D0-459D-80C8-BFEF8A9BA380}" srcOrd="0" destOrd="0" presId="urn:microsoft.com/office/officeart/2008/layout/LinedList"/>
    <dgm:cxn modelId="{324F9B85-75B3-4725-BA28-842CD0A223FA}" type="presParOf" srcId="{CE0321BD-55CA-428C-A1F8-30361DAEA379}" destId="{659FB2B5-4810-481A-80FD-431162432B6D}" srcOrd="0" destOrd="0" presId="urn:microsoft.com/office/officeart/2008/layout/LinedList"/>
    <dgm:cxn modelId="{E6B72EC3-FAAD-4394-9710-E042AF9CC210}" type="presParOf" srcId="{CE0321BD-55CA-428C-A1F8-30361DAEA379}" destId="{FEFD9CF9-7C12-4105-A343-279CBC643184}" srcOrd="1" destOrd="0" presId="urn:microsoft.com/office/officeart/2008/layout/LinedList"/>
    <dgm:cxn modelId="{7945CA12-CCDC-472B-BE4B-457C4662AED1}" type="presParOf" srcId="{FEFD9CF9-7C12-4105-A343-279CBC643184}" destId="{A019A025-28D0-459D-80C8-BFEF8A9BA380}" srcOrd="0" destOrd="0" presId="urn:microsoft.com/office/officeart/2008/layout/LinedList"/>
    <dgm:cxn modelId="{FBDD09E6-70B2-4875-AF85-8D26EA56B3AE}" type="presParOf" srcId="{FEFD9CF9-7C12-4105-A343-279CBC643184}" destId="{C1513D4F-6DF6-403A-BF1D-D7DC59850D33}" srcOrd="1" destOrd="0" presId="urn:microsoft.com/office/officeart/2008/layout/LinedList"/>
    <dgm:cxn modelId="{786F6EE8-6E09-4368-82A9-DC2B77544805}" type="presParOf" srcId="{CE0321BD-55CA-428C-A1F8-30361DAEA379}" destId="{4A04175E-A4E0-42A0-9DEF-E8A00BA3C7CE}" srcOrd="2" destOrd="0" presId="urn:microsoft.com/office/officeart/2008/layout/LinedList"/>
    <dgm:cxn modelId="{9D13879E-6D6E-4AB9-BF8E-084C417C0454}" type="presParOf" srcId="{CE0321BD-55CA-428C-A1F8-30361DAEA379}" destId="{661AC950-652A-4124-A97D-9090D319E317}" srcOrd="3" destOrd="0" presId="urn:microsoft.com/office/officeart/2008/layout/LinedList"/>
    <dgm:cxn modelId="{BB81AC7D-7DD8-4621-91AC-3B9E5DA97997}" type="presParOf" srcId="{661AC950-652A-4124-A97D-9090D319E317}" destId="{B1D3549D-D718-43FB-911B-25ACBD87BF1F}" srcOrd="0" destOrd="0" presId="urn:microsoft.com/office/officeart/2008/layout/LinedList"/>
    <dgm:cxn modelId="{B17445F6-FEB4-4C3E-921A-66E95F54EA47}" type="presParOf" srcId="{661AC950-652A-4124-A97D-9090D319E317}" destId="{4D2626E9-6423-4907-ADE6-0B293ABEA79D}"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0357801-BAF3-43BB-9160-F81FC4051F3C}" type="doc">
      <dgm:prSet loTypeId="urn:microsoft.com/office/officeart/2008/layout/LinedList" loCatId="list" qsTypeId="urn:microsoft.com/office/officeart/2005/8/quickstyle/simple1" qsCatId="simple" csTypeId="urn:microsoft.com/office/officeart/2005/8/colors/accent3_2" csCatId="accent3" phldr="1"/>
      <dgm:spPr/>
      <dgm:t>
        <a:bodyPr/>
        <a:lstStyle/>
        <a:p>
          <a:endParaRPr lang="en-US"/>
        </a:p>
      </dgm:t>
    </dgm:pt>
    <dgm:pt modelId="{B58AB2FA-A0B3-4909-940D-F2569EA4DF94}">
      <dgm:prSet/>
      <dgm:spPr/>
      <dgm:t>
        <a:bodyPr/>
        <a:lstStyle/>
        <a:p>
          <a:r>
            <a:rPr lang="en-US" dirty="0"/>
            <a:t>“Foreign-state-sponsored </a:t>
          </a:r>
          <a:r>
            <a:rPr lang="en-US" b="1" dirty="0"/>
            <a:t>attempt to acquire U.S. scientific-funded research or technology </a:t>
          </a:r>
          <a:r>
            <a:rPr lang="en-US" dirty="0"/>
            <a:t>. . . that </a:t>
          </a:r>
          <a:r>
            <a:rPr lang="en-US" b="1" dirty="0"/>
            <a:t>target scientists, engineers, academics, researchers,</a:t>
          </a:r>
          <a:r>
            <a:rPr lang="en-US" dirty="0"/>
            <a:t> and entrepreneurs of all nationalities </a:t>
          </a:r>
          <a:r>
            <a:rPr lang="en-US" b="1" dirty="0"/>
            <a:t>working or educated in the U.S.</a:t>
          </a:r>
        </a:p>
      </dgm:t>
    </dgm:pt>
    <dgm:pt modelId="{C6EDAB53-F877-4661-8AD7-14B733B71A60}" type="parTrans" cxnId="{ED4624A6-56AA-4FEB-8F70-6561785BB2D2}">
      <dgm:prSet/>
      <dgm:spPr/>
      <dgm:t>
        <a:bodyPr/>
        <a:lstStyle/>
        <a:p>
          <a:endParaRPr lang="en-US"/>
        </a:p>
      </dgm:t>
    </dgm:pt>
    <dgm:pt modelId="{571A74B2-027C-4FA0-8207-33AC459663B7}" type="sibTrans" cxnId="{ED4624A6-56AA-4FEB-8F70-6561785BB2D2}">
      <dgm:prSet/>
      <dgm:spPr/>
      <dgm:t>
        <a:bodyPr/>
        <a:lstStyle/>
        <a:p>
          <a:endParaRPr lang="en-US"/>
        </a:p>
      </dgm:t>
    </dgm:pt>
    <dgm:pt modelId="{AF967772-DC00-49F3-9908-9E2269B0CA94}">
      <dgm:prSet/>
      <dgm:spPr/>
      <dgm:t>
        <a:bodyPr/>
        <a:lstStyle/>
        <a:p>
          <a:r>
            <a:rPr lang="en-US" dirty="0"/>
            <a:t>Programs are usually part of a broader whole-of-government </a:t>
          </a:r>
          <a:r>
            <a:rPr lang="en-US" b="1" dirty="0"/>
            <a:t>strategies </a:t>
          </a:r>
          <a:r>
            <a:rPr lang="en-US" b="0" dirty="0"/>
            <a:t>to reduce costs </a:t>
          </a:r>
          <a:r>
            <a:rPr lang="en-US" b="1" dirty="0"/>
            <a:t>associated with basic research while focusing investment on military development or dominance of emerging technology sectors</a:t>
          </a:r>
          <a:r>
            <a:rPr lang="en-US" dirty="0"/>
            <a:t>. . .”</a:t>
          </a:r>
        </a:p>
      </dgm:t>
    </dgm:pt>
    <dgm:pt modelId="{82CEC390-5FF2-4679-BB9D-0681B64859D9}" type="parTrans" cxnId="{D822D4A5-327E-4955-A4CF-DE6F0BB5086E}">
      <dgm:prSet/>
      <dgm:spPr/>
      <dgm:t>
        <a:bodyPr/>
        <a:lstStyle/>
        <a:p>
          <a:endParaRPr lang="en-US"/>
        </a:p>
      </dgm:t>
    </dgm:pt>
    <dgm:pt modelId="{581A8CAB-DFE0-4D7C-B091-DAFC56685DDF}" type="sibTrans" cxnId="{D822D4A5-327E-4955-A4CF-DE6F0BB5086E}">
      <dgm:prSet/>
      <dgm:spPr/>
      <dgm:t>
        <a:bodyPr/>
        <a:lstStyle/>
        <a:p>
          <a:endParaRPr lang="en-US"/>
        </a:p>
      </dgm:t>
    </dgm:pt>
    <dgm:pt modelId="{AA57BB73-3D41-47E7-8EC5-EE88165253C6}" type="pres">
      <dgm:prSet presAssocID="{20357801-BAF3-43BB-9160-F81FC4051F3C}" presName="vert0" presStyleCnt="0">
        <dgm:presLayoutVars>
          <dgm:dir/>
          <dgm:animOne val="branch"/>
          <dgm:animLvl val="lvl"/>
        </dgm:presLayoutVars>
      </dgm:prSet>
      <dgm:spPr/>
      <dgm:t>
        <a:bodyPr/>
        <a:lstStyle/>
        <a:p>
          <a:endParaRPr lang="en-US"/>
        </a:p>
      </dgm:t>
    </dgm:pt>
    <dgm:pt modelId="{BB6C155C-E94A-4080-928D-ACBCC015D0A2}" type="pres">
      <dgm:prSet presAssocID="{B58AB2FA-A0B3-4909-940D-F2569EA4DF94}" presName="thickLine" presStyleLbl="alignNode1" presStyleIdx="0" presStyleCnt="2"/>
      <dgm:spPr/>
    </dgm:pt>
    <dgm:pt modelId="{FA2D892E-7420-4153-A3CC-F3DF2BE889CD}" type="pres">
      <dgm:prSet presAssocID="{B58AB2FA-A0B3-4909-940D-F2569EA4DF94}" presName="horz1" presStyleCnt="0"/>
      <dgm:spPr/>
    </dgm:pt>
    <dgm:pt modelId="{C4B035ED-84B8-46F8-AC46-6508273B0B1E}" type="pres">
      <dgm:prSet presAssocID="{B58AB2FA-A0B3-4909-940D-F2569EA4DF94}" presName="tx1" presStyleLbl="revTx" presStyleIdx="0" presStyleCnt="2"/>
      <dgm:spPr/>
      <dgm:t>
        <a:bodyPr/>
        <a:lstStyle/>
        <a:p>
          <a:endParaRPr lang="en-US"/>
        </a:p>
      </dgm:t>
    </dgm:pt>
    <dgm:pt modelId="{1093CC6C-EC76-4E73-BBA5-1605D42CF512}" type="pres">
      <dgm:prSet presAssocID="{B58AB2FA-A0B3-4909-940D-F2569EA4DF94}" presName="vert1" presStyleCnt="0"/>
      <dgm:spPr/>
    </dgm:pt>
    <dgm:pt modelId="{C9F560EC-4AE0-4922-8020-5D028C837FD3}" type="pres">
      <dgm:prSet presAssocID="{AF967772-DC00-49F3-9908-9E2269B0CA94}" presName="thickLine" presStyleLbl="alignNode1" presStyleIdx="1" presStyleCnt="2"/>
      <dgm:spPr/>
    </dgm:pt>
    <dgm:pt modelId="{2B73A00E-4F4B-488C-BFEA-D21DCCD216D3}" type="pres">
      <dgm:prSet presAssocID="{AF967772-DC00-49F3-9908-9E2269B0CA94}" presName="horz1" presStyleCnt="0"/>
      <dgm:spPr/>
    </dgm:pt>
    <dgm:pt modelId="{C76BB1D8-CD5C-4FEF-BDF6-7983F5D50AF2}" type="pres">
      <dgm:prSet presAssocID="{AF967772-DC00-49F3-9908-9E2269B0CA94}" presName="tx1" presStyleLbl="revTx" presStyleIdx="1" presStyleCnt="2"/>
      <dgm:spPr/>
      <dgm:t>
        <a:bodyPr/>
        <a:lstStyle/>
        <a:p>
          <a:endParaRPr lang="en-US"/>
        </a:p>
      </dgm:t>
    </dgm:pt>
    <dgm:pt modelId="{D5FCCAB4-F268-4161-9061-D52B72B4797F}" type="pres">
      <dgm:prSet presAssocID="{AF967772-DC00-49F3-9908-9E2269B0CA94}" presName="vert1" presStyleCnt="0"/>
      <dgm:spPr/>
    </dgm:pt>
  </dgm:ptLst>
  <dgm:cxnLst>
    <dgm:cxn modelId="{ED4624A6-56AA-4FEB-8F70-6561785BB2D2}" srcId="{20357801-BAF3-43BB-9160-F81FC4051F3C}" destId="{B58AB2FA-A0B3-4909-940D-F2569EA4DF94}" srcOrd="0" destOrd="0" parTransId="{C6EDAB53-F877-4661-8AD7-14B733B71A60}" sibTransId="{571A74B2-027C-4FA0-8207-33AC459663B7}"/>
    <dgm:cxn modelId="{D822D4A5-327E-4955-A4CF-DE6F0BB5086E}" srcId="{20357801-BAF3-43BB-9160-F81FC4051F3C}" destId="{AF967772-DC00-49F3-9908-9E2269B0CA94}" srcOrd="1" destOrd="0" parTransId="{82CEC390-5FF2-4679-BB9D-0681B64859D9}" sibTransId="{581A8CAB-DFE0-4D7C-B091-DAFC56685DDF}"/>
    <dgm:cxn modelId="{BE4A5F0B-3A3A-4566-BEE5-A317D0E238AE}" type="presOf" srcId="{20357801-BAF3-43BB-9160-F81FC4051F3C}" destId="{AA57BB73-3D41-47E7-8EC5-EE88165253C6}" srcOrd="0" destOrd="0" presId="urn:microsoft.com/office/officeart/2008/layout/LinedList"/>
    <dgm:cxn modelId="{8DE7D507-F38A-46F2-97ED-3337BF5F43F4}" type="presOf" srcId="{B58AB2FA-A0B3-4909-940D-F2569EA4DF94}" destId="{C4B035ED-84B8-46F8-AC46-6508273B0B1E}" srcOrd="0" destOrd="0" presId="urn:microsoft.com/office/officeart/2008/layout/LinedList"/>
    <dgm:cxn modelId="{676175BB-87A6-438A-BFF6-D803AC2D4044}" type="presOf" srcId="{AF967772-DC00-49F3-9908-9E2269B0CA94}" destId="{C76BB1D8-CD5C-4FEF-BDF6-7983F5D50AF2}" srcOrd="0" destOrd="0" presId="urn:microsoft.com/office/officeart/2008/layout/LinedList"/>
    <dgm:cxn modelId="{B07C80EA-95D9-4CF4-9AE9-2C78284E66A0}" type="presParOf" srcId="{AA57BB73-3D41-47E7-8EC5-EE88165253C6}" destId="{BB6C155C-E94A-4080-928D-ACBCC015D0A2}" srcOrd="0" destOrd="0" presId="urn:microsoft.com/office/officeart/2008/layout/LinedList"/>
    <dgm:cxn modelId="{6EBCA9D3-2648-4576-949C-F710738A3ABD}" type="presParOf" srcId="{AA57BB73-3D41-47E7-8EC5-EE88165253C6}" destId="{FA2D892E-7420-4153-A3CC-F3DF2BE889CD}" srcOrd="1" destOrd="0" presId="urn:microsoft.com/office/officeart/2008/layout/LinedList"/>
    <dgm:cxn modelId="{A62931DB-E896-46B3-82E0-7436E885B6DD}" type="presParOf" srcId="{FA2D892E-7420-4153-A3CC-F3DF2BE889CD}" destId="{C4B035ED-84B8-46F8-AC46-6508273B0B1E}" srcOrd="0" destOrd="0" presId="urn:microsoft.com/office/officeart/2008/layout/LinedList"/>
    <dgm:cxn modelId="{BBD4CBD6-FF83-40F0-BD78-8254AED0FAA1}" type="presParOf" srcId="{FA2D892E-7420-4153-A3CC-F3DF2BE889CD}" destId="{1093CC6C-EC76-4E73-BBA5-1605D42CF512}" srcOrd="1" destOrd="0" presId="urn:microsoft.com/office/officeart/2008/layout/LinedList"/>
    <dgm:cxn modelId="{ACAC9E72-6ADD-468F-9FB7-4A44F2BF0C98}" type="presParOf" srcId="{AA57BB73-3D41-47E7-8EC5-EE88165253C6}" destId="{C9F560EC-4AE0-4922-8020-5D028C837FD3}" srcOrd="2" destOrd="0" presId="urn:microsoft.com/office/officeart/2008/layout/LinedList"/>
    <dgm:cxn modelId="{E4062065-490E-41D4-B4A8-7C0F9DCEB660}" type="presParOf" srcId="{AA57BB73-3D41-47E7-8EC5-EE88165253C6}" destId="{2B73A00E-4F4B-488C-BFEA-D21DCCD216D3}" srcOrd="3" destOrd="0" presId="urn:microsoft.com/office/officeart/2008/layout/LinedList"/>
    <dgm:cxn modelId="{2B7EB77D-80B7-4B4E-861D-612BEB16963F}" type="presParOf" srcId="{2B73A00E-4F4B-488C-BFEA-D21DCCD216D3}" destId="{C76BB1D8-CD5C-4FEF-BDF6-7983F5D50AF2}" srcOrd="0" destOrd="0" presId="urn:microsoft.com/office/officeart/2008/layout/LinedList"/>
    <dgm:cxn modelId="{B8B72BF7-A1AA-48F6-B0D9-ABA886DF56B9}" type="presParOf" srcId="{2B73A00E-4F4B-488C-BFEA-D21DCCD216D3}" destId="{D5FCCAB4-F268-4161-9061-D52B72B4797F}"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DDEE55-D362-42E8-A074-3C562AE88872}" type="doc">
      <dgm:prSet loTypeId="urn:microsoft.com/office/officeart/2008/layout/LinedList" loCatId="list" qsTypeId="urn:microsoft.com/office/officeart/2005/8/quickstyle/simple2" qsCatId="simple" csTypeId="urn:microsoft.com/office/officeart/2005/8/colors/colorful1" csCatId="colorful" phldr="1"/>
      <dgm:spPr/>
      <dgm:t>
        <a:bodyPr/>
        <a:lstStyle/>
        <a:p>
          <a:endParaRPr lang="en-US"/>
        </a:p>
      </dgm:t>
    </dgm:pt>
    <dgm:pt modelId="{8F4DCBEE-AE00-4888-9F57-A1CB577C8DE6}">
      <dgm:prSet custT="1"/>
      <dgm:spPr/>
      <dgm:t>
        <a:bodyPr/>
        <a:lstStyle/>
        <a:p>
          <a:r>
            <a:rPr lang="en-US" sz="4000" dirty="0"/>
            <a:t>Compensation provided by the foreign state to target individual in exchange for the individual transferring their knowledge and expertise to the foreign country.  </a:t>
          </a:r>
        </a:p>
      </dgm:t>
    </dgm:pt>
    <dgm:pt modelId="{32332AB9-F753-4D87-8316-3511B0BE91C4}" type="parTrans" cxnId="{21ADAC6A-71CA-4EEB-8C5E-3B3396E6F57A}">
      <dgm:prSet/>
      <dgm:spPr/>
      <dgm:t>
        <a:bodyPr/>
        <a:lstStyle/>
        <a:p>
          <a:endParaRPr lang="en-US"/>
        </a:p>
      </dgm:t>
    </dgm:pt>
    <dgm:pt modelId="{924B03BB-9ED5-48B1-BE4D-C2CBC76F0B4A}" type="sibTrans" cxnId="{21ADAC6A-71CA-4EEB-8C5E-3B3396E6F57A}">
      <dgm:prSet/>
      <dgm:spPr/>
      <dgm:t>
        <a:bodyPr/>
        <a:lstStyle/>
        <a:p>
          <a:endParaRPr lang="en-US"/>
        </a:p>
      </dgm:t>
    </dgm:pt>
    <dgm:pt modelId="{DF36B0E1-8903-43BD-AE11-1429226F039C}" type="pres">
      <dgm:prSet presAssocID="{6FDDEE55-D362-42E8-A074-3C562AE88872}" presName="vert0" presStyleCnt="0">
        <dgm:presLayoutVars>
          <dgm:dir/>
          <dgm:animOne val="branch"/>
          <dgm:animLvl val="lvl"/>
        </dgm:presLayoutVars>
      </dgm:prSet>
      <dgm:spPr/>
      <dgm:t>
        <a:bodyPr/>
        <a:lstStyle/>
        <a:p>
          <a:endParaRPr lang="en-US"/>
        </a:p>
      </dgm:t>
    </dgm:pt>
    <dgm:pt modelId="{5357CB03-F90D-4D26-A1BF-C458685EC700}" type="pres">
      <dgm:prSet presAssocID="{8F4DCBEE-AE00-4888-9F57-A1CB577C8DE6}" presName="thickLine" presStyleLbl="alignNode1" presStyleIdx="0" presStyleCnt="1"/>
      <dgm:spPr/>
    </dgm:pt>
    <dgm:pt modelId="{EF01F202-51E1-43EB-B8DB-C0A9E7886FB2}" type="pres">
      <dgm:prSet presAssocID="{8F4DCBEE-AE00-4888-9F57-A1CB577C8DE6}" presName="horz1" presStyleCnt="0"/>
      <dgm:spPr/>
    </dgm:pt>
    <dgm:pt modelId="{5A88BE02-8C12-4842-BC0A-1B8750E2EC06}" type="pres">
      <dgm:prSet presAssocID="{8F4DCBEE-AE00-4888-9F57-A1CB577C8DE6}" presName="tx1" presStyleLbl="revTx" presStyleIdx="0" presStyleCnt="1"/>
      <dgm:spPr/>
      <dgm:t>
        <a:bodyPr/>
        <a:lstStyle/>
        <a:p>
          <a:endParaRPr lang="en-US"/>
        </a:p>
      </dgm:t>
    </dgm:pt>
    <dgm:pt modelId="{EE91D29C-ACC3-4458-9888-EA5CA0122A97}" type="pres">
      <dgm:prSet presAssocID="{8F4DCBEE-AE00-4888-9F57-A1CB577C8DE6}" presName="vert1" presStyleCnt="0"/>
      <dgm:spPr/>
    </dgm:pt>
  </dgm:ptLst>
  <dgm:cxnLst>
    <dgm:cxn modelId="{A98BFFCA-B45D-42C0-941A-9193F901AFE4}" type="presOf" srcId="{6FDDEE55-D362-42E8-A074-3C562AE88872}" destId="{DF36B0E1-8903-43BD-AE11-1429226F039C}" srcOrd="0" destOrd="0" presId="urn:microsoft.com/office/officeart/2008/layout/LinedList"/>
    <dgm:cxn modelId="{21ADAC6A-71CA-4EEB-8C5E-3B3396E6F57A}" srcId="{6FDDEE55-D362-42E8-A074-3C562AE88872}" destId="{8F4DCBEE-AE00-4888-9F57-A1CB577C8DE6}" srcOrd="0" destOrd="0" parTransId="{32332AB9-F753-4D87-8316-3511B0BE91C4}" sibTransId="{924B03BB-9ED5-48B1-BE4D-C2CBC76F0B4A}"/>
    <dgm:cxn modelId="{71F0F7C9-0756-4442-BA68-2686E7C54ACF}" type="presOf" srcId="{8F4DCBEE-AE00-4888-9F57-A1CB577C8DE6}" destId="{5A88BE02-8C12-4842-BC0A-1B8750E2EC06}" srcOrd="0" destOrd="0" presId="urn:microsoft.com/office/officeart/2008/layout/LinedList"/>
    <dgm:cxn modelId="{D0CA903C-B1AC-486C-8AB3-5C8062805C66}" type="presParOf" srcId="{DF36B0E1-8903-43BD-AE11-1429226F039C}" destId="{5357CB03-F90D-4D26-A1BF-C458685EC700}" srcOrd="0" destOrd="0" presId="urn:microsoft.com/office/officeart/2008/layout/LinedList"/>
    <dgm:cxn modelId="{2905CA2F-1613-452B-BBD3-3E8586FF389C}" type="presParOf" srcId="{DF36B0E1-8903-43BD-AE11-1429226F039C}" destId="{EF01F202-51E1-43EB-B8DB-C0A9E7886FB2}" srcOrd="1" destOrd="0" presId="urn:microsoft.com/office/officeart/2008/layout/LinedList"/>
    <dgm:cxn modelId="{E5C0D64E-AF39-4E3A-BDE0-111E738D063C}" type="presParOf" srcId="{EF01F202-51E1-43EB-B8DB-C0A9E7886FB2}" destId="{5A88BE02-8C12-4842-BC0A-1B8750E2EC06}" srcOrd="0" destOrd="0" presId="urn:microsoft.com/office/officeart/2008/layout/LinedList"/>
    <dgm:cxn modelId="{816C626E-DF3D-42D1-94F2-E36A1C73BF0C}" type="presParOf" srcId="{EF01F202-51E1-43EB-B8DB-C0A9E7886FB2}" destId="{EE91D29C-ACC3-4458-9888-EA5CA0122A9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E54D3BC-737C-47AB-BB13-D67DF05AF839}"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BCC41927-F864-45F3-9F8E-16083A11F575}">
      <dgm:prSet custT="1"/>
      <dgm:spPr/>
      <dgm:t>
        <a:bodyPr/>
        <a:lstStyle/>
        <a:p>
          <a:r>
            <a:rPr lang="en-US" sz="2600" dirty="0"/>
            <a:t>Compensation can take several forms, for example:  </a:t>
          </a:r>
        </a:p>
      </dgm:t>
    </dgm:pt>
    <dgm:pt modelId="{DE1D0CF1-54CA-4012-AFD3-B01A8FF21B93}" type="parTrans" cxnId="{2F3F0F5C-FD48-4C85-894A-1419617A5F3A}">
      <dgm:prSet/>
      <dgm:spPr/>
      <dgm:t>
        <a:bodyPr/>
        <a:lstStyle/>
        <a:p>
          <a:endParaRPr lang="en-US"/>
        </a:p>
      </dgm:t>
    </dgm:pt>
    <dgm:pt modelId="{75889B21-6C7F-4C5A-85AF-7620E0F22D10}" type="sibTrans" cxnId="{2F3F0F5C-FD48-4C85-894A-1419617A5F3A}">
      <dgm:prSet/>
      <dgm:spPr/>
      <dgm:t>
        <a:bodyPr/>
        <a:lstStyle/>
        <a:p>
          <a:endParaRPr lang="en-US"/>
        </a:p>
      </dgm:t>
    </dgm:pt>
    <dgm:pt modelId="{6FAC532E-51AD-4803-B343-2E4C18FB2D0E}">
      <dgm:prSet custT="1"/>
      <dgm:spPr/>
      <dgm:t>
        <a:bodyPr/>
        <a:lstStyle/>
        <a:p>
          <a:r>
            <a:rPr lang="en-US" sz="2600" dirty="0"/>
            <a:t>Cash, research funding, honorific titles, career advancement opportunities, promised future compensation, or other types of </a:t>
          </a:r>
          <a:r>
            <a:rPr lang="en-US" sz="2600" dirty="0" err="1"/>
            <a:t>renumeration</a:t>
          </a:r>
          <a:r>
            <a:rPr lang="en-US" sz="2600" dirty="0"/>
            <a:t> or consideration.  </a:t>
          </a:r>
        </a:p>
      </dgm:t>
    </dgm:pt>
    <dgm:pt modelId="{190AEA04-8936-47E1-BFEC-8FADFFA2D7C2}" type="parTrans" cxnId="{0CEB0430-CF5B-49C6-9DB4-8043A679ECAF}">
      <dgm:prSet/>
      <dgm:spPr/>
      <dgm:t>
        <a:bodyPr/>
        <a:lstStyle/>
        <a:p>
          <a:endParaRPr lang="en-US"/>
        </a:p>
      </dgm:t>
    </dgm:pt>
    <dgm:pt modelId="{B82D0B15-9337-45C8-82D0-6BB7BEF3E6E0}" type="sibTrans" cxnId="{0CEB0430-CF5B-49C6-9DB4-8043A679ECAF}">
      <dgm:prSet/>
      <dgm:spPr/>
      <dgm:t>
        <a:bodyPr/>
        <a:lstStyle/>
        <a:p>
          <a:endParaRPr lang="en-US"/>
        </a:p>
      </dgm:t>
    </dgm:pt>
    <dgm:pt modelId="{086C60B0-AAC0-4FF9-A229-8FECFD4FC371}" type="pres">
      <dgm:prSet presAssocID="{FE54D3BC-737C-47AB-BB13-D67DF05AF839}" presName="vert0" presStyleCnt="0">
        <dgm:presLayoutVars>
          <dgm:dir/>
          <dgm:animOne val="branch"/>
          <dgm:animLvl val="lvl"/>
        </dgm:presLayoutVars>
      </dgm:prSet>
      <dgm:spPr/>
      <dgm:t>
        <a:bodyPr/>
        <a:lstStyle/>
        <a:p>
          <a:endParaRPr lang="en-US"/>
        </a:p>
      </dgm:t>
    </dgm:pt>
    <dgm:pt modelId="{9BB50C51-428E-40B4-9D84-10FE7D1AC45B}" type="pres">
      <dgm:prSet presAssocID="{BCC41927-F864-45F3-9F8E-16083A11F575}" presName="thickLine" presStyleLbl="alignNode1" presStyleIdx="0" presStyleCnt="2"/>
      <dgm:spPr/>
    </dgm:pt>
    <dgm:pt modelId="{13FA025A-EBFB-4DC2-8250-E27545899ECB}" type="pres">
      <dgm:prSet presAssocID="{BCC41927-F864-45F3-9F8E-16083A11F575}" presName="horz1" presStyleCnt="0"/>
      <dgm:spPr/>
    </dgm:pt>
    <dgm:pt modelId="{E4B04631-59CC-4D95-8335-E4C752131E98}" type="pres">
      <dgm:prSet presAssocID="{BCC41927-F864-45F3-9F8E-16083A11F575}" presName="tx1" presStyleLbl="revTx" presStyleIdx="0" presStyleCnt="2" custScaleY="47563"/>
      <dgm:spPr/>
      <dgm:t>
        <a:bodyPr/>
        <a:lstStyle/>
        <a:p>
          <a:endParaRPr lang="en-US"/>
        </a:p>
      </dgm:t>
    </dgm:pt>
    <dgm:pt modelId="{2C8D4C6F-1B5D-425F-838D-EE6AD36AAB40}" type="pres">
      <dgm:prSet presAssocID="{BCC41927-F864-45F3-9F8E-16083A11F575}" presName="vert1" presStyleCnt="0"/>
      <dgm:spPr/>
    </dgm:pt>
    <dgm:pt modelId="{E1613789-AC64-4CC6-A9D1-0DD2CEF49A09}" type="pres">
      <dgm:prSet presAssocID="{6FAC532E-51AD-4803-B343-2E4C18FB2D0E}" presName="thickLine" presStyleLbl="alignNode1" presStyleIdx="1" presStyleCnt="2"/>
      <dgm:spPr/>
    </dgm:pt>
    <dgm:pt modelId="{37CD2F39-76CC-49FB-8265-D9F44DEC9806}" type="pres">
      <dgm:prSet presAssocID="{6FAC532E-51AD-4803-B343-2E4C18FB2D0E}" presName="horz1" presStyleCnt="0"/>
      <dgm:spPr/>
    </dgm:pt>
    <dgm:pt modelId="{ED3CEA49-FD7C-47A2-9362-B7D9ABB46E2F}" type="pres">
      <dgm:prSet presAssocID="{6FAC532E-51AD-4803-B343-2E4C18FB2D0E}" presName="tx1" presStyleLbl="revTx" presStyleIdx="1" presStyleCnt="2"/>
      <dgm:spPr/>
      <dgm:t>
        <a:bodyPr/>
        <a:lstStyle/>
        <a:p>
          <a:endParaRPr lang="en-US"/>
        </a:p>
      </dgm:t>
    </dgm:pt>
    <dgm:pt modelId="{E19F780B-A2DD-4CB9-8DD0-753819C40BE5}" type="pres">
      <dgm:prSet presAssocID="{6FAC532E-51AD-4803-B343-2E4C18FB2D0E}" presName="vert1" presStyleCnt="0"/>
      <dgm:spPr/>
    </dgm:pt>
  </dgm:ptLst>
  <dgm:cxnLst>
    <dgm:cxn modelId="{A3CD5A62-2DD3-4BDC-8B50-453551955C88}" type="presOf" srcId="{BCC41927-F864-45F3-9F8E-16083A11F575}" destId="{E4B04631-59CC-4D95-8335-E4C752131E98}" srcOrd="0" destOrd="0" presId="urn:microsoft.com/office/officeart/2008/layout/LinedList"/>
    <dgm:cxn modelId="{2F3F0F5C-FD48-4C85-894A-1419617A5F3A}" srcId="{FE54D3BC-737C-47AB-BB13-D67DF05AF839}" destId="{BCC41927-F864-45F3-9F8E-16083A11F575}" srcOrd="0" destOrd="0" parTransId="{DE1D0CF1-54CA-4012-AFD3-B01A8FF21B93}" sibTransId="{75889B21-6C7F-4C5A-85AF-7620E0F22D10}"/>
    <dgm:cxn modelId="{BC91939F-C66F-4242-A1CD-622EB01429EC}" type="presOf" srcId="{6FAC532E-51AD-4803-B343-2E4C18FB2D0E}" destId="{ED3CEA49-FD7C-47A2-9362-B7D9ABB46E2F}" srcOrd="0" destOrd="0" presId="urn:microsoft.com/office/officeart/2008/layout/LinedList"/>
    <dgm:cxn modelId="{0CEB0430-CF5B-49C6-9DB4-8043A679ECAF}" srcId="{FE54D3BC-737C-47AB-BB13-D67DF05AF839}" destId="{6FAC532E-51AD-4803-B343-2E4C18FB2D0E}" srcOrd="1" destOrd="0" parTransId="{190AEA04-8936-47E1-BFEC-8FADFFA2D7C2}" sibTransId="{B82D0B15-9337-45C8-82D0-6BB7BEF3E6E0}"/>
    <dgm:cxn modelId="{55458240-24DD-41BA-A639-DC240CCB0EF8}" type="presOf" srcId="{FE54D3BC-737C-47AB-BB13-D67DF05AF839}" destId="{086C60B0-AAC0-4FF9-A229-8FECFD4FC371}" srcOrd="0" destOrd="0" presId="urn:microsoft.com/office/officeart/2008/layout/LinedList"/>
    <dgm:cxn modelId="{7423ACDC-CD39-4082-9B31-DC3697F07066}" type="presParOf" srcId="{086C60B0-AAC0-4FF9-A229-8FECFD4FC371}" destId="{9BB50C51-428E-40B4-9D84-10FE7D1AC45B}" srcOrd="0" destOrd="0" presId="urn:microsoft.com/office/officeart/2008/layout/LinedList"/>
    <dgm:cxn modelId="{0B4384CC-AEF7-45A2-AE81-9E17C32BEF53}" type="presParOf" srcId="{086C60B0-AAC0-4FF9-A229-8FECFD4FC371}" destId="{13FA025A-EBFB-4DC2-8250-E27545899ECB}" srcOrd="1" destOrd="0" presId="urn:microsoft.com/office/officeart/2008/layout/LinedList"/>
    <dgm:cxn modelId="{741C7152-1F53-4561-80D7-DF8524333D95}" type="presParOf" srcId="{13FA025A-EBFB-4DC2-8250-E27545899ECB}" destId="{E4B04631-59CC-4D95-8335-E4C752131E98}" srcOrd="0" destOrd="0" presId="urn:microsoft.com/office/officeart/2008/layout/LinedList"/>
    <dgm:cxn modelId="{D8D68EBD-672E-4CB8-BBE0-F9158E4DC22D}" type="presParOf" srcId="{13FA025A-EBFB-4DC2-8250-E27545899ECB}" destId="{2C8D4C6F-1B5D-425F-838D-EE6AD36AAB40}" srcOrd="1" destOrd="0" presId="urn:microsoft.com/office/officeart/2008/layout/LinedList"/>
    <dgm:cxn modelId="{E3685E59-4304-4E16-BED6-31CC55E9736B}" type="presParOf" srcId="{086C60B0-AAC0-4FF9-A229-8FECFD4FC371}" destId="{E1613789-AC64-4CC6-A9D1-0DD2CEF49A09}" srcOrd="2" destOrd="0" presId="urn:microsoft.com/office/officeart/2008/layout/LinedList"/>
    <dgm:cxn modelId="{25A611AE-6CBE-4732-B9B2-3B690E1E1615}" type="presParOf" srcId="{086C60B0-AAC0-4FF9-A229-8FECFD4FC371}" destId="{37CD2F39-76CC-49FB-8265-D9F44DEC9806}" srcOrd="3" destOrd="0" presId="urn:microsoft.com/office/officeart/2008/layout/LinedList"/>
    <dgm:cxn modelId="{41656AC3-A9A9-4CA3-87AA-97F4AD680F1B}" type="presParOf" srcId="{37CD2F39-76CC-49FB-8265-D9F44DEC9806}" destId="{ED3CEA49-FD7C-47A2-9362-B7D9ABB46E2F}" srcOrd="0" destOrd="0" presId="urn:microsoft.com/office/officeart/2008/layout/LinedList"/>
    <dgm:cxn modelId="{E0F79C0A-3959-4536-8FAC-1075BE454164}" type="presParOf" srcId="{37CD2F39-76CC-49FB-8265-D9F44DEC9806}" destId="{E19F780B-A2DD-4CB9-8DD0-753819C40BE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08BC7A9-3BA0-465D-A807-D5C14B007927}"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82657A6D-BFF5-4D98-A99A-C2D20E141F6F}">
      <dgm:prSet/>
      <dgm:spPr/>
      <dgm:t>
        <a:bodyPr/>
        <a:lstStyle/>
        <a:p>
          <a:r>
            <a:rPr lang="en-US" b="1"/>
            <a:t>DOE Subcontract Language</a:t>
          </a:r>
          <a:endParaRPr lang="en-US"/>
        </a:p>
      </dgm:t>
    </dgm:pt>
    <dgm:pt modelId="{B850AC7D-D8D0-44B2-A5AA-F3F79796741C}" type="parTrans" cxnId="{679D18AE-AF01-4282-A2A7-DDD41F084E91}">
      <dgm:prSet/>
      <dgm:spPr/>
      <dgm:t>
        <a:bodyPr/>
        <a:lstStyle/>
        <a:p>
          <a:endParaRPr lang="en-US"/>
        </a:p>
      </dgm:t>
    </dgm:pt>
    <dgm:pt modelId="{34EFC6D8-4623-4418-88D6-6BF10207E4DF}" type="sibTrans" cxnId="{679D18AE-AF01-4282-A2A7-DDD41F084E91}">
      <dgm:prSet/>
      <dgm:spPr/>
      <dgm:t>
        <a:bodyPr/>
        <a:lstStyle/>
        <a:p>
          <a:endParaRPr lang="en-US"/>
        </a:p>
      </dgm:t>
    </dgm:pt>
    <dgm:pt modelId="{79629EEB-2499-4D87-AFE8-D2FDA0DACC1F}">
      <dgm:prSet/>
      <dgm:spPr/>
      <dgm:t>
        <a:bodyPr/>
        <a:lstStyle/>
        <a:p>
          <a:r>
            <a:rPr lang="en-US"/>
            <a:t>DOE Subcontracts issued to Caltech from DOE Labs will have flow-down requirements. DOE Labs are already imposing foreign talent recruitment program Certification reporting requirements on Caltech, e.g., Fermilab.</a:t>
          </a:r>
        </a:p>
      </dgm:t>
    </dgm:pt>
    <dgm:pt modelId="{323B1F1D-E398-442D-B6C4-9A5478CB8888}" type="parTrans" cxnId="{84F3D83D-C7FE-4C13-ABDA-72489810DC02}">
      <dgm:prSet/>
      <dgm:spPr/>
      <dgm:t>
        <a:bodyPr/>
        <a:lstStyle/>
        <a:p>
          <a:endParaRPr lang="en-US"/>
        </a:p>
      </dgm:t>
    </dgm:pt>
    <dgm:pt modelId="{1F00ADEC-74E3-4FEE-85A2-BFB0CA2D8317}" type="sibTrans" cxnId="{84F3D83D-C7FE-4C13-ABDA-72489810DC02}">
      <dgm:prSet/>
      <dgm:spPr/>
      <dgm:t>
        <a:bodyPr/>
        <a:lstStyle/>
        <a:p>
          <a:endParaRPr lang="en-US"/>
        </a:p>
      </dgm:t>
    </dgm:pt>
    <dgm:pt modelId="{B20826A8-2FE6-421A-901B-8D45B428E2C7}">
      <dgm:prSet/>
      <dgm:spPr/>
      <dgm:t>
        <a:bodyPr/>
        <a:lstStyle/>
        <a:p>
          <a:r>
            <a:rPr lang="en-US" b="1"/>
            <a:t>Quarterly Certification Requirements</a:t>
          </a:r>
          <a:endParaRPr lang="en-US"/>
        </a:p>
      </dgm:t>
    </dgm:pt>
    <dgm:pt modelId="{FF9AE66E-F26F-4003-AA6F-7D40A4C9117B}" type="parTrans" cxnId="{ACDD4849-663C-403F-B58F-E9903FDD9670}">
      <dgm:prSet/>
      <dgm:spPr/>
      <dgm:t>
        <a:bodyPr/>
        <a:lstStyle/>
        <a:p>
          <a:endParaRPr lang="en-US"/>
        </a:p>
      </dgm:t>
    </dgm:pt>
    <dgm:pt modelId="{A26370DC-6D38-436B-8EFA-CC4E854AD984}" type="sibTrans" cxnId="{ACDD4849-663C-403F-B58F-E9903FDD9670}">
      <dgm:prSet/>
      <dgm:spPr/>
      <dgm:t>
        <a:bodyPr/>
        <a:lstStyle/>
        <a:p>
          <a:endParaRPr lang="en-US"/>
        </a:p>
      </dgm:t>
    </dgm:pt>
    <dgm:pt modelId="{9ED0E5B2-8895-4A27-96FF-E65960A8E375}">
      <dgm:prSet/>
      <dgm:spPr/>
      <dgm:t>
        <a:bodyPr/>
        <a:lstStyle/>
        <a:p>
          <a:r>
            <a:rPr lang="en-US"/>
            <a:t>Researchers must certify on a quarterly basis whether he/she is a participant in a foreign government talent recruitment program. </a:t>
          </a:r>
        </a:p>
      </dgm:t>
    </dgm:pt>
    <dgm:pt modelId="{7D3D6E22-0426-46EB-A069-E987470791CA}" type="parTrans" cxnId="{688E6412-831D-48F6-9200-5866AAFDFE51}">
      <dgm:prSet/>
      <dgm:spPr/>
      <dgm:t>
        <a:bodyPr/>
        <a:lstStyle/>
        <a:p>
          <a:endParaRPr lang="en-US"/>
        </a:p>
      </dgm:t>
    </dgm:pt>
    <dgm:pt modelId="{E20DD608-8300-4E88-86BA-AB6BAF866853}" type="sibTrans" cxnId="{688E6412-831D-48F6-9200-5866AAFDFE51}">
      <dgm:prSet/>
      <dgm:spPr/>
      <dgm:t>
        <a:bodyPr/>
        <a:lstStyle/>
        <a:p>
          <a:endParaRPr lang="en-US"/>
        </a:p>
      </dgm:t>
    </dgm:pt>
    <dgm:pt modelId="{E79514CD-C8F0-4346-A1A1-E6C82DE6C59D}">
      <dgm:prSet/>
      <dgm:spPr/>
      <dgm:t>
        <a:bodyPr/>
        <a:lstStyle/>
        <a:p>
          <a:r>
            <a:rPr lang="en-US"/>
            <a:t>Quarterly Reporting Certifications are submitted by OSR based on information provided by the PI and researchers.  </a:t>
          </a:r>
        </a:p>
      </dgm:t>
    </dgm:pt>
    <dgm:pt modelId="{4F6D2A54-C1FB-4E6E-84B7-C360864B698D}" type="parTrans" cxnId="{EF6E2CB6-5937-47FF-8AF1-98B02A166F27}">
      <dgm:prSet/>
      <dgm:spPr/>
      <dgm:t>
        <a:bodyPr/>
        <a:lstStyle/>
        <a:p>
          <a:endParaRPr lang="en-US"/>
        </a:p>
      </dgm:t>
    </dgm:pt>
    <dgm:pt modelId="{A408ABDF-C6B7-4CD8-8770-3381B15E0C0E}" type="sibTrans" cxnId="{EF6E2CB6-5937-47FF-8AF1-98B02A166F27}">
      <dgm:prSet/>
      <dgm:spPr/>
      <dgm:t>
        <a:bodyPr/>
        <a:lstStyle/>
        <a:p>
          <a:endParaRPr lang="en-US"/>
        </a:p>
      </dgm:t>
    </dgm:pt>
    <dgm:pt modelId="{D1F20C5D-E704-4A93-B126-E4939D27FBEE}" type="pres">
      <dgm:prSet presAssocID="{B08BC7A9-3BA0-465D-A807-D5C14B007927}" presName="vert0" presStyleCnt="0">
        <dgm:presLayoutVars>
          <dgm:dir/>
          <dgm:animOne val="branch"/>
          <dgm:animLvl val="lvl"/>
        </dgm:presLayoutVars>
      </dgm:prSet>
      <dgm:spPr/>
      <dgm:t>
        <a:bodyPr/>
        <a:lstStyle/>
        <a:p>
          <a:endParaRPr lang="en-US"/>
        </a:p>
      </dgm:t>
    </dgm:pt>
    <dgm:pt modelId="{354B152B-0287-425E-A472-CDB6CCD01441}" type="pres">
      <dgm:prSet presAssocID="{82657A6D-BFF5-4D98-A99A-C2D20E141F6F}" presName="thickLine" presStyleLbl="alignNode1" presStyleIdx="0" presStyleCnt="5"/>
      <dgm:spPr/>
    </dgm:pt>
    <dgm:pt modelId="{D12215D0-C6DD-42E5-AA5F-3F3CAEE00CCB}" type="pres">
      <dgm:prSet presAssocID="{82657A6D-BFF5-4D98-A99A-C2D20E141F6F}" presName="horz1" presStyleCnt="0"/>
      <dgm:spPr/>
    </dgm:pt>
    <dgm:pt modelId="{AB547039-3A7B-4282-A5FB-2C3DC3BF2E1C}" type="pres">
      <dgm:prSet presAssocID="{82657A6D-BFF5-4D98-A99A-C2D20E141F6F}" presName="tx1" presStyleLbl="revTx" presStyleIdx="0" presStyleCnt="5"/>
      <dgm:spPr/>
      <dgm:t>
        <a:bodyPr/>
        <a:lstStyle/>
        <a:p>
          <a:endParaRPr lang="en-US"/>
        </a:p>
      </dgm:t>
    </dgm:pt>
    <dgm:pt modelId="{CB3728AB-9CE5-4DD4-820D-631627AA8B02}" type="pres">
      <dgm:prSet presAssocID="{82657A6D-BFF5-4D98-A99A-C2D20E141F6F}" presName="vert1" presStyleCnt="0"/>
      <dgm:spPr/>
    </dgm:pt>
    <dgm:pt modelId="{65FDD773-83DC-408E-ABD6-2103CB9FBCEC}" type="pres">
      <dgm:prSet presAssocID="{79629EEB-2499-4D87-AFE8-D2FDA0DACC1F}" presName="thickLine" presStyleLbl="alignNode1" presStyleIdx="1" presStyleCnt="5"/>
      <dgm:spPr/>
    </dgm:pt>
    <dgm:pt modelId="{0C998C7E-2D6E-4B1E-8270-9BCCF24841C2}" type="pres">
      <dgm:prSet presAssocID="{79629EEB-2499-4D87-AFE8-D2FDA0DACC1F}" presName="horz1" presStyleCnt="0"/>
      <dgm:spPr/>
    </dgm:pt>
    <dgm:pt modelId="{A9485161-1A9B-4E27-84FE-9A52B5D892D4}" type="pres">
      <dgm:prSet presAssocID="{79629EEB-2499-4D87-AFE8-D2FDA0DACC1F}" presName="tx1" presStyleLbl="revTx" presStyleIdx="1" presStyleCnt="5"/>
      <dgm:spPr/>
      <dgm:t>
        <a:bodyPr/>
        <a:lstStyle/>
        <a:p>
          <a:endParaRPr lang="en-US"/>
        </a:p>
      </dgm:t>
    </dgm:pt>
    <dgm:pt modelId="{14E36EFD-BB47-4E21-B4EC-704080A206BF}" type="pres">
      <dgm:prSet presAssocID="{79629EEB-2499-4D87-AFE8-D2FDA0DACC1F}" presName="vert1" presStyleCnt="0"/>
      <dgm:spPr/>
    </dgm:pt>
    <dgm:pt modelId="{1AFC6BD3-B203-40AB-A948-4D007F3774D6}" type="pres">
      <dgm:prSet presAssocID="{B20826A8-2FE6-421A-901B-8D45B428E2C7}" presName="thickLine" presStyleLbl="alignNode1" presStyleIdx="2" presStyleCnt="5"/>
      <dgm:spPr/>
    </dgm:pt>
    <dgm:pt modelId="{787A155C-3F3C-4E83-8B53-1FD4B0C90F64}" type="pres">
      <dgm:prSet presAssocID="{B20826A8-2FE6-421A-901B-8D45B428E2C7}" presName="horz1" presStyleCnt="0"/>
      <dgm:spPr/>
    </dgm:pt>
    <dgm:pt modelId="{336B0BFD-9588-4B56-894D-57D7043B034F}" type="pres">
      <dgm:prSet presAssocID="{B20826A8-2FE6-421A-901B-8D45B428E2C7}" presName="tx1" presStyleLbl="revTx" presStyleIdx="2" presStyleCnt="5"/>
      <dgm:spPr/>
      <dgm:t>
        <a:bodyPr/>
        <a:lstStyle/>
        <a:p>
          <a:endParaRPr lang="en-US"/>
        </a:p>
      </dgm:t>
    </dgm:pt>
    <dgm:pt modelId="{DB2EC5BD-417D-4E3E-A2DE-4F5ABF9BCA02}" type="pres">
      <dgm:prSet presAssocID="{B20826A8-2FE6-421A-901B-8D45B428E2C7}" presName="vert1" presStyleCnt="0"/>
      <dgm:spPr/>
    </dgm:pt>
    <dgm:pt modelId="{60167499-4199-4787-84BB-C3B3269DFF22}" type="pres">
      <dgm:prSet presAssocID="{9ED0E5B2-8895-4A27-96FF-E65960A8E375}" presName="thickLine" presStyleLbl="alignNode1" presStyleIdx="3" presStyleCnt="5"/>
      <dgm:spPr/>
    </dgm:pt>
    <dgm:pt modelId="{2A7F61C0-F179-4DB0-8DBD-88602EF5DA20}" type="pres">
      <dgm:prSet presAssocID="{9ED0E5B2-8895-4A27-96FF-E65960A8E375}" presName="horz1" presStyleCnt="0"/>
      <dgm:spPr/>
    </dgm:pt>
    <dgm:pt modelId="{2CF106CD-D41A-4964-B431-57C8646B3849}" type="pres">
      <dgm:prSet presAssocID="{9ED0E5B2-8895-4A27-96FF-E65960A8E375}" presName="tx1" presStyleLbl="revTx" presStyleIdx="3" presStyleCnt="5"/>
      <dgm:spPr/>
      <dgm:t>
        <a:bodyPr/>
        <a:lstStyle/>
        <a:p>
          <a:endParaRPr lang="en-US"/>
        </a:p>
      </dgm:t>
    </dgm:pt>
    <dgm:pt modelId="{C404A2B3-D1E7-486B-A560-4F85EF1347A0}" type="pres">
      <dgm:prSet presAssocID="{9ED0E5B2-8895-4A27-96FF-E65960A8E375}" presName="vert1" presStyleCnt="0"/>
      <dgm:spPr/>
    </dgm:pt>
    <dgm:pt modelId="{F021CABD-FA46-497C-B43A-6462680CDCF7}" type="pres">
      <dgm:prSet presAssocID="{E79514CD-C8F0-4346-A1A1-E6C82DE6C59D}" presName="thickLine" presStyleLbl="alignNode1" presStyleIdx="4" presStyleCnt="5"/>
      <dgm:spPr/>
    </dgm:pt>
    <dgm:pt modelId="{4A0DE90B-DE29-4008-BF40-33655B332A58}" type="pres">
      <dgm:prSet presAssocID="{E79514CD-C8F0-4346-A1A1-E6C82DE6C59D}" presName="horz1" presStyleCnt="0"/>
      <dgm:spPr/>
    </dgm:pt>
    <dgm:pt modelId="{30427219-909D-4029-97C9-0C3740D41472}" type="pres">
      <dgm:prSet presAssocID="{E79514CD-C8F0-4346-A1A1-E6C82DE6C59D}" presName="tx1" presStyleLbl="revTx" presStyleIdx="4" presStyleCnt="5"/>
      <dgm:spPr/>
      <dgm:t>
        <a:bodyPr/>
        <a:lstStyle/>
        <a:p>
          <a:endParaRPr lang="en-US"/>
        </a:p>
      </dgm:t>
    </dgm:pt>
    <dgm:pt modelId="{9DA3B085-BFE5-4979-BC69-64934543D485}" type="pres">
      <dgm:prSet presAssocID="{E79514CD-C8F0-4346-A1A1-E6C82DE6C59D}" presName="vert1" presStyleCnt="0"/>
      <dgm:spPr/>
    </dgm:pt>
  </dgm:ptLst>
  <dgm:cxnLst>
    <dgm:cxn modelId="{ACDD4849-663C-403F-B58F-E9903FDD9670}" srcId="{B08BC7A9-3BA0-465D-A807-D5C14B007927}" destId="{B20826A8-2FE6-421A-901B-8D45B428E2C7}" srcOrd="2" destOrd="0" parTransId="{FF9AE66E-F26F-4003-AA6F-7D40A4C9117B}" sibTransId="{A26370DC-6D38-436B-8EFA-CC4E854AD984}"/>
    <dgm:cxn modelId="{161AF167-662E-4DE0-A1EA-D53B5AED9310}" type="presOf" srcId="{E79514CD-C8F0-4346-A1A1-E6C82DE6C59D}" destId="{30427219-909D-4029-97C9-0C3740D41472}" srcOrd="0" destOrd="0" presId="urn:microsoft.com/office/officeart/2008/layout/LinedList"/>
    <dgm:cxn modelId="{C670BF63-EFE4-499E-84B5-4AEEFCD21849}" type="presOf" srcId="{79629EEB-2499-4D87-AFE8-D2FDA0DACC1F}" destId="{A9485161-1A9B-4E27-84FE-9A52B5D892D4}" srcOrd="0" destOrd="0" presId="urn:microsoft.com/office/officeart/2008/layout/LinedList"/>
    <dgm:cxn modelId="{84F3D83D-C7FE-4C13-ABDA-72489810DC02}" srcId="{B08BC7A9-3BA0-465D-A807-D5C14B007927}" destId="{79629EEB-2499-4D87-AFE8-D2FDA0DACC1F}" srcOrd="1" destOrd="0" parTransId="{323B1F1D-E398-442D-B6C4-9A5478CB8888}" sibTransId="{1F00ADEC-74E3-4FEE-85A2-BFB0CA2D8317}"/>
    <dgm:cxn modelId="{679D18AE-AF01-4282-A2A7-DDD41F084E91}" srcId="{B08BC7A9-3BA0-465D-A807-D5C14B007927}" destId="{82657A6D-BFF5-4D98-A99A-C2D20E141F6F}" srcOrd="0" destOrd="0" parTransId="{B850AC7D-D8D0-44B2-A5AA-F3F79796741C}" sibTransId="{34EFC6D8-4623-4418-88D6-6BF10207E4DF}"/>
    <dgm:cxn modelId="{0F67D0FA-AF71-4160-A1A5-ECB4DCBBA24D}" type="presOf" srcId="{B20826A8-2FE6-421A-901B-8D45B428E2C7}" destId="{336B0BFD-9588-4B56-894D-57D7043B034F}" srcOrd="0" destOrd="0" presId="urn:microsoft.com/office/officeart/2008/layout/LinedList"/>
    <dgm:cxn modelId="{E723DBF3-003D-439E-9896-67942A862089}" type="presOf" srcId="{B08BC7A9-3BA0-465D-A807-D5C14B007927}" destId="{D1F20C5D-E704-4A93-B126-E4939D27FBEE}" srcOrd="0" destOrd="0" presId="urn:microsoft.com/office/officeart/2008/layout/LinedList"/>
    <dgm:cxn modelId="{EF6E2CB6-5937-47FF-8AF1-98B02A166F27}" srcId="{B08BC7A9-3BA0-465D-A807-D5C14B007927}" destId="{E79514CD-C8F0-4346-A1A1-E6C82DE6C59D}" srcOrd="4" destOrd="0" parTransId="{4F6D2A54-C1FB-4E6E-84B7-C360864B698D}" sibTransId="{A408ABDF-C6B7-4CD8-8770-3381B15E0C0E}"/>
    <dgm:cxn modelId="{8D404A2F-C39D-473C-8A95-4DF2173999D1}" type="presOf" srcId="{9ED0E5B2-8895-4A27-96FF-E65960A8E375}" destId="{2CF106CD-D41A-4964-B431-57C8646B3849}" srcOrd="0" destOrd="0" presId="urn:microsoft.com/office/officeart/2008/layout/LinedList"/>
    <dgm:cxn modelId="{3CBE666E-4163-4A8B-B76E-42AE8F9D07F7}" type="presOf" srcId="{82657A6D-BFF5-4D98-A99A-C2D20E141F6F}" destId="{AB547039-3A7B-4282-A5FB-2C3DC3BF2E1C}" srcOrd="0" destOrd="0" presId="urn:microsoft.com/office/officeart/2008/layout/LinedList"/>
    <dgm:cxn modelId="{688E6412-831D-48F6-9200-5866AAFDFE51}" srcId="{B08BC7A9-3BA0-465D-A807-D5C14B007927}" destId="{9ED0E5B2-8895-4A27-96FF-E65960A8E375}" srcOrd="3" destOrd="0" parTransId="{7D3D6E22-0426-46EB-A069-E987470791CA}" sibTransId="{E20DD608-8300-4E88-86BA-AB6BAF866853}"/>
    <dgm:cxn modelId="{3685B991-5A21-4146-8D32-69C18A161E1E}" type="presParOf" srcId="{D1F20C5D-E704-4A93-B126-E4939D27FBEE}" destId="{354B152B-0287-425E-A472-CDB6CCD01441}" srcOrd="0" destOrd="0" presId="urn:microsoft.com/office/officeart/2008/layout/LinedList"/>
    <dgm:cxn modelId="{BF464C8D-F95E-4A07-9FEA-6ECAFF7FDE63}" type="presParOf" srcId="{D1F20C5D-E704-4A93-B126-E4939D27FBEE}" destId="{D12215D0-C6DD-42E5-AA5F-3F3CAEE00CCB}" srcOrd="1" destOrd="0" presId="urn:microsoft.com/office/officeart/2008/layout/LinedList"/>
    <dgm:cxn modelId="{DD05C7FA-F897-47A8-8CF2-00C57AA91365}" type="presParOf" srcId="{D12215D0-C6DD-42E5-AA5F-3F3CAEE00CCB}" destId="{AB547039-3A7B-4282-A5FB-2C3DC3BF2E1C}" srcOrd="0" destOrd="0" presId="urn:microsoft.com/office/officeart/2008/layout/LinedList"/>
    <dgm:cxn modelId="{E1A46791-98A1-44B8-90EC-A95172DE9EDC}" type="presParOf" srcId="{D12215D0-C6DD-42E5-AA5F-3F3CAEE00CCB}" destId="{CB3728AB-9CE5-4DD4-820D-631627AA8B02}" srcOrd="1" destOrd="0" presId="urn:microsoft.com/office/officeart/2008/layout/LinedList"/>
    <dgm:cxn modelId="{5F44897D-70EC-41C8-98D6-D04E33D36A11}" type="presParOf" srcId="{D1F20C5D-E704-4A93-B126-E4939D27FBEE}" destId="{65FDD773-83DC-408E-ABD6-2103CB9FBCEC}" srcOrd="2" destOrd="0" presId="urn:microsoft.com/office/officeart/2008/layout/LinedList"/>
    <dgm:cxn modelId="{D9030F27-C2C6-4774-8DA9-D2799E7E06F1}" type="presParOf" srcId="{D1F20C5D-E704-4A93-B126-E4939D27FBEE}" destId="{0C998C7E-2D6E-4B1E-8270-9BCCF24841C2}" srcOrd="3" destOrd="0" presId="urn:microsoft.com/office/officeart/2008/layout/LinedList"/>
    <dgm:cxn modelId="{5663A082-599D-4800-AFB4-444E8F9AB2C5}" type="presParOf" srcId="{0C998C7E-2D6E-4B1E-8270-9BCCF24841C2}" destId="{A9485161-1A9B-4E27-84FE-9A52B5D892D4}" srcOrd="0" destOrd="0" presId="urn:microsoft.com/office/officeart/2008/layout/LinedList"/>
    <dgm:cxn modelId="{AD396E2B-6AD6-47D3-BBFD-4BCAD33E9492}" type="presParOf" srcId="{0C998C7E-2D6E-4B1E-8270-9BCCF24841C2}" destId="{14E36EFD-BB47-4E21-B4EC-704080A206BF}" srcOrd="1" destOrd="0" presId="urn:microsoft.com/office/officeart/2008/layout/LinedList"/>
    <dgm:cxn modelId="{DEB891BC-6800-4930-8032-657A90D85687}" type="presParOf" srcId="{D1F20C5D-E704-4A93-B126-E4939D27FBEE}" destId="{1AFC6BD3-B203-40AB-A948-4D007F3774D6}" srcOrd="4" destOrd="0" presId="urn:microsoft.com/office/officeart/2008/layout/LinedList"/>
    <dgm:cxn modelId="{29DBD120-1E37-4031-8F38-7D6AC6EFE358}" type="presParOf" srcId="{D1F20C5D-E704-4A93-B126-E4939D27FBEE}" destId="{787A155C-3F3C-4E83-8B53-1FD4B0C90F64}" srcOrd="5" destOrd="0" presId="urn:microsoft.com/office/officeart/2008/layout/LinedList"/>
    <dgm:cxn modelId="{05A3C88D-8C65-420F-8E8C-F78623F77EDC}" type="presParOf" srcId="{787A155C-3F3C-4E83-8B53-1FD4B0C90F64}" destId="{336B0BFD-9588-4B56-894D-57D7043B034F}" srcOrd="0" destOrd="0" presId="urn:microsoft.com/office/officeart/2008/layout/LinedList"/>
    <dgm:cxn modelId="{E958C699-B7A6-4BE4-ACFB-BCF29B2BA024}" type="presParOf" srcId="{787A155C-3F3C-4E83-8B53-1FD4B0C90F64}" destId="{DB2EC5BD-417D-4E3E-A2DE-4F5ABF9BCA02}" srcOrd="1" destOrd="0" presId="urn:microsoft.com/office/officeart/2008/layout/LinedList"/>
    <dgm:cxn modelId="{67984C00-17A3-45EF-A20E-3E4169703971}" type="presParOf" srcId="{D1F20C5D-E704-4A93-B126-E4939D27FBEE}" destId="{60167499-4199-4787-84BB-C3B3269DFF22}" srcOrd="6" destOrd="0" presId="urn:microsoft.com/office/officeart/2008/layout/LinedList"/>
    <dgm:cxn modelId="{7C86E6C4-10DE-45FF-8C0D-D3D2AEFB3DBA}" type="presParOf" srcId="{D1F20C5D-E704-4A93-B126-E4939D27FBEE}" destId="{2A7F61C0-F179-4DB0-8DBD-88602EF5DA20}" srcOrd="7" destOrd="0" presId="urn:microsoft.com/office/officeart/2008/layout/LinedList"/>
    <dgm:cxn modelId="{9482A27D-C008-4A61-896F-049374C9EF98}" type="presParOf" srcId="{2A7F61C0-F179-4DB0-8DBD-88602EF5DA20}" destId="{2CF106CD-D41A-4964-B431-57C8646B3849}" srcOrd="0" destOrd="0" presId="urn:microsoft.com/office/officeart/2008/layout/LinedList"/>
    <dgm:cxn modelId="{0A67B36E-74F8-4066-9269-EED0982D1329}" type="presParOf" srcId="{2A7F61C0-F179-4DB0-8DBD-88602EF5DA20}" destId="{C404A2B3-D1E7-486B-A560-4F85EF1347A0}" srcOrd="1" destOrd="0" presId="urn:microsoft.com/office/officeart/2008/layout/LinedList"/>
    <dgm:cxn modelId="{A7093B67-B83E-4DF0-8E62-321ED45A63FF}" type="presParOf" srcId="{D1F20C5D-E704-4A93-B126-E4939D27FBEE}" destId="{F021CABD-FA46-497C-B43A-6462680CDCF7}" srcOrd="8" destOrd="0" presId="urn:microsoft.com/office/officeart/2008/layout/LinedList"/>
    <dgm:cxn modelId="{F41397B1-18E2-4884-8AA5-5FA776C194D7}" type="presParOf" srcId="{D1F20C5D-E704-4A93-B126-E4939D27FBEE}" destId="{4A0DE90B-DE29-4008-BF40-33655B332A58}" srcOrd="9" destOrd="0" presId="urn:microsoft.com/office/officeart/2008/layout/LinedList"/>
    <dgm:cxn modelId="{D0C76B9D-421C-41E3-9E14-DAAB067FC5C2}" type="presParOf" srcId="{4A0DE90B-DE29-4008-BF40-33655B332A58}" destId="{30427219-909D-4029-97C9-0C3740D41472}" srcOrd="0" destOrd="0" presId="urn:microsoft.com/office/officeart/2008/layout/LinedList"/>
    <dgm:cxn modelId="{057E9890-8143-4161-AD4D-E58610C13552}" type="presParOf" srcId="{4A0DE90B-DE29-4008-BF40-33655B332A58}" destId="{9DA3B085-BFE5-4979-BC69-64934543D48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B57E060-2F9E-41F2-82D7-2A6987618B59}"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E5F69891-834A-427B-A55D-AE76BB85468F}">
      <dgm:prSet/>
      <dgm:spPr/>
      <dgm:t>
        <a:bodyPr/>
        <a:lstStyle/>
        <a:p>
          <a:pPr>
            <a:lnSpc>
              <a:spcPct val="100000"/>
            </a:lnSpc>
          </a:pPr>
          <a:r>
            <a:rPr lang="en-US" b="1"/>
            <a:t>DOE Lab language in DOE awards or solicitations that mention:</a:t>
          </a:r>
          <a:endParaRPr lang="en-US"/>
        </a:p>
      </dgm:t>
    </dgm:pt>
    <dgm:pt modelId="{3F6C73FE-BCE2-4532-B848-5E5A300EFD74}" type="parTrans" cxnId="{BF57584A-974A-4207-9F93-7A14D31F5470}">
      <dgm:prSet/>
      <dgm:spPr/>
      <dgm:t>
        <a:bodyPr/>
        <a:lstStyle/>
        <a:p>
          <a:endParaRPr lang="en-US"/>
        </a:p>
      </dgm:t>
    </dgm:pt>
    <dgm:pt modelId="{D8BD4C05-9179-4A5B-BBF1-4F4B4AD7AB65}" type="sibTrans" cxnId="{BF57584A-974A-4207-9F93-7A14D31F5470}">
      <dgm:prSet/>
      <dgm:spPr/>
      <dgm:t>
        <a:bodyPr/>
        <a:lstStyle/>
        <a:p>
          <a:endParaRPr lang="en-US"/>
        </a:p>
      </dgm:t>
    </dgm:pt>
    <dgm:pt modelId="{B35A44FC-3594-4375-8F97-F62909898ECB}">
      <dgm:prSet/>
      <dgm:spPr/>
      <dgm:t>
        <a:bodyPr/>
        <a:lstStyle/>
        <a:p>
          <a:pPr>
            <a:lnSpc>
              <a:spcPct val="100000"/>
            </a:lnSpc>
          </a:pPr>
          <a:r>
            <a:rPr lang="en-US"/>
            <a:t>- Proposal or solicitation compliance with Foreign Talent Recruitment Programs or the DOE 486.1 Order </a:t>
          </a:r>
        </a:p>
      </dgm:t>
    </dgm:pt>
    <dgm:pt modelId="{F85407D4-4A08-4B0C-8DA0-BA53C704E6F1}" type="parTrans" cxnId="{BBE8DC88-8714-411D-A6A9-F335BF4476E5}">
      <dgm:prSet/>
      <dgm:spPr/>
      <dgm:t>
        <a:bodyPr/>
        <a:lstStyle/>
        <a:p>
          <a:endParaRPr lang="en-US"/>
        </a:p>
      </dgm:t>
    </dgm:pt>
    <dgm:pt modelId="{748C62CB-27DE-41BB-BFC8-070C3E99E490}" type="sibTrans" cxnId="{BBE8DC88-8714-411D-A6A9-F335BF4476E5}">
      <dgm:prSet/>
      <dgm:spPr/>
      <dgm:t>
        <a:bodyPr/>
        <a:lstStyle/>
        <a:p>
          <a:endParaRPr lang="en-US"/>
        </a:p>
      </dgm:t>
    </dgm:pt>
    <dgm:pt modelId="{01615596-844F-4D50-82B6-386337FC1410}">
      <dgm:prSet/>
      <dgm:spPr/>
      <dgm:t>
        <a:bodyPr/>
        <a:lstStyle/>
        <a:p>
          <a:pPr>
            <a:lnSpc>
              <a:spcPct val="100000"/>
            </a:lnSpc>
          </a:pPr>
          <a:r>
            <a:rPr lang="en-US"/>
            <a:t>- only U.S. Persons can work on the project</a:t>
          </a:r>
        </a:p>
      </dgm:t>
    </dgm:pt>
    <dgm:pt modelId="{E6C63A9E-8FCF-4118-BE5B-DEE37E8F7AE1}" type="parTrans" cxnId="{D9E69C7F-D51E-4C77-B1DA-E87030455E48}">
      <dgm:prSet/>
      <dgm:spPr/>
      <dgm:t>
        <a:bodyPr/>
        <a:lstStyle/>
        <a:p>
          <a:endParaRPr lang="en-US"/>
        </a:p>
      </dgm:t>
    </dgm:pt>
    <dgm:pt modelId="{0E8C77AB-F112-4DC8-A3E8-C85F7FB3B7F9}" type="sibTrans" cxnId="{D9E69C7F-D51E-4C77-B1DA-E87030455E48}">
      <dgm:prSet/>
      <dgm:spPr/>
      <dgm:t>
        <a:bodyPr/>
        <a:lstStyle/>
        <a:p>
          <a:endParaRPr lang="en-US"/>
        </a:p>
      </dgm:t>
    </dgm:pt>
    <dgm:pt modelId="{50767CB1-8D08-4E75-897C-C7418FE5414B}">
      <dgm:prSet/>
      <dgm:spPr/>
      <dgm:t>
        <a:bodyPr/>
        <a:lstStyle/>
        <a:p>
          <a:pPr>
            <a:lnSpc>
              <a:spcPct val="100000"/>
            </a:lnSpc>
          </a:pPr>
          <a:r>
            <a:rPr lang="en-US" dirty="0"/>
            <a:t>- requests citizenship or other personal information for everyone who will be working on the project </a:t>
          </a:r>
        </a:p>
      </dgm:t>
    </dgm:pt>
    <dgm:pt modelId="{65F7B6AF-AF72-4980-8519-B516BC9BBB7D}" type="parTrans" cxnId="{AC043602-7F7E-4512-AFE7-60ACC6305668}">
      <dgm:prSet/>
      <dgm:spPr/>
      <dgm:t>
        <a:bodyPr/>
        <a:lstStyle/>
        <a:p>
          <a:endParaRPr lang="en-US"/>
        </a:p>
      </dgm:t>
    </dgm:pt>
    <dgm:pt modelId="{C1DCECD9-D784-4FA7-BFF6-B7805D6049B3}" type="sibTrans" cxnId="{AC043602-7F7E-4512-AFE7-60ACC6305668}">
      <dgm:prSet/>
      <dgm:spPr/>
      <dgm:t>
        <a:bodyPr/>
        <a:lstStyle/>
        <a:p>
          <a:endParaRPr lang="en-US"/>
        </a:p>
      </dgm:t>
    </dgm:pt>
    <dgm:pt modelId="{749ADD55-F6D0-4EA0-9103-ECCCFADFFACA}">
      <dgm:prSet/>
      <dgm:spPr/>
      <dgm:t>
        <a:bodyPr/>
        <a:lstStyle/>
        <a:p>
          <a:pPr>
            <a:lnSpc>
              <a:spcPct val="100000"/>
            </a:lnSpc>
          </a:pPr>
          <a:r>
            <a:rPr lang="en-US"/>
            <a:t>-  Request identification of all Foreign Persons working on a project</a:t>
          </a:r>
        </a:p>
      </dgm:t>
    </dgm:pt>
    <dgm:pt modelId="{6F6C0613-DEC0-4A92-B19F-DD9819E37BAF}" type="parTrans" cxnId="{232B46A9-40E5-4C89-AA2D-7EB1C7B23CFB}">
      <dgm:prSet/>
      <dgm:spPr/>
      <dgm:t>
        <a:bodyPr/>
        <a:lstStyle/>
        <a:p>
          <a:endParaRPr lang="en-US"/>
        </a:p>
      </dgm:t>
    </dgm:pt>
    <dgm:pt modelId="{D46D2792-E8AD-4DFD-B753-9E456AB66533}" type="sibTrans" cxnId="{232B46A9-40E5-4C89-AA2D-7EB1C7B23CFB}">
      <dgm:prSet/>
      <dgm:spPr/>
      <dgm:t>
        <a:bodyPr/>
        <a:lstStyle/>
        <a:p>
          <a:endParaRPr lang="en-US"/>
        </a:p>
      </dgm:t>
    </dgm:pt>
    <dgm:pt modelId="{1E8922A1-2F91-48FD-923B-FB968B7DD349}">
      <dgm:prSet/>
      <dgm:spPr/>
      <dgm:t>
        <a:bodyPr/>
        <a:lstStyle/>
        <a:p>
          <a:pPr>
            <a:lnSpc>
              <a:spcPct val="100000"/>
            </a:lnSpc>
          </a:pPr>
          <a:r>
            <a:rPr lang="en-US" b="1"/>
            <a:t>What should I do if I find any of this language is mentioned either in a solicitation or an award?  </a:t>
          </a:r>
          <a:endParaRPr lang="en-US"/>
        </a:p>
      </dgm:t>
    </dgm:pt>
    <dgm:pt modelId="{887AD256-FC8B-4339-ABA0-7928ED01942F}" type="parTrans" cxnId="{16EEF854-A1D8-43A3-9970-14C9F832B949}">
      <dgm:prSet/>
      <dgm:spPr/>
      <dgm:t>
        <a:bodyPr/>
        <a:lstStyle/>
        <a:p>
          <a:endParaRPr lang="en-US"/>
        </a:p>
      </dgm:t>
    </dgm:pt>
    <dgm:pt modelId="{AC9499D5-3D91-446E-A9F2-348EA9E06DF4}" type="sibTrans" cxnId="{16EEF854-A1D8-43A3-9970-14C9F832B949}">
      <dgm:prSet/>
      <dgm:spPr/>
      <dgm:t>
        <a:bodyPr/>
        <a:lstStyle/>
        <a:p>
          <a:endParaRPr lang="en-US"/>
        </a:p>
      </dgm:t>
    </dgm:pt>
    <dgm:pt modelId="{4D236727-921D-4806-8DF7-C8C09CF692CB}">
      <dgm:prSet/>
      <dgm:spPr/>
      <dgm:t>
        <a:bodyPr/>
        <a:lstStyle/>
        <a:p>
          <a:pPr>
            <a:lnSpc>
              <a:spcPct val="100000"/>
            </a:lnSpc>
          </a:pPr>
          <a:r>
            <a:rPr lang="en-US"/>
            <a:t>Immediately contact OSR, who  will also involve Export Compliance and OGC.</a:t>
          </a:r>
        </a:p>
      </dgm:t>
    </dgm:pt>
    <dgm:pt modelId="{FD2B91D4-DFA5-4B13-9E22-E6E82D8B39B8}" type="parTrans" cxnId="{E85186F6-DF95-4233-BE58-A17260E3FBC3}">
      <dgm:prSet/>
      <dgm:spPr/>
      <dgm:t>
        <a:bodyPr/>
        <a:lstStyle/>
        <a:p>
          <a:endParaRPr lang="en-US"/>
        </a:p>
      </dgm:t>
    </dgm:pt>
    <dgm:pt modelId="{FB0FEA52-95D7-4976-A54E-B02C70F9DEC2}" type="sibTrans" cxnId="{E85186F6-DF95-4233-BE58-A17260E3FBC3}">
      <dgm:prSet/>
      <dgm:spPr/>
      <dgm:t>
        <a:bodyPr/>
        <a:lstStyle/>
        <a:p>
          <a:endParaRPr lang="en-US"/>
        </a:p>
      </dgm:t>
    </dgm:pt>
    <dgm:pt modelId="{F1C5B586-E1BB-4AA5-BD6F-63DB8F10F10E}" type="pres">
      <dgm:prSet presAssocID="{8B57E060-2F9E-41F2-82D7-2A6987618B59}" presName="vert0" presStyleCnt="0">
        <dgm:presLayoutVars>
          <dgm:dir/>
          <dgm:animOne val="branch"/>
          <dgm:animLvl val="lvl"/>
        </dgm:presLayoutVars>
      </dgm:prSet>
      <dgm:spPr/>
      <dgm:t>
        <a:bodyPr/>
        <a:lstStyle/>
        <a:p>
          <a:endParaRPr lang="en-US"/>
        </a:p>
      </dgm:t>
    </dgm:pt>
    <dgm:pt modelId="{60AA9EBD-75E5-4FE6-A9C0-4E9FF9AAF91D}" type="pres">
      <dgm:prSet presAssocID="{E5F69891-834A-427B-A55D-AE76BB85468F}" presName="thickLine" presStyleLbl="alignNode1" presStyleIdx="0" presStyleCnt="7"/>
      <dgm:spPr/>
    </dgm:pt>
    <dgm:pt modelId="{65EDF5B1-1245-4DFB-B720-41F5D485302F}" type="pres">
      <dgm:prSet presAssocID="{E5F69891-834A-427B-A55D-AE76BB85468F}" presName="horz1" presStyleCnt="0"/>
      <dgm:spPr/>
    </dgm:pt>
    <dgm:pt modelId="{666A1186-68FD-4DDD-92B5-C818DF2353E9}" type="pres">
      <dgm:prSet presAssocID="{E5F69891-834A-427B-A55D-AE76BB85468F}" presName="tx1" presStyleLbl="revTx" presStyleIdx="0" presStyleCnt="7"/>
      <dgm:spPr/>
      <dgm:t>
        <a:bodyPr/>
        <a:lstStyle/>
        <a:p>
          <a:endParaRPr lang="en-US"/>
        </a:p>
      </dgm:t>
    </dgm:pt>
    <dgm:pt modelId="{A49EE4B9-6B36-4406-8CDF-9826EACEC154}" type="pres">
      <dgm:prSet presAssocID="{E5F69891-834A-427B-A55D-AE76BB85468F}" presName="vert1" presStyleCnt="0"/>
      <dgm:spPr/>
    </dgm:pt>
    <dgm:pt modelId="{71B576FE-682B-4B3D-996D-0DB94BD5CEA5}" type="pres">
      <dgm:prSet presAssocID="{B35A44FC-3594-4375-8F97-F62909898ECB}" presName="thickLine" presStyleLbl="alignNode1" presStyleIdx="1" presStyleCnt="7"/>
      <dgm:spPr/>
    </dgm:pt>
    <dgm:pt modelId="{191DA042-F594-49D4-9090-0A008B1473C0}" type="pres">
      <dgm:prSet presAssocID="{B35A44FC-3594-4375-8F97-F62909898ECB}" presName="horz1" presStyleCnt="0"/>
      <dgm:spPr/>
    </dgm:pt>
    <dgm:pt modelId="{928D898B-2CCD-4B3C-9ED2-5B908F26E011}" type="pres">
      <dgm:prSet presAssocID="{B35A44FC-3594-4375-8F97-F62909898ECB}" presName="tx1" presStyleLbl="revTx" presStyleIdx="1" presStyleCnt="7"/>
      <dgm:spPr/>
      <dgm:t>
        <a:bodyPr/>
        <a:lstStyle/>
        <a:p>
          <a:endParaRPr lang="en-US"/>
        </a:p>
      </dgm:t>
    </dgm:pt>
    <dgm:pt modelId="{49933E70-AF04-441D-8A72-450DDC222B4A}" type="pres">
      <dgm:prSet presAssocID="{B35A44FC-3594-4375-8F97-F62909898ECB}" presName="vert1" presStyleCnt="0"/>
      <dgm:spPr/>
    </dgm:pt>
    <dgm:pt modelId="{BEA5BA1D-6BA4-4E0A-AC73-129C6548C1C2}" type="pres">
      <dgm:prSet presAssocID="{01615596-844F-4D50-82B6-386337FC1410}" presName="thickLine" presStyleLbl="alignNode1" presStyleIdx="2" presStyleCnt="7"/>
      <dgm:spPr/>
    </dgm:pt>
    <dgm:pt modelId="{70FA48F6-9836-45C2-8A8B-64C6F461630B}" type="pres">
      <dgm:prSet presAssocID="{01615596-844F-4D50-82B6-386337FC1410}" presName="horz1" presStyleCnt="0"/>
      <dgm:spPr/>
    </dgm:pt>
    <dgm:pt modelId="{BE016AA3-81F5-43CC-8FDC-BBFA188C0695}" type="pres">
      <dgm:prSet presAssocID="{01615596-844F-4D50-82B6-386337FC1410}" presName="tx1" presStyleLbl="revTx" presStyleIdx="2" presStyleCnt="7"/>
      <dgm:spPr/>
      <dgm:t>
        <a:bodyPr/>
        <a:lstStyle/>
        <a:p>
          <a:endParaRPr lang="en-US"/>
        </a:p>
      </dgm:t>
    </dgm:pt>
    <dgm:pt modelId="{F97E09AC-D072-44FD-9541-4DD637FF86F2}" type="pres">
      <dgm:prSet presAssocID="{01615596-844F-4D50-82B6-386337FC1410}" presName="vert1" presStyleCnt="0"/>
      <dgm:spPr/>
    </dgm:pt>
    <dgm:pt modelId="{F2FABD4C-0EB0-4479-BA90-FE1280324CEC}" type="pres">
      <dgm:prSet presAssocID="{50767CB1-8D08-4E75-897C-C7418FE5414B}" presName="thickLine" presStyleLbl="alignNode1" presStyleIdx="3" presStyleCnt="7"/>
      <dgm:spPr/>
    </dgm:pt>
    <dgm:pt modelId="{D857EAFA-8A68-4AFE-AD6F-57A785D90922}" type="pres">
      <dgm:prSet presAssocID="{50767CB1-8D08-4E75-897C-C7418FE5414B}" presName="horz1" presStyleCnt="0"/>
      <dgm:spPr/>
    </dgm:pt>
    <dgm:pt modelId="{BCAD4DAE-FA67-4851-BCB1-D3DE45A18B2D}" type="pres">
      <dgm:prSet presAssocID="{50767CB1-8D08-4E75-897C-C7418FE5414B}" presName="tx1" presStyleLbl="revTx" presStyleIdx="3" presStyleCnt="7"/>
      <dgm:spPr/>
      <dgm:t>
        <a:bodyPr/>
        <a:lstStyle/>
        <a:p>
          <a:endParaRPr lang="en-US"/>
        </a:p>
      </dgm:t>
    </dgm:pt>
    <dgm:pt modelId="{EF7A94E2-911B-4913-9FF8-10C33163489C}" type="pres">
      <dgm:prSet presAssocID="{50767CB1-8D08-4E75-897C-C7418FE5414B}" presName="vert1" presStyleCnt="0"/>
      <dgm:spPr/>
    </dgm:pt>
    <dgm:pt modelId="{CC938998-0F57-4014-B3EC-71E55D4D5617}" type="pres">
      <dgm:prSet presAssocID="{749ADD55-F6D0-4EA0-9103-ECCCFADFFACA}" presName="thickLine" presStyleLbl="alignNode1" presStyleIdx="4" presStyleCnt="7"/>
      <dgm:spPr/>
    </dgm:pt>
    <dgm:pt modelId="{2B9EB0A0-2089-45E5-A96F-68A6D0FF4961}" type="pres">
      <dgm:prSet presAssocID="{749ADD55-F6D0-4EA0-9103-ECCCFADFFACA}" presName="horz1" presStyleCnt="0"/>
      <dgm:spPr/>
    </dgm:pt>
    <dgm:pt modelId="{106B2ABE-9664-4077-99C6-F93283BE1865}" type="pres">
      <dgm:prSet presAssocID="{749ADD55-F6D0-4EA0-9103-ECCCFADFFACA}" presName="tx1" presStyleLbl="revTx" presStyleIdx="4" presStyleCnt="7"/>
      <dgm:spPr/>
      <dgm:t>
        <a:bodyPr/>
        <a:lstStyle/>
        <a:p>
          <a:endParaRPr lang="en-US"/>
        </a:p>
      </dgm:t>
    </dgm:pt>
    <dgm:pt modelId="{2AC3A2E9-D8AD-424A-8507-2636953B7459}" type="pres">
      <dgm:prSet presAssocID="{749ADD55-F6D0-4EA0-9103-ECCCFADFFACA}" presName="vert1" presStyleCnt="0"/>
      <dgm:spPr/>
    </dgm:pt>
    <dgm:pt modelId="{80AE17AA-05B4-4EA3-AAF5-0E1DC7592FAB}" type="pres">
      <dgm:prSet presAssocID="{1E8922A1-2F91-48FD-923B-FB968B7DD349}" presName="thickLine" presStyleLbl="alignNode1" presStyleIdx="5" presStyleCnt="7"/>
      <dgm:spPr/>
    </dgm:pt>
    <dgm:pt modelId="{47121D11-5761-4ED9-BF8B-4E8F158631AC}" type="pres">
      <dgm:prSet presAssocID="{1E8922A1-2F91-48FD-923B-FB968B7DD349}" presName="horz1" presStyleCnt="0"/>
      <dgm:spPr/>
    </dgm:pt>
    <dgm:pt modelId="{B6903D73-F9F6-4356-B44B-8CCAE0B4CFB8}" type="pres">
      <dgm:prSet presAssocID="{1E8922A1-2F91-48FD-923B-FB968B7DD349}" presName="tx1" presStyleLbl="revTx" presStyleIdx="5" presStyleCnt="7"/>
      <dgm:spPr/>
      <dgm:t>
        <a:bodyPr/>
        <a:lstStyle/>
        <a:p>
          <a:endParaRPr lang="en-US"/>
        </a:p>
      </dgm:t>
    </dgm:pt>
    <dgm:pt modelId="{F3936D51-7231-4A10-90A3-EA6E740145F1}" type="pres">
      <dgm:prSet presAssocID="{1E8922A1-2F91-48FD-923B-FB968B7DD349}" presName="vert1" presStyleCnt="0"/>
      <dgm:spPr/>
    </dgm:pt>
    <dgm:pt modelId="{75DB5D33-5E78-4E89-B83C-AF055F42A2B9}" type="pres">
      <dgm:prSet presAssocID="{4D236727-921D-4806-8DF7-C8C09CF692CB}" presName="thickLine" presStyleLbl="alignNode1" presStyleIdx="6" presStyleCnt="7"/>
      <dgm:spPr/>
    </dgm:pt>
    <dgm:pt modelId="{C4138145-DE9B-42E0-AB71-C4627516DDE2}" type="pres">
      <dgm:prSet presAssocID="{4D236727-921D-4806-8DF7-C8C09CF692CB}" presName="horz1" presStyleCnt="0"/>
      <dgm:spPr/>
    </dgm:pt>
    <dgm:pt modelId="{234F1371-D9D5-49E4-BB82-B8BE0132B10F}" type="pres">
      <dgm:prSet presAssocID="{4D236727-921D-4806-8DF7-C8C09CF692CB}" presName="tx1" presStyleLbl="revTx" presStyleIdx="6" presStyleCnt="7"/>
      <dgm:spPr/>
      <dgm:t>
        <a:bodyPr/>
        <a:lstStyle/>
        <a:p>
          <a:endParaRPr lang="en-US"/>
        </a:p>
      </dgm:t>
    </dgm:pt>
    <dgm:pt modelId="{CD419207-CA9C-494C-A08B-BBFE916DF7C7}" type="pres">
      <dgm:prSet presAssocID="{4D236727-921D-4806-8DF7-C8C09CF692CB}" presName="vert1" presStyleCnt="0"/>
      <dgm:spPr/>
    </dgm:pt>
  </dgm:ptLst>
  <dgm:cxnLst>
    <dgm:cxn modelId="{7190C478-2C66-45D5-960F-B2C63BE38D9C}" type="presOf" srcId="{01615596-844F-4D50-82B6-386337FC1410}" destId="{BE016AA3-81F5-43CC-8FDC-BBFA188C0695}" srcOrd="0" destOrd="0" presId="urn:microsoft.com/office/officeart/2008/layout/LinedList"/>
    <dgm:cxn modelId="{962604F4-D315-47B2-A3CF-DAE98E27ACE0}" type="presOf" srcId="{8B57E060-2F9E-41F2-82D7-2A6987618B59}" destId="{F1C5B586-E1BB-4AA5-BD6F-63DB8F10F10E}" srcOrd="0" destOrd="0" presId="urn:microsoft.com/office/officeart/2008/layout/LinedList"/>
    <dgm:cxn modelId="{232B46A9-40E5-4C89-AA2D-7EB1C7B23CFB}" srcId="{8B57E060-2F9E-41F2-82D7-2A6987618B59}" destId="{749ADD55-F6D0-4EA0-9103-ECCCFADFFACA}" srcOrd="4" destOrd="0" parTransId="{6F6C0613-DEC0-4A92-B19F-DD9819E37BAF}" sibTransId="{D46D2792-E8AD-4DFD-B753-9E456AB66533}"/>
    <dgm:cxn modelId="{BF57584A-974A-4207-9F93-7A14D31F5470}" srcId="{8B57E060-2F9E-41F2-82D7-2A6987618B59}" destId="{E5F69891-834A-427B-A55D-AE76BB85468F}" srcOrd="0" destOrd="0" parTransId="{3F6C73FE-BCE2-4532-B848-5E5A300EFD74}" sibTransId="{D8BD4C05-9179-4A5B-BBF1-4F4B4AD7AB65}"/>
    <dgm:cxn modelId="{9E0A46DF-97CD-4470-8E3E-78C001EC11D3}" type="presOf" srcId="{749ADD55-F6D0-4EA0-9103-ECCCFADFFACA}" destId="{106B2ABE-9664-4077-99C6-F93283BE1865}" srcOrd="0" destOrd="0" presId="urn:microsoft.com/office/officeart/2008/layout/LinedList"/>
    <dgm:cxn modelId="{16EEF854-A1D8-43A3-9970-14C9F832B949}" srcId="{8B57E060-2F9E-41F2-82D7-2A6987618B59}" destId="{1E8922A1-2F91-48FD-923B-FB968B7DD349}" srcOrd="5" destOrd="0" parTransId="{887AD256-FC8B-4339-ABA0-7928ED01942F}" sibTransId="{AC9499D5-3D91-446E-A9F2-348EA9E06DF4}"/>
    <dgm:cxn modelId="{C707BAC4-3C07-4084-9F7D-B85F97F54502}" type="presOf" srcId="{E5F69891-834A-427B-A55D-AE76BB85468F}" destId="{666A1186-68FD-4DDD-92B5-C818DF2353E9}" srcOrd="0" destOrd="0" presId="urn:microsoft.com/office/officeart/2008/layout/LinedList"/>
    <dgm:cxn modelId="{CBA33BA8-62EC-4264-BD9A-D97BB54EF1E3}" type="presOf" srcId="{50767CB1-8D08-4E75-897C-C7418FE5414B}" destId="{BCAD4DAE-FA67-4851-BCB1-D3DE45A18B2D}" srcOrd="0" destOrd="0" presId="urn:microsoft.com/office/officeart/2008/layout/LinedList"/>
    <dgm:cxn modelId="{3ED7759E-D76A-45C5-A88D-5E0D2DB77F41}" type="presOf" srcId="{4D236727-921D-4806-8DF7-C8C09CF692CB}" destId="{234F1371-D9D5-49E4-BB82-B8BE0132B10F}" srcOrd="0" destOrd="0" presId="urn:microsoft.com/office/officeart/2008/layout/LinedList"/>
    <dgm:cxn modelId="{D9E69C7F-D51E-4C77-B1DA-E87030455E48}" srcId="{8B57E060-2F9E-41F2-82D7-2A6987618B59}" destId="{01615596-844F-4D50-82B6-386337FC1410}" srcOrd="2" destOrd="0" parTransId="{E6C63A9E-8FCF-4118-BE5B-DEE37E8F7AE1}" sibTransId="{0E8C77AB-F112-4DC8-A3E8-C85F7FB3B7F9}"/>
    <dgm:cxn modelId="{BBE8DC88-8714-411D-A6A9-F335BF4476E5}" srcId="{8B57E060-2F9E-41F2-82D7-2A6987618B59}" destId="{B35A44FC-3594-4375-8F97-F62909898ECB}" srcOrd="1" destOrd="0" parTransId="{F85407D4-4A08-4B0C-8DA0-BA53C704E6F1}" sibTransId="{748C62CB-27DE-41BB-BFC8-070C3E99E490}"/>
    <dgm:cxn modelId="{FED48136-350F-4C91-8D60-AA104E4F45A7}" type="presOf" srcId="{1E8922A1-2F91-48FD-923B-FB968B7DD349}" destId="{B6903D73-F9F6-4356-B44B-8CCAE0B4CFB8}" srcOrd="0" destOrd="0" presId="urn:microsoft.com/office/officeart/2008/layout/LinedList"/>
    <dgm:cxn modelId="{F0ABA5B7-0448-4F3D-B2F3-D25E6CD90EEC}" type="presOf" srcId="{B35A44FC-3594-4375-8F97-F62909898ECB}" destId="{928D898B-2CCD-4B3C-9ED2-5B908F26E011}" srcOrd="0" destOrd="0" presId="urn:microsoft.com/office/officeart/2008/layout/LinedList"/>
    <dgm:cxn modelId="{E85186F6-DF95-4233-BE58-A17260E3FBC3}" srcId="{8B57E060-2F9E-41F2-82D7-2A6987618B59}" destId="{4D236727-921D-4806-8DF7-C8C09CF692CB}" srcOrd="6" destOrd="0" parTransId="{FD2B91D4-DFA5-4B13-9E22-E6E82D8B39B8}" sibTransId="{FB0FEA52-95D7-4976-A54E-B02C70F9DEC2}"/>
    <dgm:cxn modelId="{AC043602-7F7E-4512-AFE7-60ACC6305668}" srcId="{8B57E060-2F9E-41F2-82D7-2A6987618B59}" destId="{50767CB1-8D08-4E75-897C-C7418FE5414B}" srcOrd="3" destOrd="0" parTransId="{65F7B6AF-AF72-4980-8519-B516BC9BBB7D}" sibTransId="{C1DCECD9-D784-4FA7-BFF6-B7805D6049B3}"/>
    <dgm:cxn modelId="{33C5BA11-843A-4815-9DD0-40D696E8AF8F}" type="presParOf" srcId="{F1C5B586-E1BB-4AA5-BD6F-63DB8F10F10E}" destId="{60AA9EBD-75E5-4FE6-A9C0-4E9FF9AAF91D}" srcOrd="0" destOrd="0" presId="urn:microsoft.com/office/officeart/2008/layout/LinedList"/>
    <dgm:cxn modelId="{B74AF144-6F2D-471C-8A9C-09D824771DA4}" type="presParOf" srcId="{F1C5B586-E1BB-4AA5-BD6F-63DB8F10F10E}" destId="{65EDF5B1-1245-4DFB-B720-41F5D485302F}" srcOrd="1" destOrd="0" presId="urn:microsoft.com/office/officeart/2008/layout/LinedList"/>
    <dgm:cxn modelId="{30E2FD59-5F46-4143-94D1-6EBD55B25555}" type="presParOf" srcId="{65EDF5B1-1245-4DFB-B720-41F5D485302F}" destId="{666A1186-68FD-4DDD-92B5-C818DF2353E9}" srcOrd="0" destOrd="0" presId="urn:microsoft.com/office/officeart/2008/layout/LinedList"/>
    <dgm:cxn modelId="{C8CA9AF6-4231-4EBE-A570-0E0699AE9E3E}" type="presParOf" srcId="{65EDF5B1-1245-4DFB-B720-41F5D485302F}" destId="{A49EE4B9-6B36-4406-8CDF-9826EACEC154}" srcOrd="1" destOrd="0" presId="urn:microsoft.com/office/officeart/2008/layout/LinedList"/>
    <dgm:cxn modelId="{66ED6753-AB72-4FF7-94BE-2E6ACF588E1C}" type="presParOf" srcId="{F1C5B586-E1BB-4AA5-BD6F-63DB8F10F10E}" destId="{71B576FE-682B-4B3D-996D-0DB94BD5CEA5}" srcOrd="2" destOrd="0" presId="urn:microsoft.com/office/officeart/2008/layout/LinedList"/>
    <dgm:cxn modelId="{28A08AA2-FA7D-4E4B-B36B-9F4FA8FD7080}" type="presParOf" srcId="{F1C5B586-E1BB-4AA5-BD6F-63DB8F10F10E}" destId="{191DA042-F594-49D4-9090-0A008B1473C0}" srcOrd="3" destOrd="0" presId="urn:microsoft.com/office/officeart/2008/layout/LinedList"/>
    <dgm:cxn modelId="{7400EA5C-8961-4703-A60A-F117CDD10BA6}" type="presParOf" srcId="{191DA042-F594-49D4-9090-0A008B1473C0}" destId="{928D898B-2CCD-4B3C-9ED2-5B908F26E011}" srcOrd="0" destOrd="0" presId="urn:microsoft.com/office/officeart/2008/layout/LinedList"/>
    <dgm:cxn modelId="{3F8C1A1B-7273-40CF-B14E-4135D2E06D9E}" type="presParOf" srcId="{191DA042-F594-49D4-9090-0A008B1473C0}" destId="{49933E70-AF04-441D-8A72-450DDC222B4A}" srcOrd="1" destOrd="0" presId="urn:microsoft.com/office/officeart/2008/layout/LinedList"/>
    <dgm:cxn modelId="{DED6E0BD-7FF7-4B29-A50E-00D30EF2C3A7}" type="presParOf" srcId="{F1C5B586-E1BB-4AA5-BD6F-63DB8F10F10E}" destId="{BEA5BA1D-6BA4-4E0A-AC73-129C6548C1C2}" srcOrd="4" destOrd="0" presId="urn:microsoft.com/office/officeart/2008/layout/LinedList"/>
    <dgm:cxn modelId="{31DC9A91-ED99-462F-86D3-1A4DC0982320}" type="presParOf" srcId="{F1C5B586-E1BB-4AA5-BD6F-63DB8F10F10E}" destId="{70FA48F6-9836-45C2-8A8B-64C6F461630B}" srcOrd="5" destOrd="0" presId="urn:microsoft.com/office/officeart/2008/layout/LinedList"/>
    <dgm:cxn modelId="{F4B6E693-610F-44D3-8F42-5284108A097B}" type="presParOf" srcId="{70FA48F6-9836-45C2-8A8B-64C6F461630B}" destId="{BE016AA3-81F5-43CC-8FDC-BBFA188C0695}" srcOrd="0" destOrd="0" presId="urn:microsoft.com/office/officeart/2008/layout/LinedList"/>
    <dgm:cxn modelId="{B0BA2791-FFB6-4DDA-B01C-358A1EAE77F0}" type="presParOf" srcId="{70FA48F6-9836-45C2-8A8B-64C6F461630B}" destId="{F97E09AC-D072-44FD-9541-4DD637FF86F2}" srcOrd="1" destOrd="0" presId="urn:microsoft.com/office/officeart/2008/layout/LinedList"/>
    <dgm:cxn modelId="{62CEF75F-EE61-4D0D-9BAC-CC09B0382BD0}" type="presParOf" srcId="{F1C5B586-E1BB-4AA5-BD6F-63DB8F10F10E}" destId="{F2FABD4C-0EB0-4479-BA90-FE1280324CEC}" srcOrd="6" destOrd="0" presId="urn:microsoft.com/office/officeart/2008/layout/LinedList"/>
    <dgm:cxn modelId="{69311035-8930-4FE2-8B2A-28ABCCC21743}" type="presParOf" srcId="{F1C5B586-E1BB-4AA5-BD6F-63DB8F10F10E}" destId="{D857EAFA-8A68-4AFE-AD6F-57A785D90922}" srcOrd="7" destOrd="0" presId="urn:microsoft.com/office/officeart/2008/layout/LinedList"/>
    <dgm:cxn modelId="{B4B19FC2-64E5-4E5A-AFE7-186A67886E09}" type="presParOf" srcId="{D857EAFA-8A68-4AFE-AD6F-57A785D90922}" destId="{BCAD4DAE-FA67-4851-BCB1-D3DE45A18B2D}" srcOrd="0" destOrd="0" presId="urn:microsoft.com/office/officeart/2008/layout/LinedList"/>
    <dgm:cxn modelId="{9322D12C-0AB4-4212-B36D-217B658B555A}" type="presParOf" srcId="{D857EAFA-8A68-4AFE-AD6F-57A785D90922}" destId="{EF7A94E2-911B-4913-9FF8-10C33163489C}" srcOrd="1" destOrd="0" presId="urn:microsoft.com/office/officeart/2008/layout/LinedList"/>
    <dgm:cxn modelId="{36A272C7-F78C-4DE1-9B0A-DE1C57E1A07E}" type="presParOf" srcId="{F1C5B586-E1BB-4AA5-BD6F-63DB8F10F10E}" destId="{CC938998-0F57-4014-B3EC-71E55D4D5617}" srcOrd="8" destOrd="0" presId="urn:microsoft.com/office/officeart/2008/layout/LinedList"/>
    <dgm:cxn modelId="{B79BD5BD-2847-458C-AF8E-65F3EA5E34A4}" type="presParOf" srcId="{F1C5B586-E1BB-4AA5-BD6F-63DB8F10F10E}" destId="{2B9EB0A0-2089-45E5-A96F-68A6D0FF4961}" srcOrd="9" destOrd="0" presId="urn:microsoft.com/office/officeart/2008/layout/LinedList"/>
    <dgm:cxn modelId="{6A3D530B-EE52-4646-B65A-5BB499C9F254}" type="presParOf" srcId="{2B9EB0A0-2089-45E5-A96F-68A6D0FF4961}" destId="{106B2ABE-9664-4077-99C6-F93283BE1865}" srcOrd="0" destOrd="0" presId="urn:microsoft.com/office/officeart/2008/layout/LinedList"/>
    <dgm:cxn modelId="{20DC87AD-442D-49F0-994C-640703857832}" type="presParOf" srcId="{2B9EB0A0-2089-45E5-A96F-68A6D0FF4961}" destId="{2AC3A2E9-D8AD-424A-8507-2636953B7459}" srcOrd="1" destOrd="0" presId="urn:microsoft.com/office/officeart/2008/layout/LinedList"/>
    <dgm:cxn modelId="{4487D630-01A9-4BA1-BA4D-146145CA7F40}" type="presParOf" srcId="{F1C5B586-E1BB-4AA5-BD6F-63DB8F10F10E}" destId="{80AE17AA-05B4-4EA3-AAF5-0E1DC7592FAB}" srcOrd="10" destOrd="0" presId="urn:microsoft.com/office/officeart/2008/layout/LinedList"/>
    <dgm:cxn modelId="{652951C2-B04B-43DE-A11C-3C193622E2B9}" type="presParOf" srcId="{F1C5B586-E1BB-4AA5-BD6F-63DB8F10F10E}" destId="{47121D11-5761-4ED9-BF8B-4E8F158631AC}" srcOrd="11" destOrd="0" presId="urn:microsoft.com/office/officeart/2008/layout/LinedList"/>
    <dgm:cxn modelId="{33E1CE38-030B-49A7-BF43-7E639CB3998A}" type="presParOf" srcId="{47121D11-5761-4ED9-BF8B-4E8F158631AC}" destId="{B6903D73-F9F6-4356-B44B-8CCAE0B4CFB8}" srcOrd="0" destOrd="0" presId="urn:microsoft.com/office/officeart/2008/layout/LinedList"/>
    <dgm:cxn modelId="{23231872-F38D-410F-8B53-6B33F244B613}" type="presParOf" srcId="{47121D11-5761-4ED9-BF8B-4E8F158631AC}" destId="{F3936D51-7231-4A10-90A3-EA6E740145F1}" srcOrd="1" destOrd="0" presId="urn:microsoft.com/office/officeart/2008/layout/LinedList"/>
    <dgm:cxn modelId="{6C402233-0F8A-482A-B67B-72DE4BAE1C81}" type="presParOf" srcId="{F1C5B586-E1BB-4AA5-BD6F-63DB8F10F10E}" destId="{75DB5D33-5E78-4E89-B83C-AF055F42A2B9}" srcOrd="12" destOrd="0" presId="urn:microsoft.com/office/officeart/2008/layout/LinedList"/>
    <dgm:cxn modelId="{FD5A999C-7CCA-4C84-99BA-372E9360CCC4}" type="presParOf" srcId="{F1C5B586-E1BB-4AA5-BD6F-63DB8F10F10E}" destId="{C4138145-DE9B-42E0-AB71-C4627516DDE2}" srcOrd="13" destOrd="0" presId="urn:microsoft.com/office/officeart/2008/layout/LinedList"/>
    <dgm:cxn modelId="{E1E216F7-0952-40F7-BDE3-06F0641E4C25}" type="presParOf" srcId="{C4138145-DE9B-42E0-AB71-C4627516DDE2}" destId="{234F1371-D9D5-49E4-BB82-B8BE0132B10F}" srcOrd="0" destOrd="0" presId="urn:microsoft.com/office/officeart/2008/layout/LinedList"/>
    <dgm:cxn modelId="{8E113E70-13E9-43A8-86DF-5E2178019884}" type="presParOf" srcId="{C4138145-DE9B-42E0-AB71-C4627516DDE2}" destId="{CD419207-CA9C-494C-A08B-BBFE916DF7C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314A699-E360-4612-B88E-7DB06199FCE9}" type="doc">
      <dgm:prSet loTypeId="urn:microsoft.com/office/officeart/2018/2/layout/IconVerticalSolidList" loCatId="icon" qsTypeId="urn:microsoft.com/office/officeart/2005/8/quickstyle/simple1" qsCatId="simple" csTypeId="urn:microsoft.com/office/officeart/2018/5/colors/Iconchunking_neutralbg_accent6_2" csCatId="accent6" phldr="1"/>
      <dgm:spPr/>
      <dgm:t>
        <a:bodyPr/>
        <a:lstStyle/>
        <a:p>
          <a:endParaRPr lang="en-US"/>
        </a:p>
      </dgm:t>
    </dgm:pt>
    <dgm:pt modelId="{2D3FED0F-6D52-47EF-89DE-7C71FD2829E8}">
      <dgm:prSet/>
      <dgm:spPr/>
      <dgm:t>
        <a:bodyPr/>
        <a:lstStyle/>
        <a:p>
          <a:r>
            <a:rPr lang="en-US" b="1"/>
            <a:t>What are some potential consequences of nondisclosure?</a:t>
          </a:r>
          <a:endParaRPr lang="en-US"/>
        </a:p>
      </dgm:t>
    </dgm:pt>
    <dgm:pt modelId="{FAC546C3-DD9D-4700-999D-85D8CAECDEE7}" type="parTrans" cxnId="{77A9C387-172E-471F-9377-350F477E95FB}">
      <dgm:prSet/>
      <dgm:spPr/>
      <dgm:t>
        <a:bodyPr/>
        <a:lstStyle/>
        <a:p>
          <a:endParaRPr lang="en-US"/>
        </a:p>
      </dgm:t>
    </dgm:pt>
    <dgm:pt modelId="{6D50DFCE-2202-46C0-9BFF-E86DCCE0DEF9}" type="sibTrans" cxnId="{77A9C387-172E-471F-9377-350F477E95FB}">
      <dgm:prSet/>
      <dgm:spPr/>
      <dgm:t>
        <a:bodyPr/>
        <a:lstStyle/>
        <a:p>
          <a:endParaRPr lang="en-US"/>
        </a:p>
      </dgm:t>
    </dgm:pt>
    <dgm:pt modelId="{D222F727-D470-4240-B30B-D3DF95550D46}">
      <dgm:prSet/>
      <dgm:spPr/>
      <dgm:t>
        <a:bodyPr/>
        <a:lstStyle/>
        <a:p>
          <a:r>
            <a:rPr lang="en-US" dirty="0"/>
            <a:t>Export or Restricted Party violations -- State, Commerce, or U.S. Treasury Department</a:t>
          </a:r>
        </a:p>
      </dgm:t>
    </dgm:pt>
    <dgm:pt modelId="{DF8DF709-3F76-4196-83B6-F28EA181D741}" type="parTrans" cxnId="{0B87AC80-E3F5-4E72-B686-E4031729F46F}">
      <dgm:prSet/>
      <dgm:spPr/>
      <dgm:t>
        <a:bodyPr/>
        <a:lstStyle/>
        <a:p>
          <a:endParaRPr lang="en-US"/>
        </a:p>
      </dgm:t>
    </dgm:pt>
    <dgm:pt modelId="{324D55D1-BAAB-4D36-B5E9-5EDC925590D2}" type="sibTrans" cxnId="{0B87AC80-E3F5-4E72-B686-E4031729F46F}">
      <dgm:prSet/>
      <dgm:spPr/>
      <dgm:t>
        <a:bodyPr/>
        <a:lstStyle/>
        <a:p>
          <a:endParaRPr lang="en-US"/>
        </a:p>
      </dgm:t>
    </dgm:pt>
    <dgm:pt modelId="{D91C4DDB-AF8C-4B96-B2F6-AB74185D1EF6}">
      <dgm:prSet/>
      <dgm:spPr/>
      <dgm:t>
        <a:bodyPr/>
        <a:lstStyle/>
        <a:p>
          <a:r>
            <a:rPr lang="en-US"/>
            <a:t>Reputational Risk</a:t>
          </a:r>
        </a:p>
      </dgm:t>
    </dgm:pt>
    <dgm:pt modelId="{E3536764-8838-4A78-8F38-F9721CBF397A}" type="parTrans" cxnId="{29A683A8-A538-4059-B61D-2715485BE1E8}">
      <dgm:prSet/>
      <dgm:spPr/>
      <dgm:t>
        <a:bodyPr/>
        <a:lstStyle/>
        <a:p>
          <a:endParaRPr lang="en-US"/>
        </a:p>
      </dgm:t>
    </dgm:pt>
    <dgm:pt modelId="{3DF31427-DA3D-40D1-935A-72B11050B16E}" type="sibTrans" cxnId="{29A683A8-A538-4059-B61D-2715485BE1E8}">
      <dgm:prSet/>
      <dgm:spPr/>
      <dgm:t>
        <a:bodyPr/>
        <a:lstStyle/>
        <a:p>
          <a:endParaRPr lang="en-US"/>
        </a:p>
      </dgm:t>
    </dgm:pt>
    <dgm:pt modelId="{BBBF995C-1A5D-4064-8C06-DBCA0C3857CE}">
      <dgm:prSet/>
      <dgm:spPr/>
      <dgm:t>
        <a:bodyPr/>
        <a:lstStyle/>
        <a:p>
          <a:r>
            <a:rPr lang="en-US"/>
            <a:t>Loss of future government funding</a:t>
          </a:r>
        </a:p>
      </dgm:t>
    </dgm:pt>
    <dgm:pt modelId="{455B91BF-DF8E-4813-A6EC-AA78DB0DCAC9}" type="parTrans" cxnId="{FD55680E-F429-44F1-92C6-7D0E5AB2A96A}">
      <dgm:prSet/>
      <dgm:spPr/>
      <dgm:t>
        <a:bodyPr/>
        <a:lstStyle/>
        <a:p>
          <a:endParaRPr lang="en-US"/>
        </a:p>
      </dgm:t>
    </dgm:pt>
    <dgm:pt modelId="{0A2407FF-3CDD-4752-8921-EB95BA777907}" type="sibTrans" cxnId="{FD55680E-F429-44F1-92C6-7D0E5AB2A96A}">
      <dgm:prSet/>
      <dgm:spPr/>
      <dgm:t>
        <a:bodyPr/>
        <a:lstStyle/>
        <a:p>
          <a:endParaRPr lang="en-US"/>
        </a:p>
      </dgm:t>
    </dgm:pt>
    <dgm:pt modelId="{58E668BF-A72A-49BC-95D1-F468F35A8E11}">
      <dgm:prSet/>
      <dgm:spPr/>
      <dgm:t>
        <a:bodyPr/>
        <a:lstStyle/>
        <a:p>
          <a:r>
            <a:rPr lang="en-US"/>
            <a:t>Criminal and civil violations</a:t>
          </a:r>
        </a:p>
      </dgm:t>
    </dgm:pt>
    <dgm:pt modelId="{D4F23B7B-E925-48A9-B5AD-C2EEE5E4664B}" type="parTrans" cxnId="{43756BA6-5D07-42B1-94E4-66D94BE3607B}">
      <dgm:prSet/>
      <dgm:spPr/>
      <dgm:t>
        <a:bodyPr/>
        <a:lstStyle/>
        <a:p>
          <a:endParaRPr lang="en-US"/>
        </a:p>
      </dgm:t>
    </dgm:pt>
    <dgm:pt modelId="{962F6FC2-5349-4018-BC16-232DC64AB3F2}" type="sibTrans" cxnId="{43756BA6-5D07-42B1-94E4-66D94BE3607B}">
      <dgm:prSet/>
      <dgm:spPr/>
      <dgm:t>
        <a:bodyPr/>
        <a:lstStyle/>
        <a:p>
          <a:endParaRPr lang="en-US"/>
        </a:p>
      </dgm:t>
    </dgm:pt>
    <dgm:pt modelId="{E768F870-F766-4E2B-873D-6E257CFCEAFB}" type="pres">
      <dgm:prSet presAssocID="{8314A699-E360-4612-B88E-7DB06199FCE9}" presName="root" presStyleCnt="0">
        <dgm:presLayoutVars>
          <dgm:dir/>
          <dgm:resizeHandles val="exact"/>
        </dgm:presLayoutVars>
      </dgm:prSet>
      <dgm:spPr/>
      <dgm:t>
        <a:bodyPr/>
        <a:lstStyle/>
        <a:p>
          <a:endParaRPr lang="en-US"/>
        </a:p>
      </dgm:t>
    </dgm:pt>
    <dgm:pt modelId="{1032F300-0756-47BB-A1D5-5D2307DCBB91}" type="pres">
      <dgm:prSet presAssocID="{2D3FED0F-6D52-47EF-89DE-7C71FD2829E8}" presName="compNode" presStyleCnt="0"/>
      <dgm:spPr/>
    </dgm:pt>
    <dgm:pt modelId="{53A5CACA-0496-47DD-B61D-C917991DEDD5}" type="pres">
      <dgm:prSet presAssocID="{2D3FED0F-6D52-47EF-89DE-7C71FD2829E8}" presName="bgRect" presStyleLbl="bgShp" presStyleIdx="0" presStyleCnt="5"/>
      <dgm:spPr/>
    </dgm:pt>
    <dgm:pt modelId="{5A026252-5DD6-4DBE-A401-B741D4C39A0A}" type="pres">
      <dgm:prSet presAssocID="{2D3FED0F-6D52-47EF-89DE-7C71FD2829E8}" presName="iconRect" presStyleLbl="node1" presStyleIdx="0" presStyleCnt="5"/>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Questions"/>
        </a:ext>
      </dgm:extLst>
    </dgm:pt>
    <dgm:pt modelId="{7FBDCBB7-813B-43A3-B388-A8142674D466}" type="pres">
      <dgm:prSet presAssocID="{2D3FED0F-6D52-47EF-89DE-7C71FD2829E8}" presName="spaceRect" presStyleCnt="0"/>
      <dgm:spPr/>
    </dgm:pt>
    <dgm:pt modelId="{C0C53DC9-3945-430B-95D7-3BF5B3684CCD}" type="pres">
      <dgm:prSet presAssocID="{2D3FED0F-6D52-47EF-89DE-7C71FD2829E8}" presName="parTx" presStyleLbl="revTx" presStyleIdx="0" presStyleCnt="5">
        <dgm:presLayoutVars>
          <dgm:chMax val="0"/>
          <dgm:chPref val="0"/>
        </dgm:presLayoutVars>
      </dgm:prSet>
      <dgm:spPr/>
      <dgm:t>
        <a:bodyPr/>
        <a:lstStyle/>
        <a:p>
          <a:endParaRPr lang="en-US"/>
        </a:p>
      </dgm:t>
    </dgm:pt>
    <dgm:pt modelId="{38CA5FB3-1344-410E-BB90-03C12DB86278}" type="pres">
      <dgm:prSet presAssocID="{6D50DFCE-2202-46C0-9BFF-E86DCCE0DEF9}" presName="sibTrans" presStyleCnt="0"/>
      <dgm:spPr/>
    </dgm:pt>
    <dgm:pt modelId="{FABEE560-6939-4ED5-AA70-CC21CEC0D284}" type="pres">
      <dgm:prSet presAssocID="{D222F727-D470-4240-B30B-D3DF95550D46}" presName="compNode" presStyleCnt="0"/>
      <dgm:spPr/>
    </dgm:pt>
    <dgm:pt modelId="{B867D7D6-17F8-4604-91C5-7284D688FE67}" type="pres">
      <dgm:prSet presAssocID="{D222F727-D470-4240-B30B-D3DF95550D46}" presName="bgRect" presStyleLbl="bgShp" presStyleIdx="1" presStyleCnt="5"/>
      <dgm:spPr/>
    </dgm:pt>
    <dgm:pt modelId="{CA82DE81-0F4F-4A90-A55C-31B7F09A88D5}" type="pres">
      <dgm:prSet presAssocID="{D222F727-D470-4240-B30B-D3DF95550D46}" presName="iconRect" presStyleLbl="node1" presStyleIdx="1" presStyleCnt="5"/>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rcRect/>
          <a:stretch>
            <a:fillRect/>
          </a:stretch>
        </a:blipFill>
        <a:ln>
          <a:noFill/>
        </a:ln>
      </dgm:spPr>
      <dgm:t>
        <a:bodyPr/>
        <a:lstStyle/>
        <a:p>
          <a:endParaRPr lang="en-US"/>
        </a:p>
      </dgm:t>
      <dgm:extLst>
        <a:ext uri="{E40237B7-FDA0-4F09-8148-C483321AD2D9}">
          <dgm14:cNvPr xmlns:dgm14="http://schemas.microsoft.com/office/drawing/2010/diagram" id="0" name="" descr="Bank"/>
        </a:ext>
      </dgm:extLst>
    </dgm:pt>
    <dgm:pt modelId="{BBE6AB86-BB13-4C40-9EB4-6C18C2E061A7}" type="pres">
      <dgm:prSet presAssocID="{D222F727-D470-4240-B30B-D3DF95550D46}" presName="spaceRect" presStyleCnt="0"/>
      <dgm:spPr/>
    </dgm:pt>
    <dgm:pt modelId="{42DE7E95-CC17-4BF9-A3F0-ADEF954572FB}" type="pres">
      <dgm:prSet presAssocID="{D222F727-D470-4240-B30B-D3DF95550D46}" presName="parTx" presStyleLbl="revTx" presStyleIdx="1" presStyleCnt="5">
        <dgm:presLayoutVars>
          <dgm:chMax val="0"/>
          <dgm:chPref val="0"/>
        </dgm:presLayoutVars>
      </dgm:prSet>
      <dgm:spPr/>
      <dgm:t>
        <a:bodyPr/>
        <a:lstStyle/>
        <a:p>
          <a:endParaRPr lang="en-US"/>
        </a:p>
      </dgm:t>
    </dgm:pt>
    <dgm:pt modelId="{A34D91FC-92DD-44B6-BE46-DE165F01A9A9}" type="pres">
      <dgm:prSet presAssocID="{324D55D1-BAAB-4D36-B5E9-5EDC925590D2}" presName="sibTrans" presStyleCnt="0"/>
      <dgm:spPr/>
    </dgm:pt>
    <dgm:pt modelId="{A30A8C0E-3CBA-484B-B5A4-24284E55D64A}" type="pres">
      <dgm:prSet presAssocID="{D91C4DDB-AF8C-4B96-B2F6-AB74185D1EF6}" presName="compNode" presStyleCnt="0"/>
      <dgm:spPr/>
    </dgm:pt>
    <dgm:pt modelId="{BA91DC88-D681-49F8-A928-17DB173F3C81}" type="pres">
      <dgm:prSet presAssocID="{D91C4DDB-AF8C-4B96-B2F6-AB74185D1EF6}" presName="bgRect" presStyleLbl="bgShp" presStyleIdx="2" presStyleCnt="5"/>
      <dgm:spPr/>
    </dgm:pt>
    <dgm:pt modelId="{FC965F64-D0CC-4A4F-8065-6CE2FFEFBFEC}" type="pres">
      <dgm:prSet presAssocID="{D91C4DDB-AF8C-4B96-B2F6-AB74185D1EF6}" presName="iconRect" presStyleLbl="node1" presStyleIdx="2" presStyleCnt="5"/>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rcRect/>
          <a:stretch>
            <a:fillRect/>
          </a:stretch>
        </a:blipFill>
        <a:ln>
          <a:noFill/>
        </a:ln>
      </dgm:spPr>
      <dgm:t>
        <a:bodyPr/>
        <a:lstStyle/>
        <a:p>
          <a:endParaRPr lang="en-US"/>
        </a:p>
      </dgm:t>
      <dgm:extLst>
        <a:ext uri="{E40237B7-FDA0-4F09-8148-C483321AD2D9}">
          <dgm14:cNvPr xmlns:dgm14="http://schemas.microsoft.com/office/drawing/2010/diagram" id="0" name="" descr="Newspaper"/>
        </a:ext>
      </dgm:extLst>
    </dgm:pt>
    <dgm:pt modelId="{BFFA322B-F5BC-49DE-8F48-3912A2FE3139}" type="pres">
      <dgm:prSet presAssocID="{D91C4DDB-AF8C-4B96-B2F6-AB74185D1EF6}" presName="spaceRect" presStyleCnt="0"/>
      <dgm:spPr/>
    </dgm:pt>
    <dgm:pt modelId="{C82F4AE2-295D-4033-BC51-96222D9A066A}" type="pres">
      <dgm:prSet presAssocID="{D91C4DDB-AF8C-4B96-B2F6-AB74185D1EF6}" presName="parTx" presStyleLbl="revTx" presStyleIdx="2" presStyleCnt="5">
        <dgm:presLayoutVars>
          <dgm:chMax val="0"/>
          <dgm:chPref val="0"/>
        </dgm:presLayoutVars>
      </dgm:prSet>
      <dgm:spPr/>
      <dgm:t>
        <a:bodyPr/>
        <a:lstStyle/>
        <a:p>
          <a:endParaRPr lang="en-US"/>
        </a:p>
      </dgm:t>
    </dgm:pt>
    <dgm:pt modelId="{5C161CE8-F83D-4D76-8666-19AD68BBB90A}" type="pres">
      <dgm:prSet presAssocID="{3DF31427-DA3D-40D1-935A-72B11050B16E}" presName="sibTrans" presStyleCnt="0"/>
      <dgm:spPr/>
    </dgm:pt>
    <dgm:pt modelId="{791D2FB9-C844-4130-BDE5-0F0ADBFD997B}" type="pres">
      <dgm:prSet presAssocID="{BBBF995C-1A5D-4064-8C06-DBCA0C3857CE}" presName="compNode" presStyleCnt="0"/>
      <dgm:spPr/>
    </dgm:pt>
    <dgm:pt modelId="{4669927F-C2C4-46CC-BAF5-7E64C942B0B8}" type="pres">
      <dgm:prSet presAssocID="{BBBF995C-1A5D-4064-8C06-DBCA0C3857CE}" presName="bgRect" presStyleLbl="bgShp" presStyleIdx="3" presStyleCnt="5"/>
      <dgm:spPr/>
    </dgm:pt>
    <dgm:pt modelId="{D25C310C-DF96-4410-B8A4-1A324DF7960F}" type="pres">
      <dgm:prSet presAssocID="{BBBF995C-1A5D-4064-8C06-DBCA0C3857CE}" presName="iconRect" presStyleLbl="node1" presStyleIdx="3" presStyleCnt="5"/>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a:noFill/>
        </a:ln>
      </dgm:spPr>
      <dgm:t>
        <a:bodyPr/>
        <a:lstStyle/>
        <a:p>
          <a:endParaRPr lang="en-US"/>
        </a:p>
      </dgm:t>
      <dgm:extLst>
        <a:ext uri="{E40237B7-FDA0-4F09-8148-C483321AD2D9}">
          <dgm14:cNvPr xmlns:dgm14="http://schemas.microsoft.com/office/drawing/2010/diagram" id="0" name="" descr="Money"/>
        </a:ext>
      </dgm:extLst>
    </dgm:pt>
    <dgm:pt modelId="{D6892C2B-DC38-4AD7-B8DB-CAB7DA7AEEBD}" type="pres">
      <dgm:prSet presAssocID="{BBBF995C-1A5D-4064-8C06-DBCA0C3857CE}" presName="spaceRect" presStyleCnt="0"/>
      <dgm:spPr/>
    </dgm:pt>
    <dgm:pt modelId="{44AD8235-CF0C-44C5-9901-8478C52655EC}" type="pres">
      <dgm:prSet presAssocID="{BBBF995C-1A5D-4064-8C06-DBCA0C3857CE}" presName="parTx" presStyleLbl="revTx" presStyleIdx="3" presStyleCnt="5">
        <dgm:presLayoutVars>
          <dgm:chMax val="0"/>
          <dgm:chPref val="0"/>
        </dgm:presLayoutVars>
      </dgm:prSet>
      <dgm:spPr/>
      <dgm:t>
        <a:bodyPr/>
        <a:lstStyle/>
        <a:p>
          <a:endParaRPr lang="en-US"/>
        </a:p>
      </dgm:t>
    </dgm:pt>
    <dgm:pt modelId="{939D58A4-2221-4624-B21C-5640B5BD9DB0}" type="pres">
      <dgm:prSet presAssocID="{0A2407FF-3CDD-4752-8921-EB95BA777907}" presName="sibTrans" presStyleCnt="0"/>
      <dgm:spPr/>
    </dgm:pt>
    <dgm:pt modelId="{E886FFC2-6043-4642-9866-9E677488513F}" type="pres">
      <dgm:prSet presAssocID="{58E668BF-A72A-49BC-95D1-F468F35A8E11}" presName="compNode" presStyleCnt="0"/>
      <dgm:spPr/>
    </dgm:pt>
    <dgm:pt modelId="{0F357CCB-A1F6-4A74-944B-51F3CD20DFB8}" type="pres">
      <dgm:prSet presAssocID="{58E668BF-A72A-49BC-95D1-F468F35A8E11}" presName="bgRect" presStyleLbl="bgShp" presStyleIdx="4" presStyleCnt="5"/>
      <dgm:spPr/>
    </dgm:pt>
    <dgm:pt modelId="{E431D4AE-0338-44BE-8508-EE33DD9C28C9}" type="pres">
      <dgm:prSet presAssocID="{58E668BF-A72A-49BC-95D1-F468F35A8E11}" presName="iconRect" presStyleLbl="node1" presStyleIdx="4" presStyleCnt="5"/>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rcRect/>
          <a:stretch>
            <a:fillRect/>
          </a:stretch>
        </a:blipFill>
        <a:ln>
          <a:noFill/>
        </a:ln>
      </dgm:spPr>
      <dgm:t>
        <a:bodyPr/>
        <a:lstStyle/>
        <a:p>
          <a:endParaRPr lang="en-US"/>
        </a:p>
      </dgm:t>
      <dgm:extLst>
        <a:ext uri="{E40237B7-FDA0-4F09-8148-C483321AD2D9}">
          <dgm14:cNvPr xmlns:dgm14="http://schemas.microsoft.com/office/drawing/2010/diagram" id="0" name="" descr="Jail"/>
        </a:ext>
      </dgm:extLst>
    </dgm:pt>
    <dgm:pt modelId="{8BBA136D-D8BA-45EB-9C6D-CC4F7B573CB8}" type="pres">
      <dgm:prSet presAssocID="{58E668BF-A72A-49BC-95D1-F468F35A8E11}" presName="spaceRect" presStyleCnt="0"/>
      <dgm:spPr/>
    </dgm:pt>
    <dgm:pt modelId="{116E7951-0277-4AAA-AA97-39C930EA686B}" type="pres">
      <dgm:prSet presAssocID="{58E668BF-A72A-49BC-95D1-F468F35A8E11}" presName="parTx" presStyleLbl="revTx" presStyleIdx="4" presStyleCnt="5">
        <dgm:presLayoutVars>
          <dgm:chMax val="0"/>
          <dgm:chPref val="0"/>
        </dgm:presLayoutVars>
      </dgm:prSet>
      <dgm:spPr/>
      <dgm:t>
        <a:bodyPr/>
        <a:lstStyle/>
        <a:p>
          <a:endParaRPr lang="en-US"/>
        </a:p>
      </dgm:t>
    </dgm:pt>
  </dgm:ptLst>
  <dgm:cxnLst>
    <dgm:cxn modelId="{30682F15-D33F-4373-88CE-487ECDCB54AE}" type="presOf" srcId="{D222F727-D470-4240-B30B-D3DF95550D46}" destId="{42DE7E95-CC17-4BF9-A3F0-ADEF954572FB}" srcOrd="0" destOrd="0" presId="urn:microsoft.com/office/officeart/2018/2/layout/IconVerticalSolidList"/>
    <dgm:cxn modelId="{C63C9B42-E27A-4C00-B364-8B1E93478A30}" type="presOf" srcId="{D91C4DDB-AF8C-4B96-B2F6-AB74185D1EF6}" destId="{C82F4AE2-295D-4033-BC51-96222D9A066A}" srcOrd="0" destOrd="0" presId="urn:microsoft.com/office/officeart/2018/2/layout/IconVerticalSolidList"/>
    <dgm:cxn modelId="{B7238D9B-A47B-4C39-924D-E81EC008E379}" type="presOf" srcId="{8314A699-E360-4612-B88E-7DB06199FCE9}" destId="{E768F870-F766-4E2B-873D-6E257CFCEAFB}" srcOrd="0" destOrd="0" presId="urn:microsoft.com/office/officeart/2018/2/layout/IconVerticalSolidList"/>
    <dgm:cxn modelId="{43756BA6-5D07-42B1-94E4-66D94BE3607B}" srcId="{8314A699-E360-4612-B88E-7DB06199FCE9}" destId="{58E668BF-A72A-49BC-95D1-F468F35A8E11}" srcOrd="4" destOrd="0" parTransId="{D4F23B7B-E925-48A9-B5AD-C2EEE5E4664B}" sibTransId="{962F6FC2-5349-4018-BC16-232DC64AB3F2}"/>
    <dgm:cxn modelId="{FD55680E-F429-44F1-92C6-7D0E5AB2A96A}" srcId="{8314A699-E360-4612-B88E-7DB06199FCE9}" destId="{BBBF995C-1A5D-4064-8C06-DBCA0C3857CE}" srcOrd="3" destOrd="0" parTransId="{455B91BF-DF8E-4813-A6EC-AA78DB0DCAC9}" sibTransId="{0A2407FF-3CDD-4752-8921-EB95BA777907}"/>
    <dgm:cxn modelId="{2F3126E6-C219-4F0F-A0C5-841537270EE7}" type="presOf" srcId="{58E668BF-A72A-49BC-95D1-F468F35A8E11}" destId="{116E7951-0277-4AAA-AA97-39C930EA686B}" srcOrd="0" destOrd="0" presId="urn:microsoft.com/office/officeart/2018/2/layout/IconVerticalSolidList"/>
    <dgm:cxn modelId="{0B87AC80-E3F5-4E72-B686-E4031729F46F}" srcId="{8314A699-E360-4612-B88E-7DB06199FCE9}" destId="{D222F727-D470-4240-B30B-D3DF95550D46}" srcOrd="1" destOrd="0" parTransId="{DF8DF709-3F76-4196-83B6-F28EA181D741}" sibTransId="{324D55D1-BAAB-4D36-B5E9-5EDC925590D2}"/>
    <dgm:cxn modelId="{29A683A8-A538-4059-B61D-2715485BE1E8}" srcId="{8314A699-E360-4612-B88E-7DB06199FCE9}" destId="{D91C4DDB-AF8C-4B96-B2F6-AB74185D1EF6}" srcOrd="2" destOrd="0" parTransId="{E3536764-8838-4A78-8F38-F9721CBF397A}" sibTransId="{3DF31427-DA3D-40D1-935A-72B11050B16E}"/>
    <dgm:cxn modelId="{77A9C387-172E-471F-9377-350F477E95FB}" srcId="{8314A699-E360-4612-B88E-7DB06199FCE9}" destId="{2D3FED0F-6D52-47EF-89DE-7C71FD2829E8}" srcOrd="0" destOrd="0" parTransId="{FAC546C3-DD9D-4700-999D-85D8CAECDEE7}" sibTransId="{6D50DFCE-2202-46C0-9BFF-E86DCCE0DEF9}"/>
    <dgm:cxn modelId="{D6434DFE-4BB5-4CF8-BCE2-89A14360A273}" type="presOf" srcId="{BBBF995C-1A5D-4064-8C06-DBCA0C3857CE}" destId="{44AD8235-CF0C-44C5-9901-8478C52655EC}" srcOrd="0" destOrd="0" presId="urn:microsoft.com/office/officeart/2018/2/layout/IconVerticalSolidList"/>
    <dgm:cxn modelId="{D7F19462-4974-472B-8876-68FCBE7AAFF4}" type="presOf" srcId="{2D3FED0F-6D52-47EF-89DE-7C71FD2829E8}" destId="{C0C53DC9-3945-430B-95D7-3BF5B3684CCD}" srcOrd="0" destOrd="0" presId="urn:microsoft.com/office/officeart/2018/2/layout/IconVerticalSolidList"/>
    <dgm:cxn modelId="{04F8A411-7329-429F-B3A0-ECC2CF5229CE}" type="presParOf" srcId="{E768F870-F766-4E2B-873D-6E257CFCEAFB}" destId="{1032F300-0756-47BB-A1D5-5D2307DCBB91}" srcOrd="0" destOrd="0" presId="urn:microsoft.com/office/officeart/2018/2/layout/IconVerticalSolidList"/>
    <dgm:cxn modelId="{B21E6949-BA79-455C-9EC1-620DEF1C2F38}" type="presParOf" srcId="{1032F300-0756-47BB-A1D5-5D2307DCBB91}" destId="{53A5CACA-0496-47DD-B61D-C917991DEDD5}" srcOrd="0" destOrd="0" presId="urn:microsoft.com/office/officeart/2018/2/layout/IconVerticalSolidList"/>
    <dgm:cxn modelId="{D5AC7CAB-523A-42A7-9224-6DC811E9FB30}" type="presParOf" srcId="{1032F300-0756-47BB-A1D5-5D2307DCBB91}" destId="{5A026252-5DD6-4DBE-A401-B741D4C39A0A}" srcOrd="1" destOrd="0" presId="urn:microsoft.com/office/officeart/2018/2/layout/IconVerticalSolidList"/>
    <dgm:cxn modelId="{E7441C1B-EBA9-4497-99C1-B5CBA9D4C96A}" type="presParOf" srcId="{1032F300-0756-47BB-A1D5-5D2307DCBB91}" destId="{7FBDCBB7-813B-43A3-B388-A8142674D466}" srcOrd="2" destOrd="0" presId="urn:microsoft.com/office/officeart/2018/2/layout/IconVerticalSolidList"/>
    <dgm:cxn modelId="{CE66C4C0-95F4-4589-B982-A7AABFE9A47C}" type="presParOf" srcId="{1032F300-0756-47BB-A1D5-5D2307DCBB91}" destId="{C0C53DC9-3945-430B-95D7-3BF5B3684CCD}" srcOrd="3" destOrd="0" presId="urn:microsoft.com/office/officeart/2018/2/layout/IconVerticalSolidList"/>
    <dgm:cxn modelId="{17917B58-BEDC-4880-A4B6-0A763DF16095}" type="presParOf" srcId="{E768F870-F766-4E2B-873D-6E257CFCEAFB}" destId="{38CA5FB3-1344-410E-BB90-03C12DB86278}" srcOrd="1" destOrd="0" presId="urn:microsoft.com/office/officeart/2018/2/layout/IconVerticalSolidList"/>
    <dgm:cxn modelId="{F60BB04E-B869-4833-967D-61718CBEDEE8}" type="presParOf" srcId="{E768F870-F766-4E2B-873D-6E257CFCEAFB}" destId="{FABEE560-6939-4ED5-AA70-CC21CEC0D284}" srcOrd="2" destOrd="0" presId="urn:microsoft.com/office/officeart/2018/2/layout/IconVerticalSolidList"/>
    <dgm:cxn modelId="{B8FC146C-8203-4F93-A98A-7E401CF1F56A}" type="presParOf" srcId="{FABEE560-6939-4ED5-AA70-CC21CEC0D284}" destId="{B867D7D6-17F8-4604-91C5-7284D688FE67}" srcOrd="0" destOrd="0" presId="urn:microsoft.com/office/officeart/2018/2/layout/IconVerticalSolidList"/>
    <dgm:cxn modelId="{3827A954-0582-4161-AC08-16BCBA6D03C6}" type="presParOf" srcId="{FABEE560-6939-4ED5-AA70-CC21CEC0D284}" destId="{CA82DE81-0F4F-4A90-A55C-31B7F09A88D5}" srcOrd="1" destOrd="0" presId="urn:microsoft.com/office/officeart/2018/2/layout/IconVerticalSolidList"/>
    <dgm:cxn modelId="{15C3B200-6449-4370-B8E5-CF76A93A39B3}" type="presParOf" srcId="{FABEE560-6939-4ED5-AA70-CC21CEC0D284}" destId="{BBE6AB86-BB13-4C40-9EB4-6C18C2E061A7}" srcOrd="2" destOrd="0" presId="urn:microsoft.com/office/officeart/2018/2/layout/IconVerticalSolidList"/>
    <dgm:cxn modelId="{4148EEAE-A9DA-4B69-8819-E3648E0EAFCD}" type="presParOf" srcId="{FABEE560-6939-4ED5-AA70-CC21CEC0D284}" destId="{42DE7E95-CC17-4BF9-A3F0-ADEF954572FB}" srcOrd="3" destOrd="0" presId="urn:microsoft.com/office/officeart/2018/2/layout/IconVerticalSolidList"/>
    <dgm:cxn modelId="{8EAE8CA4-842F-49F9-A8A5-6ECF28D1BE6C}" type="presParOf" srcId="{E768F870-F766-4E2B-873D-6E257CFCEAFB}" destId="{A34D91FC-92DD-44B6-BE46-DE165F01A9A9}" srcOrd="3" destOrd="0" presId="urn:microsoft.com/office/officeart/2018/2/layout/IconVerticalSolidList"/>
    <dgm:cxn modelId="{F901E3B0-F8AB-4FD4-BEF2-180602D2EB41}" type="presParOf" srcId="{E768F870-F766-4E2B-873D-6E257CFCEAFB}" destId="{A30A8C0E-3CBA-484B-B5A4-24284E55D64A}" srcOrd="4" destOrd="0" presId="urn:microsoft.com/office/officeart/2018/2/layout/IconVerticalSolidList"/>
    <dgm:cxn modelId="{5F8C8899-8449-4EBE-B543-C161B5D8F443}" type="presParOf" srcId="{A30A8C0E-3CBA-484B-B5A4-24284E55D64A}" destId="{BA91DC88-D681-49F8-A928-17DB173F3C81}" srcOrd="0" destOrd="0" presId="urn:microsoft.com/office/officeart/2018/2/layout/IconVerticalSolidList"/>
    <dgm:cxn modelId="{72779ADE-EEA6-4ACB-9958-D82E44B1F74C}" type="presParOf" srcId="{A30A8C0E-3CBA-484B-B5A4-24284E55D64A}" destId="{FC965F64-D0CC-4A4F-8065-6CE2FFEFBFEC}" srcOrd="1" destOrd="0" presId="urn:microsoft.com/office/officeart/2018/2/layout/IconVerticalSolidList"/>
    <dgm:cxn modelId="{91A4AB38-6C5F-4034-8090-961FD6842D51}" type="presParOf" srcId="{A30A8C0E-3CBA-484B-B5A4-24284E55D64A}" destId="{BFFA322B-F5BC-49DE-8F48-3912A2FE3139}" srcOrd="2" destOrd="0" presId="urn:microsoft.com/office/officeart/2018/2/layout/IconVerticalSolidList"/>
    <dgm:cxn modelId="{25FBE20A-2552-4D6B-9AC1-4CD1CDD44A9B}" type="presParOf" srcId="{A30A8C0E-3CBA-484B-B5A4-24284E55D64A}" destId="{C82F4AE2-295D-4033-BC51-96222D9A066A}" srcOrd="3" destOrd="0" presId="urn:microsoft.com/office/officeart/2018/2/layout/IconVerticalSolidList"/>
    <dgm:cxn modelId="{C1F76688-64D3-4620-9DE7-58B04FE751EA}" type="presParOf" srcId="{E768F870-F766-4E2B-873D-6E257CFCEAFB}" destId="{5C161CE8-F83D-4D76-8666-19AD68BBB90A}" srcOrd="5" destOrd="0" presId="urn:microsoft.com/office/officeart/2018/2/layout/IconVerticalSolidList"/>
    <dgm:cxn modelId="{D87F3574-B5F8-4769-953B-2C9629B6B5D3}" type="presParOf" srcId="{E768F870-F766-4E2B-873D-6E257CFCEAFB}" destId="{791D2FB9-C844-4130-BDE5-0F0ADBFD997B}" srcOrd="6" destOrd="0" presId="urn:microsoft.com/office/officeart/2018/2/layout/IconVerticalSolidList"/>
    <dgm:cxn modelId="{31386355-5933-46CE-901D-A8829E131789}" type="presParOf" srcId="{791D2FB9-C844-4130-BDE5-0F0ADBFD997B}" destId="{4669927F-C2C4-46CC-BAF5-7E64C942B0B8}" srcOrd="0" destOrd="0" presId="urn:microsoft.com/office/officeart/2018/2/layout/IconVerticalSolidList"/>
    <dgm:cxn modelId="{C9822DF3-B1D5-42DC-8D6E-91EA04120F38}" type="presParOf" srcId="{791D2FB9-C844-4130-BDE5-0F0ADBFD997B}" destId="{D25C310C-DF96-4410-B8A4-1A324DF7960F}" srcOrd="1" destOrd="0" presId="urn:microsoft.com/office/officeart/2018/2/layout/IconVerticalSolidList"/>
    <dgm:cxn modelId="{1BF2E106-2053-49F4-9FD0-AB83A03114D0}" type="presParOf" srcId="{791D2FB9-C844-4130-BDE5-0F0ADBFD997B}" destId="{D6892C2B-DC38-4AD7-B8DB-CAB7DA7AEEBD}" srcOrd="2" destOrd="0" presId="urn:microsoft.com/office/officeart/2018/2/layout/IconVerticalSolidList"/>
    <dgm:cxn modelId="{6A15919A-6786-41CF-85A6-FC9596437806}" type="presParOf" srcId="{791D2FB9-C844-4130-BDE5-0F0ADBFD997B}" destId="{44AD8235-CF0C-44C5-9901-8478C52655EC}" srcOrd="3" destOrd="0" presId="urn:microsoft.com/office/officeart/2018/2/layout/IconVerticalSolidList"/>
    <dgm:cxn modelId="{799A2DBB-4D76-4DB4-AD6A-7D1E578DDAA0}" type="presParOf" srcId="{E768F870-F766-4E2B-873D-6E257CFCEAFB}" destId="{939D58A4-2221-4624-B21C-5640B5BD9DB0}" srcOrd="7" destOrd="0" presId="urn:microsoft.com/office/officeart/2018/2/layout/IconVerticalSolidList"/>
    <dgm:cxn modelId="{ECB561FF-A98E-4287-8512-247B04C61505}" type="presParOf" srcId="{E768F870-F766-4E2B-873D-6E257CFCEAFB}" destId="{E886FFC2-6043-4642-9866-9E677488513F}" srcOrd="8" destOrd="0" presId="urn:microsoft.com/office/officeart/2018/2/layout/IconVerticalSolidList"/>
    <dgm:cxn modelId="{7F01BEAD-707B-4B0A-B6B5-F84F3722ECBA}" type="presParOf" srcId="{E886FFC2-6043-4642-9866-9E677488513F}" destId="{0F357CCB-A1F6-4A74-944B-51F3CD20DFB8}" srcOrd="0" destOrd="0" presId="urn:microsoft.com/office/officeart/2018/2/layout/IconVerticalSolidList"/>
    <dgm:cxn modelId="{1731DA25-4A4D-4334-843A-B302C725C153}" type="presParOf" srcId="{E886FFC2-6043-4642-9866-9E677488513F}" destId="{E431D4AE-0338-44BE-8508-EE33DD9C28C9}" srcOrd="1" destOrd="0" presId="urn:microsoft.com/office/officeart/2018/2/layout/IconVerticalSolidList"/>
    <dgm:cxn modelId="{038F4AA8-A11A-4735-BB25-8AB57398020E}" type="presParOf" srcId="{E886FFC2-6043-4642-9866-9E677488513F}" destId="{8BBA136D-D8BA-45EB-9C6D-CC4F7B573CB8}" srcOrd="2" destOrd="0" presId="urn:microsoft.com/office/officeart/2018/2/layout/IconVerticalSolidList"/>
    <dgm:cxn modelId="{6BF77CC1-9BD5-427A-8D7A-0110434D3DC1}" type="presParOf" srcId="{E886FFC2-6043-4642-9866-9E677488513F}" destId="{116E7951-0277-4AAA-AA97-39C930EA686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2DE556-C8B3-4EF7-85C8-9AF1B5135152}">
      <dsp:nvSpPr>
        <dsp:cNvPr id="0" name=""/>
        <dsp:cNvSpPr/>
      </dsp:nvSpPr>
      <dsp:spPr>
        <a:xfrm>
          <a:off x="0" y="0"/>
          <a:ext cx="6797675"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F661DF-CE1E-45C8-AD6B-DA99BD31A173}">
      <dsp:nvSpPr>
        <dsp:cNvPr id="0" name=""/>
        <dsp:cNvSpPr/>
      </dsp:nvSpPr>
      <dsp:spPr>
        <a:xfrm>
          <a:off x="0" y="0"/>
          <a:ext cx="6797675" cy="2824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a:t>DOE will take appropriate actions to prohibit . . . </a:t>
          </a:r>
          <a:r>
            <a:rPr lang="en-US" sz="2100" b="1" kern="1200"/>
            <a:t>DOE contractor employees</a:t>
          </a:r>
          <a:r>
            <a:rPr lang="en-US" sz="2100" kern="1200"/>
            <a:t>, while employed by DOE or </a:t>
          </a:r>
          <a:r>
            <a:rPr lang="en-US" sz="2100" b="1" kern="1200"/>
            <a:t>performing work under a contract</a:t>
          </a:r>
          <a:r>
            <a:rPr lang="en-US" sz="2100" kern="1200"/>
            <a:t>, from the unauthorized transfer of scientific and technical information to foreign government entities through their participation in </a:t>
          </a:r>
          <a:r>
            <a:rPr lang="en-US" sz="2100" b="1" kern="1200"/>
            <a:t>foreign government talent recruitment programs </a:t>
          </a:r>
          <a:r>
            <a:rPr lang="en-US" sz="2100" kern="1200"/>
            <a:t>of countries designated by DOE as a </a:t>
          </a:r>
          <a:r>
            <a:rPr lang="en-US" sz="2100" b="1" kern="1200"/>
            <a:t>foreign country of risk.</a:t>
          </a:r>
          <a:endParaRPr lang="en-US" sz="2100" kern="1200"/>
        </a:p>
      </dsp:txBody>
      <dsp:txXfrm>
        <a:off x="0" y="0"/>
        <a:ext cx="6797675" cy="2824955"/>
      </dsp:txXfrm>
    </dsp:sp>
    <dsp:sp modelId="{072FEFAB-DD5D-460C-97DC-239FBFDF5DD7}">
      <dsp:nvSpPr>
        <dsp:cNvPr id="0" name=""/>
        <dsp:cNvSpPr/>
      </dsp:nvSpPr>
      <dsp:spPr>
        <a:xfrm>
          <a:off x="0" y="2824955"/>
          <a:ext cx="6797675" cy="0"/>
        </a:xfrm>
        <a:prstGeom prst="line">
          <a:avLst/>
        </a:prstGeom>
        <a:solidFill>
          <a:schemeClr val="accent2">
            <a:hueOff val="893727"/>
            <a:satOff val="-19162"/>
            <a:lumOff val="-7451"/>
            <a:alphaOff val="0"/>
          </a:schemeClr>
        </a:solidFill>
        <a:ln w="15875" cap="rnd" cmpd="sng" algn="ctr">
          <a:solidFill>
            <a:schemeClr val="accent2">
              <a:hueOff val="893727"/>
              <a:satOff val="-19162"/>
              <a:lumOff val="-745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AFFD09-79EE-4385-B8F2-20A1DF76CC39}">
      <dsp:nvSpPr>
        <dsp:cNvPr id="0" name=""/>
        <dsp:cNvSpPr/>
      </dsp:nvSpPr>
      <dsp:spPr>
        <a:xfrm>
          <a:off x="0" y="2824955"/>
          <a:ext cx="6797675" cy="2824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a:lnSpc>
              <a:spcPct val="90000"/>
            </a:lnSpc>
            <a:spcBef>
              <a:spcPct val="0"/>
            </a:spcBef>
            <a:spcAft>
              <a:spcPct val="35000"/>
            </a:spcAft>
          </a:pPr>
          <a:r>
            <a:rPr lang="en-US" sz="2100" kern="1200">
              <a:hlinkClick xmlns:r="http://schemas.openxmlformats.org/officeDocument/2006/relationships" r:id="rId1"/>
            </a:rPr>
            <a:t>https://www.directives.doe.gov/directives-documents/400-series/0486.1-border/@@images/file</a:t>
          </a:r>
          <a:endParaRPr lang="en-US" sz="2100" kern="1200"/>
        </a:p>
      </dsp:txBody>
      <dsp:txXfrm>
        <a:off x="0" y="2824955"/>
        <a:ext cx="6797675" cy="282495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387060-8077-4680-AC71-FE6B7B0B0A5F}">
      <dsp:nvSpPr>
        <dsp:cNvPr id="0" name=""/>
        <dsp:cNvSpPr/>
      </dsp:nvSpPr>
      <dsp:spPr>
        <a:xfrm>
          <a:off x="1940238" y="216089"/>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3"/>
              </a:ext>
            </a:extLst>
          </a:blip>
          <a:srcRect/>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FA9E398-4C08-461C-88FA-C23DA91418CB}">
      <dsp:nvSpPr>
        <dsp:cNvPr id="0" name=""/>
        <dsp:cNvSpPr/>
      </dsp:nvSpPr>
      <dsp:spPr>
        <a:xfrm>
          <a:off x="752238" y="2638152"/>
          <a:ext cx="4320000" cy="76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90000"/>
            </a:lnSpc>
            <a:spcBef>
              <a:spcPct val="0"/>
            </a:spcBef>
            <a:spcAft>
              <a:spcPct val="35000"/>
            </a:spcAft>
          </a:pPr>
          <a:r>
            <a:rPr lang="en-US" sz="2000" kern="1200" dirty="0"/>
            <a:t>For the full text of definitions and the DOE 486.1 Order please go to: </a:t>
          </a:r>
        </a:p>
      </dsp:txBody>
      <dsp:txXfrm>
        <a:off x="752238" y="2638152"/>
        <a:ext cx="4320000" cy="765000"/>
      </dsp:txXfrm>
    </dsp:sp>
    <dsp:sp modelId="{C2431D6E-2B0F-4495-A6B2-6CDCF7B982A1}">
      <dsp:nvSpPr>
        <dsp:cNvPr id="0" name=""/>
        <dsp:cNvSpPr/>
      </dsp:nvSpPr>
      <dsp:spPr>
        <a:xfrm>
          <a:off x="6800823" y="308667"/>
          <a:ext cx="2374829" cy="1699856"/>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B9D12E9-AE9E-44C8-912E-79E43B61DD24}">
      <dsp:nvSpPr>
        <dsp:cNvPr id="0" name=""/>
        <dsp:cNvSpPr/>
      </dsp:nvSpPr>
      <dsp:spPr>
        <a:xfrm>
          <a:off x="5828238" y="2545574"/>
          <a:ext cx="4320000" cy="76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00100">
            <a:lnSpc>
              <a:spcPct val="90000"/>
            </a:lnSpc>
            <a:spcBef>
              <a:spcPct val="0"/>
            </a:spcBef>
            <a:spcAft>
              <a:spcPct val="35000"/>
            </a:spcAft>
          </a:pPr>
          <a:r>
            <a:rPr lang="en-US" sz="1800" b="1" kern="1200" dirty="0">
              <a:hlinkClick xmlns:r="http://schemas.openxmlformats.org/officeDocument/2006/relationships" r:id="rId6"/>
            </a:rPr>
            <a:t>https://www.directives.doe.gov/directives-documents/400-series/0486.1-border/@@images/file</a:t>
          </a:r>
          <a:endParaRPr lang="en-US" sz="1800" b="1" kern="1200" dirty="0"/>
        </a:p>
      </dsp:txBody>
      <dsp:txXfrm>
        <a:off x="5828238" y="2545574"/>
        <a:ext cx="4320000" cy="765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EC74FC-482D-433E-BF1F-750A99C10203}">
      <dsp:nvSpPr>
        <dsp:cNvPr id="0" name=""/>
        <dsp:cNvSpPr/>
      </dsp:nvSpPr>
      <dsp:spPr>
        <a:xfrm>
          <a:off x="0" y="0"/>
          <a:ext cx="6797675"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755260-0E9C-439F-956C-C1C49E8CCAB8}">
      <dsp:nvSpPr>
        <dsp:cNvPr id="0" name=""/>
        <dsp:cNvSpPr/>
      </dsp:nvSpPr>
      <dsp:spPr>
        <a:xfrm>
          <a:off x="0" y="0"/>
          <a:ext cx="1359535" cy="5649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a:t>To ensure protection of:</a:t>
          </a:r>
        </a:p>
      </dsp:txBody>
      <dsp:txXfrm>
        <a:off x="0" y="0"/>
        <a:ext cx="1359535" cy="5649912"/>
      </dsp:txXfrm>
    </dsp:sp>
    <dsp:sp modelId="{9B381AAB-E453-4F7C-B39B-4C373AA9F32E}">
      <dsp:nvSpPr>
        <dsp:cNvPr id="0" name=""/>
        <dsp:cNvSpPr/>
      </dsp:nvSpPr>
      <dsp:spPr>
        <a:xfrm>
          <a:off x="1461500" y="131316"/>
          <a:ext cx="5336174" cy="26263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lvl="0" algn="l" defTabSz="1778000">
            <a:lnSpc>
              <a:spcPct val="90000"/>
            </a:lnSpc>
            <a:spcBef>
              <a:spcPct val="0"/>
            </a:spcBef>
            <a:spcAft>
              <a:spcPct val="35000"/>
            </a:spcAft>
          </a:pPr>
          <a:r>
            <a:rPr lang="en-US" sz="4000" kern="1200" dirty="0"/>
            <a:t>U.S. competitive, national security interests; and</a:t>
          </a:r>
        </a:p>
      </dsp:txBody>
      <dsp:txXfrm>
        <a:off x="1461500" y="131316"/>
        <a:ext cx="5336174" cy="2626326"/>
      </dsp:txXfrm>
    </dsp:sp>
    <dsp:sp modelId="{A4F96493-4719-4A62-A1A9-A80BF08CD1AF}">
      <dsp:nvSpPr>
        <dsp:cNvPr id="0" name=""/>
        <dsp:cNvSpPr/>
      </dsp:nvSpPr>
      <dsp:spPr>
        <a:xfrm>
          <a:off x="1359535" y="2757642"/>
          <a:ext cx="5438140" cy="0"/>
        </a:xfrm>
        <a:prstGeom prst="line">
          <a:avLst/>
        </a:prstGeom>
        <a:solidFill>
          <a:schemeClr val="accent2">
            <a:hueOff val="0"/>
            <a:satOff val="0"/>
            <a:lumOff val="0"/>
            <a:alphaOff val="0"/>
          </a:schemeClr>
        </a:solidFill>
        <a:ln w="15875" cap="rnd"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FEF2EC-FCC1-446F-811E-1DE563915657}">
      <dsp:nvSpPr>
        <dsp:cNvPr id="0" name=""/>
        <dsp:cNvSpPr/>
      </dsp:nvSpPr>
      <dsp:spPr>
        <a:xfrm>
          <a:off x="1461500" y="2888958"/>
          <a:ext cx="5336174" cy="26263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lvl="0" algn="l" defTabSz="1778000">
            <a:lnSpc>
              <a:spcPct val="90000"/>
            </a:lnSpc>
            <a:spcBef>
              <a:spcPct val="0"/>
            </a:spcBef>
            <a:spcAft>
              <a:spcPct val="35000"/>
            </a:spcAft>
          </a:pPr>
          <a:r>
            <a:rPr lang="en-US" sz="4000" kern="1200" dirty="0"/>
            <a:t>DOE program objectives </a:t>
          </a:r>
        </a:p>
      </dsp:txBody>
      <dsp:txXfrm>
        <a:off x="1461500" y="2888958"/>
        <a:ext cx="5336174" cy="2626326"/>
      </dsp:txXfrm>
    </dsp:sp>
    <dsp:sp modelId="{B0E90F8E-478A-478B-9717-3CCAC84B3788}">
      <dsp:nvSpPr>
        <dsp:cNvPr id="0" name=""/>
        <dsp:cNvSpPr/>
      </dsp:nvSpPr>
      <dsp:spPr>
        <a:xfrm>
          <a:off x="1359535" y="5515285"/>
          <a:ext cx="5438140" cy="0"/>
        </a:xfrm>
        <a:prstGeom prst="line">
          <a:avLst/>
        </a:prstGeom>
        <a:solidFill>
          <a:schemeClr val="accent2">
            <a:hueOff val="0"/>
            <a:satOff val="0"/>
            <a:lumOff val="0"/>
            <a:alphaOff val="0"/>
          </a:schemeClr>
        </a:solidFill>
        <a:ln w="15875" cap="rnd"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9FB2B5-4810-481A-80FD-431162432B6D}">
      <dsp:nvSpPr>
        <dsp:cNvPr id="0" name=""/>
        <dsp:cNvSpPr/>
      </dsp:nvSpPr>
      <dsp:spPr>
        <a:xfrm>
          <a:off x="0" y="0"/>
          <a:ext cx="10058399" cy="0"/>
        </a:xfrm>
        <a:prstGeom prst="line">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19A025-28D0-459D-80C8-BFEF8A9BA380}">
      <dsp:nvSpPr>
        <dsp:cNvPr id="0" name=""/>
        <dsp:cNvSpPr/>
      </dsp:nvSpPr>
      <dsp:spPr>
        <a:xfrm>
          <a:off x="0" y="8537"/>
          <a:ext cx="10058399" cy="189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b="1" kern="1200" dirty="0"/>
            <a:t>What does the DOE order prohibit? </a:t>
          </a:r>
        </a:p>
        <a:p>
          <a:pPr lvl="0" algn="l" defTabSz="1111250">
            <a:lnSpc>
              <a:spcPct val="90000"/>
            </a:lnSpc>
            <a:spcBef>
              <a:spcPct val="0"/>
            </a:spcBef>
            <a:spcAft>
              <a:spcPct val="35000"/>
            </a:spcAft>
          </a:pPr>
          <a:r>
            <a:rPr lang="en-US" sz="2500" kern="1200" dirty="0"/>
            <a:t>It prohibits the unauthorized transfers of scientific and technical Information to </a:t>
          </a:r>
          <a:r>
            <a:rPr lang="en-US" sz="2500" u="sng" kern="1200" dirty="0"/>
            <a:t>foreign government talent recruitment programs </a:t>
          </a:r>
          <a:r>
            <a:rPr lang="en-US" sz="2500" kern="1200" dirty="0"/>
            <a:t>of countries designated by DOE as a </a:t>
          </a:r>
          <a:r>
            <a:rPr lang="en-US" sz="2500" u="sng" kern="1200" dirty="0"/>
            <a:t>foreign country of risk.</a:t>
          </a:r>
          <a:endParaRPr lang="en-US" sz="2500" kern="1200" dirty="0"/>
        </a:p>
      </dsp:txBody>
      <dsp:txXfrm>
        <a:off x="0" y="8537"/>
        <a:ext cx="10058399" cy="1893040"/>
      </dsp:txXfrm>
    </dsp:sp>
    <dsp:sp modelId="{4A04175E-A4E0-42A0-9DEF-E8A00BA3C7CE}">
      <dsp:nvSpPr>
        <dsp:cNvPr id="0" name=""/>
        <dsp:cNvSpPr/>
      </dsp:nvSpPr>
      <dsp:spPr>
        <a:xfrm>
          <a:off x="0" y="1893040"/>
          <a:ext cx="10058399" cy="0"/>
        </a:xfrm>
        <a:prstGeom prst="line">
          <a:avLst/>
        </a:prstGeom>
        <a:solidFill>
          <a:schemeClr val="accent5">
            <a:hueOff val="2149893"/>
            <a:satOff val="-23233"/>
            <a:lumOff val="-7452"/>
            <a:alphaOff val="0"/>
          </a:schemeClr>
        </a:solidFill>
        <a:ln w="15875" cap="rnd" cmpd="sng" algn="ctr">
          <a:solidFill>
            <a:schemeClr val="accent5">
              <a:hueOff val="2149893"/>
              <a:satOff val="-23233"/>
              <a:lumOff val="-745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D3549D-D718-43FB-911B-25ACBD87BF1F}">
      <dsp:nvSpPr>
        <dsp:cNvPr id="0" name=""/>
        <dsp:cNvSpPr/>
      </dsp:nvSpPr>
      <dsp:spPr>
        <a:xfrm>
          <a:off x="0" y="1893040"/>
          <a:ext cx="10058399" cy="189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en-US" sz="2500" b="1" kern="1200" dirty="0"/>
            <a:t>DOE Foreign Countries of Risk as of April 4, 2020:  </a:t>
          </a:r>
        </a:p>
        <a:p>
          <a:pPr lvl="0" algn="l" defTabSz="1111250">
            <a:lnSpc>
              <a:spcPct val="90000"/>
            </a:lnSpc>
            <a:spcBef>
              <a:spcPct val="0"/>
            </a:spcBef>
            <a:spcAft>
              <a:spcPct val="35000"/>
            </a:spcAft>
          </a:pPr>
          <a:r>
            <a:rPr lang="en-US" sz="2500" kern="1200" dirty="0"/>
            <a:t>China, Iran, Russia, North Korea</a:t>
          </a:r>
        </a:p>
      </dsp:txBody>
      <dsp:txXfrm>
        <a:off x="0" y="1893040"/>
        <a:ext cx="10058399" cy="18930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6C155C-E94A-4080-928D-ACBCC015D0A2}">
      <dsp:nvSpPr>
        <dsp:cNvPr id="0" name=""/>
        <dsp:cNvSpPr/>
      </dsp:nvSpPr>
      <dsp:spPr>
        <a:xfrm>
          <a:off x="0" y="0"/>
          <a:ext cx="10058399" cy="0"/>
        </a:xfrm>
        <a:prstGeom prst="line">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B035ED-84B8-46F8-AC46-6508273B0B1E}">
      <dsp:nvSpPr>
        <dsp:cNvPr id="0" name=""/>
        <dsp:cNvSpPr/>
      </dsp:nvSpPr>
      <dsp:spPr>
        <a:xfrm>
          <a:off x="0" y="0"/>
          <a:ext cx="10058399" cy="189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US" sz="2600" kern="1200" dirty="0"/>
            <a:t>“Foreign-state-sponsored </a:t>
          </a:r>
          <a:r>
            <a:rPr lang="en-US" sz="2600" b="1" kern="1200" dirty="0"/>
            <a:t>attempt to acquire U.S. scientific-funded research or technology </a:t>
          </a:r>
          <a:r>
            <a:rPr lang="en-US" sz="2600" kern="1200" dirty="0"/>
            <a:t>. . . that </a:t>
          </a:r>
          <a:r>
            <a:rPr lang="en-US" sz="2600" b="1" kern="1200" dirty="0"/>
            <a:t>target scientists, engineers, academics, researchers,</a:t>
          </a:r>
          <a:r>
            <a:rPr lang="en-US" sz="2600" kern="1200" dirty="0"/>
            <a:t> and entrepreneurs of all nationalities </a:t>
          </a:r>
          <a:r>
            <a:rPr lang="en-US" sz="2600" b="1" kern="1200" dirty="0"/>
            <a:t>working or educated in the U.S.</a:t>
          </a:r>
        </a:p>
      </dsp:txBody>
      <dsp:txXfrm>
        <a:off x="0" y="0"/>
        <a:ext cx="10058399" cy="1893040"/>
      </dsp:txXfrm>
    </dsp:sp>
    <dsp:sp modelId="{C9F560EC-4AE0-4922-8020-5D028C837FD3}">
      <dsp:nvSpPr>
        <dsp:cNvPr id="0" name=""/>
        <dsp:cNvSpPr/>
      </dsp:nvSpPr>
      <dsp:spPr>
        <a:xfrm>
          <a:off x="0" y="1893040"/>
          <a:ext cx="10058399" cy="0"/>
        </a:xfrm>
        <a:prstGeom prst="line">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6BB1D8-CD5C-4FEF-BDF6-7983F5D50AF2}">
      <dsp:nvSpPr>
        <dsp:cNvPr id="0" name=""/>
        <dsp:cNvSpPr/>
      </dsp:nvSpPr>
      <dsp:spPr>
        <a:xfrm>
          <a:off x="0" y="1893040"/>
          <a:ext cx="10058399" cy="189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US" sz="2600" kern="1200" dirty="0"/>
            <a:t>Programs are usually part of a broader whole-of-government </a:t>
          </a:r>
          <a:r>
            <a:rPr lang="en-US" sz="2600" b="1" kern="1200" dirty="0"/>
            <a:t>strategies </a:t>
          </a:r>
          <a:r>
            <a:rPr lang="en-US" sz="2600" b="0" kern="1200" dirty="0"/>
            <a:t>to reduce costs </a:t>
          </a:r>
          <a:r>
            <a:rPr lang="en-US" sz="2600" b="1" kern="1200" dirty="0"/>
            <a:t>associated with basic research while focusing investment on military development or dominance of emerging technology sectors</a:t>
          </a:r>
          <a:r>
            <a:rPr lang="en-US" sz="2600" kern="1200" dirty="0"/>
            <a:t>. . .”</a:t>
          </a:r>
        </a:p>
      </dsp:txBody>
      <dsp:txXfrm>
        <a:off x="0" y="1893040"/>
        <a:ext cx="10058399" cy="18930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57CB03-F90D-4D26-A1BF-C458685EC700}">
      <dsp:nvSpPr>
        <dsp:cNvPr id="0" name=""/>
        <dsp:cNvSpPr/>
      </dsp:nvSpPr>
      <dsp:spPr>
        <a:xfrm>
          <a:off x="0" y="0"/>
          <a:ext cx="10058399"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5A88BE02-8C12-4842-BC0A-1B8750E2EC06}">
      <dsp:nvSpPr>
        <dsp:cNvPr id="0" name=""/>
        <dsp:cNvSpPr/>
      </dsp:nvSpPr>
      <dsp:spPr>
        <a:xfrm>
          <a:off x="0" y="0"/>
          <a:ext cx="10058399" cy="4023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lvl="0" algn="l" defTabSz="1778000">
            <a:lnSpc>
              <a:spcPct val="90000"/>
            </a:lnSpc>
            <a:spcBef>
              <a:spcPct val="0"/>
            </a:spcBef>
            <a:spcAft>
              <a:spcPct val="35000"/>
            </a:spcAft>
          </a:pPr>
          <a:r>
            <a:rPr lang="en-US" sz="4000" kern="1200" dirty="0"/>
            <a:t>Compensation provided by the foreign state to target individual in exchange for the individual transferring their knowledge and expertise to the foreign country.  </a:t>
          </a:r>
        </a:p>
      </dsp:txBody>
      <dsp:txXfrm>
        <a:off x="0" y="0"/>
        <a:ext cx="10058399" cy="40233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B50C51-428E-40B4-9D84-10FE7D1AC45B}">
      <dsp:nvSpPr>
        <dsp:cNvPr id="0" name=""/>
        <dsp:cNvSpPr/>
      </dsp:nvSpPr>
      <dsp:spPr>
        <a:xfrm>
          <a:off x="0" y="1827"/>
          <a:ext cx="10058399" cy="0"/>
        </a:xfrm>
        <a:prstGeom prst="line">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B04631-59CC-4D95-8335-E4C752131E98}">
      <dsp:nvSpPr>
        <dsp:cNvPr id="0" name=""/>
        <dsp:cNvSpPr/>
      </dsp:nvSpPr>
      <dsp:spPr>
        <a:xfrm>
          <a:off x="0" y="1827"/>
          <a:ext cx="10058399" cy="867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US" sz="2600" kern="1200" dirty="0"/>
            <a:t>Compensation can take several forms, for example:  </a:t>
          </a:r>
        </a:p>
      </dsp:txBody>
      <dsp:txXfrm>
        <a:off x="0" y="1827"/>
        <a:ext cx="10058399" cy="867701"/>
      </dsp:txXfrm>
    </dsp:sp>
    <dsp:sp modelId="{E1613789-AC64-4CC6-A9D1-0DD2CEF49A09}">
      <dsp:nvSpPr>
        <dsp:cNvPr id="0" name=""/>
        <dsp:cNvSpPr/>
      </dsp:nvSpPr>
      <dsp:spPr>
        <a:xfrm>
          <a:off x="0" y="869528"/>
          <a:ext cx="10058399" cy="0"/>
        </a:xfrm>
        <a:prstGeom prst="line">
          <a:avLst/>
        </a:prstGeom>
        <a:solidFill>
          <a:schemeClr val="accent5">
            <a:hueOff val="2149893"/>
            <a:satOff val="-23233"/>
            <a:lumOff val="-7452"/>
            <a:alphaOff val="0"/>
          </a:schemeClr>
        </a:solidFill>
        <a:ln w="15875" cap="rnd" cmpd="sng" algn="ctr">
          <a:solidFill>
            <a:schemeClr val="accent5">
              <a:hueOff val="2149893"/>
              <a:satOff val="-23233"/>
              <a:lumOff val="-745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3CEA49-FD7C-47A2-9362-B7D9ABB46E2F}">
      <dsp:nvSpPr>
        <dsp:cNvPr id="0" name=""/>
        <dsp:cNvSpPr/>
      </dsp:nvSpPr>
      <dsp:spPr>
        <a:xfrm>
          <a:off x="0" y="869528"/>
          <a:ext cx="10058399" cy="18243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US" sz="2600" kern="1200" dirty="0"/>
            <a:t>Cash, research funding, honorific titles, career advancement opportunities, promised future compensation, or other types of </a:t>
          </a:r>
          <a:r>
            <a:rPr lang="en-US" sz="2600" kern="1200" dirty="0" err="1"/>
            <a:t>renumeration</a:t>
          </a:r>
          <a:r>
            <a:rPr lang="en-US" sz="2600" kern="1200" dirty="0"/>
            <a:t> or consideration.  </a:t>
          </a:r>
        </a:p>
      </dsp:txBody>
      <dsp:txXfrm>
        <a:off x="0" y="869528"/>
        <a:ext cx="10058399" cy="182431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4B152B-0287-425E-A472-CDB6CCD01441}">
      <dsp:nvSpPr>
        <dsp:cNvPr id="0" name=""/>
        <dsp:cNvSpPr/>
      </dsp:nvSpPr>
      <dsp:spPr>
        <a:xfrm>
          <a:off x="0" y="689"/>
          <a:ext cx="6797675"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547039-3A7B-4282-A5FB-2C3DC3BF2E1C}">
      <dsp:nvSpPr>
        <dsp:cNvPr id="0" name=""/>
        <dsp:cNvSpPr/>
      </dsp:nvSpPr>
      <dsp:spPr>
        <a:xfrm>
          <a:off x="0" y="689"/>
          <a:ext cx="6797675" cy="1129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b="1" kern="1200"/>
            <a:t>DOE Subcontract Language</a:t>
          </a:r>
          <a:endParaRPr lang="en-US" sz="1700" kern="1200"/>
        </a:p>
      </dsp:txBody>
      <dsp:txXfrm>
        <a:off x="0" y="689"/>
        <a:ext cx="6797675" cy="1129706"/>
      </dsp:txXfrm>
    </dsp:sp>
    <dsp:sp modelId="{65FDD773-83DC-408E-ABD6-2103CB9FBCEC}">
      <dsp:nvSpPr>
        <dsp:cNvPr id="0" name=""/>
        <dsp:cNvSpPr/>
      </dsp:nvSpPr>
      <dsp:spPr>
        <a:xfrm>
          <a:off x="0" y="1130396"/>
          <a:ext cx="6797675" cy="0"/>
        </a:xfrm>
        <a:prstGeom prst="line">
          <a:avLst/>
        </a:prstGeom>
        <a:solidFill>
          <a:schemeClr val="accent2">
            <a:hueOff val="223432"/>
            <a:satOff val="-4791"/>
            <a:lumOff val="-1863"/>
            <a:alphaOff val="0"/>
          </a:schemeClr>
        </a:solidFill>
        <a:ln w="15875" cap="rnd" cmpd="sng" algn="ctr">
          <a:solidFill>
            <a:schemeClr val="accent2">
              <a:hueOff val="223432"/>
              <a:satOff val="-4791"/>
              <a:lumOff val="-186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485161-1A9B-4E27-84FE-9A52B5D892D4}">
      <dsp:nvSpPr>
        <dsp:cNvPr id="0" name=""/>
        <dsp:cNvSpPr/>
      </dsp:nvSpPr>
      <dsp:spPr>
        <a:xfrm>
          <a:off x="0" y="1130396"/>
          <a:ext cx="6797675" cy="1129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a:t>DOE Subcontracts issued to Caltech from DOE Labs will have flow-down requirements. DOE Labs are already imposing foreign talent recruitment program Certification reporting requirements on Caltech, e.g., Fermilab.</a:t>
          </a:r>
        </a:p>
      </dsp:txBody>
      <dsp:txXfrm>
        <a:off x="0" y="1130396"/>
        <a:ext cx="6797675" cy="1129706"/>
      </dsp:txXfrm>
    </dsp:sp>
    <dsp:sp modelId="{1AFC6BD3-B203-40AB-A948-4D007F3774D6}">
      <dsp:nvSpPr>
        <dsp:cNvPr id="0" name=""/>
        <dsp:cNvSpPr/>
      </dsp:nvSpPr>
      <dsp:spPr>
        <a:xfrm>
          <a:off x="0" y="2260102"/>
          <a:ext cx="6797675" cy="0"/>
        </a:xfrm>
        <a:prstGeom prst="line">
          <a:avLst/>
        </a:prstGeom>
        <a:solidFill>
          <a:schemeClr val="accent2">
            <a:hueOff val="446864"/>
            <a:satOff val="-9581"/>
            <a:lumOff val="-3726"/>
            <a:alphaOff val="0"/>
          </a:schemeClr>
        </a:solidFill>
        <a:ln w="15875" cap="rnd" cmpd="sng" algn="ctr">
          <a:solidFill>
            <a:schemeClr val="accent2">
              <a:hueOff val="446864"/>
              <a:satOff val="-9581"/>
              <a:lumOff val="-372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6B0BFD-9588-4B56-894D-57D7043B034F}">
      <dsp:nvSpPr>
        <dsp:cNvPr id="0" name=""/>
        <dsp:cNvSpPr/>
      </dsp:nvSpPr>
      <dsp:spPr>
        <a:xfrm>
          <a:off x="0" y="2260102"/>
          <a:ext cx="6797675" cy="1129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b="1" kern="1200"/>
            <a:t>Quarterly Certification Requirements</a:t>
          </a:r>
          <a:endParaRPr lang="en-US" sz="1700" kern="1200"/>
        </a:p>
      </dsp:txBody>
      <dsp:txXfrm>
        <a:off x="0" y="2260102"/>
        <a:ext cx="6797675" cy="1129706"/>
      </dsp:txXfrm>
    </dsp:sp>
    <dsp:sp modelId="{60167499-4199-4787-84BB-C3B3269DFF22}">
      <dsp:nvSpPr>
        <dsp:cNvPr id="0" name=""/>
        <dsp:cNvSpPr/>
      </dsp:nvSpPr>
      <dsp:spPr>
        <a:xfrm>
          <a:off x="0" y="3389809"/>
          <a:ext cx="6797675" cy="0"/>
        </a:xfrm>
        <a:prstGeom prst="line">
          <a:avLst/>
        </a:prstGeom>
        <a:solidFill>
          <a:schemeClr val="accent2">
            <a:hueOff val="670295"/>
            <a:satOff val="-14372"/>
            <a:lumOff val="-5588"/>
            <a:alphaOff val="0"/>
          </a:schemeClr>
        </a:solidFill>
        <a:ln w="15875" cap="rnd" cmpd="sng" algn="ctr">
          <a:solidFill>
            <a:schemeClr val="accent2">
              <a:hueOff val="670295"/>
              <a:satOff val="-14372"/>
              <a:lumOff val="-55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F106CD-D41A-4964-B431-57C8646B3849}">
      <dsp:nvSpPr>
        <dsp:cNvPr id="0" name=""/>
        <dsp:cNvSpPr/>
      </dsp:nvSpPr>
      <dsp:spPr>
        <a:xfrm>
          <a:off x="0" y="3389809"/>
          <a:ext cx="6797675" cy="1129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a:t>Researchers must certify on a quarterly basis whether he/she is a participant in a foreign government talent recruitment program. </a:t>
          </a:r>
        </a:p>
      </dsp:txBody>
      <dsp:txXfrm>
        <a:off x="0" y="3389809"/>
        <a:ext cx="6797675" cy="1129706"/>
      </dsp:txXfrm>
    </dsp:sp>
    <dsp:sp modelId="{F021CABD-FA46-497C-B43A-6462680CDCF7}">
      <dsp:nvSpPr>
        <dsp:cNvPr id="0" name=""/>
        <dsp:cNvSpPr/>
      </dsp:nvSpPr>
      <dsp:spPr>
        <a:xfrm>
          <a:off x="0" y="4519515"/>
          <a:ext cx="6797675" cy="0"/>
        </a:xfrm>
        <a:prstGeom prst="line">
          <a:avLst/>
        </a:prstGeom>
        <a:solidFill>
          <a:schemeClr val="accent2">
            <a:hueOff val="893727"/>
            <a:satOff val="-19162"/>
            <a:lumOff val="-7451"/>
            <a:alphaOff val="0"/>
          </a:schemeClr>
        </a:solidFill>
        <a:ln w="15875" cap="rnd" cmpd="sng" algn="ctr">
          <a:solidFill>
            <a:schemeClr val="accent2">
              <a:hueOff val="893727"/>
              <a:satOff val="-19162"/>
              <a:lumOff val="-745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427219-909D-4029-97C9-0C3740D41472}">
      <dsp:nvSpPr>
        <dsp:cNvPr id="0" name=""/>
        <dsp:cNvSpPr/>
      </dsp:nvSpPr>
      <dsp:spPr>
        <a:xfrm>
          <a:off x="0" y="4519515"/>
          <a:ext cx="6797675" cy="1129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a:t>Quarterly Reporting Certifications are submitted by OSR based on information provided by the PI and researchers.  </a:t>
          </a:r>
        </a:p>
      </dsp:txBody>
      <dsp:txXfrm>
        <a:off x="0" y="4519515"/>
        <a:ext cx="6797675" cy="112970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AA9EBD-75E5-4FE6-A9C0-4E9FF9AAF91D}">
      <dsp:nvSpPr>
        <dsp:cNvPr id="0" name=""/>
        <dsp:cNvSpPr/>
      </dsp:nvSpPr>
      <dsp:spPr>
        <a:xfrm>
          <a:off x="0" y="462"/>
          <a:ext cx="10058399" cy="0"/>
        </a:xfrm>
        <a:prstGeom prst="line">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6A1186-68FD-4DDD-92B5-C818DF2353E9}">
      <dsp:nvSpPr>
        <dsp:cNvPr id="0" name=""/>
        <dsp:cNvSpPr/>
      </dsp:nvSpPr>
      <dsp:spPr>
        <a:xfrm>
          <a:off x="0" y="462"/>
          <a:ext cx="10058399" cy="5407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100000"/>
            </a:lnSpc>
            <a:spcBef>
              <a:spcPct val="0"/>
            </a:spcBef>
            <a:spcAft>
              <a:spcPct val="35000"/>
            </a:spcAft>
          </a:pPr>
          <a:r>
            <a:rPr lang="en-US" sz="1500" b="1" kern="1200"/>
            <a:t>DOE Lab language in DOE awards or solicitations that mention:</a:t>
          </a:r>
          <a:endParaRPr lang="en-US" sz="1500" kern="1200"/>
        </a:p>
      </dsp:txBody>
      <dsp:txXfrm>
        <a:off x="0" y="462"/>
        <a:ext cx="10058399" cy="540736"/>
      </dsp:txXfrm>
    </dsp:sp>
    <dsp:sp modelId="{71B576FE-682B-4B3D-996D-0DB94BD5CEA5}">
      <dsp:nvSpPr>
        <dsp:cNvPr id="0" name=""/>
        <dsp:cNvSpPr/>
      </dsp:nvSpPr>
      <dsp:spPr>
        <a:xfrm>
          <a:off x="0" y="541198"/>
          <a:ext cx="10058399" cy="0"/>
        </a:xfrm>
        <a:prstGeom prst="line">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8D898B-2CCD-4B3C-9ED2-5B908F26E011}">
      <dsp:nvSpPr>
        <dsp:cNvPr id="0" name=""/>
        <dsp:cNvSpPr/>
      </dsp:nvSpPr>
      <dsp:spPr>
        <a:xfrm>
          <a:off x="0" y="541198"/>
          <a:ext cx="10058399" cy="5407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100000"/>
            </a:lnSpc>
            <a:spcBef>
              <a:spcPct val="0"/>
            </a:spcBef>
            <a:spcAft>
              <a:spcPct val="35000"/>
            </a:spcAft>
          </a:pPr>
          <a:r>
            <a:rPr lang="en-US" sz="1500" kern="1200"/>
            <a:t>- Proposal or solicitation compliance with Foreign Talent Recruitment Programs or the DOE 486.1 Order </a:t>
          </a:r>
        </a:p>
      </dsp:txBody>
      <dsp:txXfrm>
        <a:off x="0" y="541198"/>
        <a:ext cx="10058399" cy="540736"/>
      </dsp:txXfrm>
    </dsp:sp>
    <dsp:sp modelId="{BEA5BA1D-6BA4-4E0A-AC73-129C6548C1C2}">
      <dsp:nvSpPr>
        <dsp:cNvPr id="0" name=""/>
        <dsp:cNvSpPr/>
      </dsp:nvSpPr>
      <dsp:spPr>
        <a:xfrm>
          <a:off x="0" y="1081935"/>
          <a:ext cx="10058399" cy="0"/>
        </a:xfrm>
        <a:prstGeom prst="line">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016AA3-81F5-43CC-8FDC-BBFA188C0695}">
      <dsp:nvSpPr>
        <dsp:cNvPr id="0" name=""/>
        <dsp:cNvSpPr/>
      </dsp:nvSpPr>
      <dsp:spPr>
        <a:xfrm>
          <a:off x="0" y="1081935"/>
          <a:ext cx="10058399" cy="5407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100000"/>
            </a:lnSpc>
            <a:spcBef>
              <a:spcPct val="0"/>
            </a:spcBef>
            <a:spcAft>
              <a:spcPct val="35000"/>
            </a:spcAft>
          </a:pPr>
          <a:r>
            <a:rPr lang="en-US" sz="1500" kern="1200"/>
            <a:t>- only U.S. Persons can work on the project</a:t>
          </a:r>
        </a:p>
      </dsp:txBody>
      <dsp:txXfrm>
        <a:off x="0" y="1081935"/>
        <a:ext cx="10058399" cy="540736"/>
      </dsp:txXfrm>
    </dsp:sp>
    <dsp:sp modelId="{F2FABD4C-0EB0-4479-BA90-FE1280324CEC}">
      <dsp:nvSpPr>
        <dsp:cNvPr id="0" name=""/>
        <dsp:cNvSpPr/>
      </dsp:nvSpPr>
      <dsp:spPr>
        <a:xfrm>
          <a:off x="0" y="1622671"/>
          <a:ext cx="10058399" cy="0"/>
        </a:xfrm>
        <a:prstGeom prst="line">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AD4DAE-FA67-4851-BCB1-D3DE45A18B2D}">
      <dsp:nvSpPr>
        <dsp:cNvPr id="0" name=""/>
        <dsp:cNvSpPr/>
      </dsp:nvSpPr>
      <dsp:spPr>
        <a:xfrm>
          <a:off x="0" y="1622671"/>
          <a:ext cx="10058399" cy="5407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100000"/>
            </a:lnSpc>
            <a:spcBef>
              <a:spcPct val="0"/>
            </a:spcBef>
            <a:spcAft>
              <a:spcPct val="35000"/>
            </a:spcAft>
          </a:pPr>
          <a:r>
            <a:rPr lang="en-US" sz="1500" kern="1200" dirty="0"/>
            <a:t>- requests citizenship or other personal information for everyone who will be working on the project </a:t>
          </a:r>
        </a:p>
      </dsp:txBody>
      <dsp:txXfrm>
        <a:off x="0" y="1622671"/>
        <a:ext cx="10058399" cy="540736"/>
      </dsp:txXfrm>
    </dsp:sp>
    <dsp:sp modelId="{CC938998-0F57-4014-B3EC-71E55D4D5617}">
      <dsp:nvSpPr>
        <dsp:cNvPr id="0" name=""/>
        <dsp:cNvSpPr/>
      </dsp:nvSpPr>
      <dsp:spPr>
        <a:xfrm>
          <a:off x="0" y="2163408"/>
          <a:ext cx="10058399" cy="0"/>
        </a:xfrm>
        <a:prstGeom prst="line">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6B2ABE-9664-4077-99C6-F93283BE1865}">
      <dsp:nvSpPr>
        <dsp:cNvPr id="0" name=""/>
        <dsp:cNvSpPr/>
      </dsp:nvSpPr>
      <dsp:spPr>
        <a:xfrm>
          <a:off x="0" y="2163408"/>
          <a:ext cx="10058399" cy="5407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100000"/>
            </a:lnSpc>
            <a:spcBef>
              <a:spcPct val="0"/>
            </a:spcBef>
            <a:spcAft>
              <a:spcPct val="35000"/>
            </a:spcAft>
          </a:pPr>
          <a:r>
            <a:rPr lang="en-US" sz="1500" kern="1200"/>
            <a:t>-  Request identification of all Foreign Persons working on a project</a:t>
          </a:r>
        </a:p>
      </dsp:txBody>
      <dsp:txXfrm>
        <a:off x="0" y="2163408"/>
        <a:ext cx="10058399" cy="540736"/>
      </dsp:txXfrm>
    </dsp:sp>
    <dsp:sp modelId="{80AE17AA-05B4-4EA3-AAF5-0E1DC7592FAB}">
      <dsp:nvSpPr>
        <dsp:cNvPr id="0" name=""/>
        <dsp:cNvSpPr/>
      </dsp:nvSpPr>
      <dsp:spPr>
        <a:xfrm>
          <a:off x="0" y="2704144"/>
          <a:ext cx="10058399" cy="0"/>
        </a:xfrm>
        <a:prstGeom prst="line">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903D73-F9F6-4356-B44B-8CCAE0B4CFB8}">
      <dsp:nvSpPr>
        <dsp:cNvPr id="0" name=""/>
        <dsp:cNvSpPr/>
      </dsp:nvSpPr>
      <dsp:spPr>
        <a:xfrm>
          <a:off x="0" y="2704144"/>
          <a:ext cx="10058399" cy="5407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100000"/>
            </a:lnSpc>
            <a:spcBef>
              <a:spcPct val="0"/>
            </a:spcBef>
            <a:spcAft>
              <a:spcPct val="35000"/>
            </a:spcAft>
          </a:pPr>
          <a:r>
            <a:rPr lang="en-US" sz="1500" b="1" kern="1200"/>
            <a:t>What should I do if I find any of this language is mentioned either in a solicitation or an award?  </a:t>
          </a:r>
          <a:endParaRPr lang="en-US" sz="1500" kern="1200"/>
        </a:p>
      </dsp:txBody>
      <dsp:txXfrm>
        <a:off x="0" y="2704144"/>
        <a:ext cx="10058399" cy="540736"/>
      </dsp:txXfrm>
    </dsp:sp>
    <dsp:sp modelId="{75DB5D33-5E78-4E89-B83C-AF055F42A2B9}">
      <dsp:nvSpPr>
        <dsp:cNvPr id="0" name=""/>
        <dsp:cNvSpPr/>
      </dsp:nvSpPr>
      <dsp:spPr>
        <a:xfrm>
          <a:off x="0" y="3244881"/>
          <a:ext cx="10058399" cy="0"/>
        </a:xfrm>
        <a:prstGeom prst="line">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4F1371-D9D5-49E4-BB82-B8BE0132B10F}">
      <dsp:nvSpPr>
        <dsp:cNvPr id="0" name=""/>
        <dsp:cNvSpPr/>
      </dsp:nvSpPr>
      <dsp:spPr>
        <a:xfrm>
          <a:off x="0" y="3244881"/>
          <a:ext cx="10058399" cy="5407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100000"/>
            </a:lnSpc>
            <a:spcBef>
              <a:spcPct val="0"/>
            </a:spcBef>
            <a:spcAft>
              <a:spcPct val="35000"/>
            </a:spcAft>
          </a:pPr>
          <a:r>
            <a:rPr lang="en-US" sz="1500" kern="1200"/>
            <a:t>Immediately contact OSR, who  will also involve Export Compliance and OGC.</a:t>
          </a:r>
        </a:p>
      </dsp:txBody>
      <dsp:txXfrm>
        <a:off x="0" y="3244881"/>
        <a:ext cx="10058399" cy="54073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A5CACA-0496-47DD-B61D-C917991DEDD5}">
      <dsp:nvSpPr>
        <dsp:cNvPr id="0" name=""/>
        <dsp:cNvSpPr/>
      </dsp:nvSpPr>
      <dsp:spPr>
        <a:xfrm>
          <a:off x="0" y="2957"/>
          <a:ext cx="10058399" cy="6300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026252-5DD6-4DBE-A401-B741D4C39A0A}">
      <dsp:nvSpPr>
        <dsp:cNvPr id="0" name=""/>
        <dsp:cNvSpPr/>
      </dsp:nvSpPr>
      <dsp:spPr>
        <a:xfrm>
          <a:off x="190583" y="144714"/>
          <a:ext cx="346515" cy="346515"/>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0C53DC9-3945-430B-95D7-3BF5B3684CCD}">
      <dsp:nvSpPr>
        <dsp:cNvPr id="0" name=""/>
        <dsp:cNvSpPr/>
      </dsp:nvSpPr>
      <dsp:spPr>
        <a:xfrm>
          <a:off x="727681" y="2957"/>
          <a:ext cx="9330718" cy="630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8" tIns="66678" rIns="66678" bIns="66678" numCol="1" spcCol="1270" anchor="ctr" anchorCtr="0">
          <a:noAutofit/>
        </a:bodyPr>
        <a:lstStyle/>
        <a:p>
          <a:pPr lvl="0" algn="l" defTabSz="755650">
            <a:lnSpc>
              <a:spcPct val="90000"/>
            </a:lnSpc>
            <a:spcBef>
              <a:spcPct val="0"/>
            </a:spcBef>
            <a:spcAft>
              <a:spcPct val="35000"/>
            </a:spcAft>
          </a:pPr>
          <a:r>
            <a:rPr lang="en-US" sz="1700" b="1" kern="1200"/>
            <a:t>What are some potential consequences of nondisclosure?</a:t>
          </a:r>
          <a:endParaRPr lang="en-US" sz="1700" kern="1200"/>
        </a:p>
      </dsp:txBody>
      <dsp:txXfrm>
        <a:off x="727681" y="2957"/>
        <a:ext cx="9330718" cy="630027"/>
      </dsp:txXfrm>
    </dsp:sp>
    <dsp:sp modelId="{B867D7D6-17F8-4604-91C5-7284D688FE67}">
      <dsp:nvSpPr>
        <dsp:cNvPr id="0" name=""/>
        <dsp:cNvSpPr/>
      </dsp:nvSpPr>
      <dsp:spPr>
        <a:xfrm>
          <a:off x="0" y="790492"/>
          <a:ext cx="10058399" cy="6300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82DE81-0F4F-4A90-A55C-31B7F09A88D5}">
      <dsp:nvSpPr>
        <dsp:cNvPr id="0" name=""/>
        <dsp:cNvSpPr/>
      </dsp:nvSpPr>
      <dsp:spPr>
        <a:xfrm>
          <a:off x="190583" y="932248"/>
          <a:ext cx="346515" cy="346515"/>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rcRect/>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2DE7E95-CC17-4BF9-A3F0-ADEF954572FB}">
      <dsp:nvSpPr>
        <dsp:cNvPr id="0" name=""/>
        <dsp:cNvSpPr/>
      </dsp:nvSpPr>
      <dsp:spPr>
        <a:xfrm>
          <a:off x="727681" y="790492"/>
          <a:ext cx="9330718" cy="630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8" tIns="66678" rIns="66678" bIns="66678" numCol="1" spcCol="1270" anchor="ctr" anchorCtr="0">
          <a:noAutofit/>
        </a:bodyPr>
        <a:lstStyle/>
        <a:p>
          <a:pPr lvl="0" algn="l" defTabSz="755650">
            <a:lnSpc>
              <a:spcPct val="90000"/>
            </a:lnSpc>
            <a:spcBef>
              <a:spcPct val="0"/>
            </a:spcBef>
            <a:spcAft>
              <a:spcPct val="35000"/>
            </a:spcAft>
          </a:pPr>
          <a:r>
            <a:rPr lang="en-US" sz="1700" kern="1200" dirty="0"/>
            <a:t>Export or Restricted Party violations -- State, Commerce, or U.S. Treasury Department</a:t>
          </a:r>
        </a:p>
      </dsp:txBody>
      <dsp:txXfrm>
        <a:off x="727681" y="790492"/>
        <a:ext cx="9330718" cy="630027"/>
      </dsp:txXfrm>
    </dsp:sp>
    <dsp:sp modelId="{BA91DC88-D681-49F8-A928-17DB173F3C81}">
      <dsp:nvSpPr>
        <dsp:cNvPr id="0" name=""/>
        <dsp:cNvSpPr/>
      </dsp:nvSpPr>
      <dsp:spPr>
        <a:xfrm>
          <a:off x="0" y="1578026"/>
          <a:ext cx="10058399" cy="6300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965F64-D0CC-4A4F-8065-6CE2FFEFBFEC}">
      <dsp:nvSpPr>
        <dsp:cNvPr id="0" name=""/>
        <dsp:cNvSpPr/>
      </dsp:nvSpPr>
      <dsp:spPr>
        <a:xfrm>
          <a:off x="190583" y="1719782"/>
          <a:ext cx="346515" cy="346515"/>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rcRect/>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82F4AE2-295D-4033-BC51-96222D9A066A}">
      <dsp:nvSpPr>
        <dsp:cNvPr id="0" name=""/>
        <dsp:cNvSpPr/>
      </dsp:nvSpPr>
      <dsp:spPr>
        <a:xfrm>
          <a:off x="727681" y="1578026"/>
          <a:ext cx="9330718" cy="630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8" tIns="66678" rIns="66678" bIns="66678" numCol="1" spcCol="1270" anchor="ctr" anchorCtr="0">
          <a:noAutofit/>
        </a:bodyPr>
        <a:lstStyle/>
        <a:p>
          <a:pPr lvl="0" algn="l" defTabSz="755650">
            <a:lnSpc>
              <a:spcPct val="90000"/>
            </a:lnSpc>
            <a:spcBef>
              <a:spcPct val="0"/>
            </a:spcBef>
            <a:spcAft>
              <a:spcPct val="35000"/>
            </a:spcAft>
          </a:pPr>
          <a:r>
            <a:rPr lang="en-US" sz="1700" kern="1200"/>
            <a:t>Reputational Risk</a:t>
          </a:r>
        </a:p>
      </dsp:txBody>
      <dsp:txXfrm>
        <a:off x="727681" y="1578026"/>
        <a:ext cx="9330718" cy="630027"/>
      </dsp:txXfrm>
    </dsp:sp>
    <dsp:sp modelId="{4669927F-C2C4-46CC-BAF5-7E64C942B0B8}">
      <dsp:nvSpPr>
        <dsp:cNvPr id="0" name=""/>
        <dsp:cNvSpPr/>
      </dsp:nvSpPr>
      <dsp:spPr>
        <a:xfrm>
          <a:off x="0" y="2365560"/>
          <a:ext cx="10058399" cy="6300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5C310C-DF96-4410-B8A4-1A324DF7960F}">
      <dsp:nvSpPr>
        <dsp:cNvPr id="0" name=""/>
        <dsp:cNvSpPr/>
      </dsp:nvSpPr>
      <dsp:spPr>
        <a:xfrm>
          <a:off x="190583" y="2507316"/>
          <a:ext cx="346515" cy="346515"/>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4AD8235-CF0C-44C5-9901-8478C52655EC}">
      <dsp:nvSpPr>
        <dsp:cNvPr id="0" name=""/>
        <dsp:cNvSpPr/>
      </dsp:nvSpPr>
      <dsp:spPr>
        <a:xfrm>
          <a:off x="727681" y="2365560"/>
          <a:ext cx="9330718" cy="630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8" tIns="66678" rIns="66678" bIns="66678" numCol="1" spcCol="1270" anchor="ctr" anchorCtr="0">
          <a:noAutofit/>
        </a:bodyPr>
        <a:lstStyle/>
        <a:p>
          <a:pPr lvl="0" algn="l" defTabSz="755650">
            <a:lnSpc>
              <a:spcPct val="90000"/>
            </a:lnSpc>
            <a:spcBef>
              <a:spcPct val="0"/>
            </a:spcBef>
            <a:spcAft>
              <a:spcPct val="35000"/>
            </a:spcAft>
          </a:pPr>
          <a:r>
            <a:rPr lang="en-US" sz="1700" kern="1200"/>
            <a:t>Loss of future government funding</a:t>
          </a:r>
        </a:p>
      </dsp:txBody>
      <dsp:txXfrm>
        <a:off x="727681" y="2365560"/>
        <a:ext cx="9330718" cy="630027"/>
      </dsp:txXfrm>
    </dsp:sp>
    <dsp:sp modelId="{0F357CCB-A1F6-4A74-944B-51F3CD20DFB8}">
      <dsp:nvSpPr>
        <dsp:cNvPr id="0" name=""/>
        <dsp:cNvSpPr/>
      </dsp:nvSpPr>
      <dsp:spPr>
        <a:xfrm>
          <a:off x="0" y="3153094"/>
          <a:ext cx="10058399" cy="6300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31D4AE-0338-44BE-8508-EE33DD9C28C9}">
      <dsp:nvSpPr>
        <dsp:cNvPr id="0" name=""/>
        <dsp:cNvSpPr/>
      </dsp:nvSpPr>
      <dsp:spPr>
        <a:xfrm>
          <a:off x="190583" y="3294850"/>
          <a:ext cx="346515" cy="346515"/>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rcRect/>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16E7951-0277-4AAA-AA97-39C930EA686B}">
      <dsp:nvSpPr>
        <dsp:cNvPr id="0" name=""/>
        <dsp:cNvSpPr/>
      </dsp:nvSpPr>
      <dsp:spPr>
        <a:xfrm>
          <a:off x="727681" y="3153094"/>
          <a:ext cx="9330718" cy="630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678" tIns="66678" rIns="66678" bIns="66678" numCol="1" spcCol="1270" anchor="ctr" anchorCtr="0">
          <a:noAutofit/>
        </a:bodyPr>
        <a:lstStyle/>
        <a:p>
          <a:pPr lvl="0" algn="l" defTabSz="755650">
            <a:lnSpc>
              <a:spcPct val="90000"/>
            </a:lnSpc>
            <a:spcBef>
              <a:spcPct val="0"/>
            </a:spcBef>
            <a:spcAft>
              <a:spcPct val="35000"/>
            </a:spcAft>
          </a:pPr>
          <a:r>
            <a:rPr lang="en-US" sz="1700" kern="1200"/>
            <a:t>Criminal and civil violations</a:t>
          </a:r>
        </a:p>
      </dsp:txBody>
      <dsp:txXfrm>
        <a:off x="727681" y="3153094"/>
        <a:ext cx="9330718" cy="63002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D253A9-283E-4064-90E3-9A7A30F042B1}" type="datetimeFigureOut">
              <a:rPr lang="en-US" smtClean="0"/>
              <a:t>4/8/2020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2C6843-2B03-4BCE-AFF2-AA7ED5A3D583}" type="slidenum">
              <a:rPr lang="en-US" smtClean="0"/>
              <a:t>‹#›</a:t>
            </a:fld>
            <a:endParaRPr lang="en-US"/>
          </a:p>
        </p:txBody>
      </p:sp>
    </p:spTree>
    <p:extLst>
      <p:ext uri="{BB962C8B-B14F-4D97-AF65-F5344CB8AC3E}">
        <p14:creationId xmlns:p14="http://schemas.microsoft.com/office/powerpoint/2010/main" val="2247144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9AB179-71EE-44CC-B28A-00FDBD39CC11}" type="slidenum">
              <a:rPr lang="en-US" smtClean="0"/>
              <a:t>1</a:t>
            </a:fld>
            <a:endParaRPr lang="en-US"/>
          </a:p>
        </p:txBody>
      </p:sp>
    </p:spTree>
    <p:extLst>
      <p:ext uri="{BB962C8B-B14F-4D97-AF65-F5344CB8AC3E}">
        <p14:creationId xmlns:p14="http://schemas.microsoft.com/office/powerpoint/2010/main" val="1986838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9AB179-71EE-44CC-B28A-00FDBD39CC11}" type="slidenum">
              <a:rPr lang="en-US" smtClean="0"/>
              <a:t>2</a:t>
            </a:fld>
            <a:endParaRPr lang="en-US"/>
          </a:p>
        </p:txBody>
      </p:sp>
    </p:spTree>
    <p:extLst>
      <p:ext uri="{BB962C8B-B14F-4D97-AF65-F5344CB8AC3E}">
        <p14:creationId xmlns:p14="http://schemas.microsoft.com/office/powerpoint/2010/main" val="2887072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48FA32-D723-4D23-9DF6-7093C1BAF64B}"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3B57DC3-1C13-450B-8C0F-F444237B9E5D}" type="slidenum">
              <a:rPr lang="en-US" smtClean="0"/>
              <a:t>‹#›</a:t>
            </a:fld>
            <a:endParaRPr lang="en-US"/>
          </a:p>
        </p:txBody>
      </p:sp>
    </p:spTree>
    <p:extLst>
      <p:ext uri="{BB962C8B-B14F-4D97-AF65-F5344CB8AC3E}">
        <p14:creationId xmlns:p14="http://schemas.microsoft.com/office/powerpoint/2010/main" val="71385323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48FA32-D723-4D23-9DF6-7093C1BAF64B}"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3B57DC3-1C13-450B-8C0F-F444237B9E5D}" type="slidenum">
              <a:rPr lang="en-US" smtClean="0"/>
              <a:t>‹#›</a:t>
            </a:fld>
            <a:endParaRPr lang="en-US"/>
          </a:p>
        </p:txBody>
      </p:sp>
    </p:spTree>
    <p:extLst>
      <p:ext uri="{BB962C8B-B14F-4D97-AF65-F5344CB8AC3E}">
        <p14:creationId xmlns:p14="http://schemas.microsoft.com/office/powerpoint/2010/main" val="2743183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48FA32-D723-4D23-9DF6-7093C1BAF64B}"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3B57DC3-1C13-450B-8C0F-F444237B9E5D}"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69520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E48FA32-D723-4D23-9DF6-7093C1BAF64B}"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3B57DC3-1C13-450B-8C0F-F444237B9E5D}" type="slidenum">
              <a:rPr lang="en-US" smtClean="0"/>
              <a:t>‹#›</a:t>
            </a:fld>
            <a:endParaRPr lang="en-US"/>
          </a:p>
        </p:txBody>
      </p:sp>
    </p:spTree>
    <p:extLst>
      <p:ext uri="{BB962C8B-B14F-4D97-AF65-F5344CB8AC3E}">
        <p14:creationId xmlns:p14="http://schemas.microsoft.com/office/powerpoint/2010/main" val="3970232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E48FA32-D723-4D23-9DF6-7093C1BAF64B}"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3B57DC3-1C13-450B-8C0F-F444237B9E5D}"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41466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E48FA32-D723-4D23-9DF6-7093C1BAF64B}"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3B57DC3-1C13-450B-8C0F-F444237B9E5D}" type="slidenum">
              <a:rPr lang="en-US" smtClean="0"/>
              <a:t>‹#›</a:t>
            </a:fld>
            <a:endParaRPr lang="en-US"/>
          </a:p>
        </p:txBody>
      </p:sp>
    </p:spTree>
    <p:extLst>
      <p:ext uri="{BB962C8B-B14F-4D97-AF65-F5344CB8AC3E}">
        <p14:creationId xmlns:p14="http://schemas.microsoft.com/office/powerpoint/2010/main" val="15775629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48FA32-D723-4D23-9DF6-7093C1BAF64B}"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3B57DC3-1C13-450B-8C0F-F444237B9E5D}" type="slidenum">
              <a:rPr lang="en-US" smtClean="0"/>
              <a:t>‹#›</a:t>
            </a:fld>
            <a:endParaRPr lang="en-US"/>
          </a:p>
        </p:txBody>
      </p:sp>
    </p:spTree>
    <p:extLst>
      <p:ext uri="{BB962C8B-B14F-4D97-AF65-F5344CB8AC3E}">
        <p14:creationId xmlns:p14="http://schemas.microsoft.com/office/powerpoint/2010/main" val="13986876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48FA32-D723-4D23-9DF6-7093C1BAF64B}"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3B57DC3-1C13-450B-8C0F-F444237B9E5D}" type="slidenum">
              <a:rPr lang="en-US" smtClean="0"/>
              <a:t>‹#›</a:t>
            </a:fld>
            <a:endParaRPr lang="en-US"/>
          </a:p>
        </p:txBody>
      </p:sp>
    </p:spTree>
    <p:extLst>
      <p:ext uri="{BB962C8B-B14F-4D97-AF65-F5344CB8AC3E}">
        <p14:creationId xmlns:p14="http://schemas.microsoft.com/office/powerpoint/2010/main" val="1421961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48FA32-D723-4D23-9DF6-7093C1BAF64B}"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3B57DC3-1C13-450B-8C0F-F444237B9E5D}" type="slidenum">
              <a:rPr lang="en-US" smtClean="0"/>
              <a:t>‹#›</a:t>
            </a:fld>
            <a:endParaRPr lang="en-US"/>
          </a:p>
        </p:txBody>
      </p:sp>
    </p:spTree>
    <p:extLst>
      <p:ext uri="{BB962C8B-B14F-4D97-AF65-F5344CB8AC3E}">
        <p14:creationId xmlns:p14="http://schemas.microsoft.com/office/powerpoint/2010/main" val="2623091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E48FA32-D723-4D23-9DF6-7093C1BAF64B}"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3B57DC3-1C13-450B-8C0F-F444237B9E5D}" type="slidenum">
              <a:rPr lang="en-US" smtClean="0"/>
              <a:t>‹#›</a:t>
            </a:fld>
            <a:endParaRPr lang="en-US"/>
          </a:p>
        </p:txBody>
      </p:sp>
    </p:spTree>
    <p:extLst>
      <p:ext uri="{BB962C8B-B14F-4D97-AF65-F5344CB8AC3E}">
        <p14:creationId xmlns:p14="http://schemas.microsoft.com/office/powerpoint/2010/main" val="1905043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48FA32-D723-4D23-9DF6-7093C1BAF64B}"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3B57DC3-1C13-450B-8C0F-F444237B9E5D}" type="slidenum">
              <a:rPr lang="en-US" smtClean="0"/>
              <a:t>‹#›</a:t>
            </a:fld>
            <a:endParaRPr lang="en-US"/>
          </a:p>
        </p:txBody>
      </p:sp>
    </p:spTree>
    <p:extLst>
      <p:ext uri="{BB962C8B-B14F-4D97-AF65-F5344CB8AC3E}">
        <p14:creationId xmlns:p14="http://schemas.microsoft.com/office/powerpoint/2010/main" val="1430893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48FA32-D723-4D23-9DF6-7093C1BAF64B}" type="datetimeFigureOut">
              <a:rPr lang="en-US" smtClean="0"/>
              <a:t>4/8/2020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3B57DC3-1C13-450B-8C0F-F444237B9E5D}" type="slidenum">
              <a:rPr lang="en-US" smtClean="0"/>
              <a:t>‹#›</a:t>
            </a:fld>
            <a:endParaRPr lang="en-US"/>
          </a:p>
        </p:txBody>
      </p:sp>
    </p:spTree>
    <p:extLst>
      <p:ext uri="{BB962C8B-B14F-4D97-AF65-F5344CB8AC3E}">
        <p14:creationId xmlns:p14="http://schemas.microsoft.com/office/powerpoint/2010/main" val="2412343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E48FA32-D723-4D23-9DF6-7093C1BAF64B}" type="datetimeFigureOut">
              <a:rPr lang="en-US" smtClean="0"/>
              <a:t>4/8/2020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3B57DC3-1C13-450B-8C0F-F444237B9E5D}" type="slidenum">
              <a:rPr lang="en-US" smtClean="0"/>
              <a:t>‹#›</a:t>
            </a:fld>
            <a:endParaRPr lang="en-US"/>
          </a:p>
        </p:txBody>
      </p:sp>
    </p:spTree>
    <p:extLst>
      <p:ext uri="{BB962C8B-B14F-4D97-AF65-F5344CB8AC3E}">
        <p14:creationId xmlns:p14="http://schemas.microsoft.com/office/powerpoint/2010/main" val="3789760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48FA32-D723-4D23-9DF6-7093C1BAF64B}" type="datetimeFigureOut">
              <a:rPr lang="en-US" smtClean="0"/>
              <a:t>4/8/2020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3B57DC3-1C13-450B-8C0F-F444237B9E5D}" type="slidenum">
              <a:rPr lang="en-US" smtClean="0"/>
              <a:t>‹#›</a:t>
            </a:fld>
            <a:endParaRPr lang="en-US"/>
          </a:p>
        </p:txBody>
      </p:sp>
    </p:spTree>
    <p:extLst>
      <p:ext uri="{BB962C8B-B14F-4D97-AF65-F5344CB8AC3E}">
        <p14:creationId xmlns:p14="http://schemas.microsoft.com/office/powerpoint/2010/main" val="404439235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E48FA32-D723-4D23-9DF6-7093C1BAF64B}"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3B57DC3-1C13-450B-8C0F-F444237B9E5D}" type="slidenum">
              <a:rPr lang="en-US" smtClean="0"/>
              <a:t>‹#›</a:t>
            </a:fld>
            <a:endParaRPr lang="en-US"/>
          </a:p>
        </p:txBody>
      </p:sp>
    </p:spTree>
    <p:extLst>
      <p:ext uri="{BB962C8B-B14F-4D97-AF65-F5344CB8AC3E}">
        <p14:creationId xmlns:p14="http://schemas.microsoft.com/office/powerpoint/2010/main" val="1933732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E48FA32-D723-4D23-9DF6-7093C1BAF64B}"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3B57DC3-1C13-450B-8C0F-F444237B9E5D}" type="slidenum">
              <a:rPr lang="en-US" smtClean="0"/>
              <a:t>‹#›</a:t>
            </a:fld>
            <a:endParaRPr lang="en-US"/>
          </a:p>
        </p:txBody>
      </p:sp>
    </p:spTree>
    <p:extLst>
      <p:ext uri="{BB962C8B-B14F-4D97-AF65-F5344CB8AC3E}">
        <p14:creationId xmlns:p14="http://schemas.microsoft.com/office/powerpoint/2010/main" val="1646116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E48FA32-D723-4D23-9DF6-7093C1BAF64B}" type="datetimeFigureOut">
              <a:rPr lang="en-US" smtClean="0"/>
              <a:t>4/8/2020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3B57DC3-1C13-450B-8C0F-F444237B9E5D}" type="slidenum">
              <a:rPr lang="en-US" smtClean="0"/>
              <a:t>‹#›</a:t>
            </a:fld>
            <a:endParaRPr lang="en-US"/>
          </a:p>
        </p:txBody>
      </p:sp>
    </p:spTree>
    <p:extLst>
      <p:ext uri="{BB962C8B-B14F-4D97-AF65-F5344CB8AC3E}">
        <p14:creationId xmlns:p14="http://schemas.microsoft.com/office/powerpoint/2010/main" val="4020983514"/>
      </p:ext>
    </p:extLst>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 id="2147483928" r:id="rId12"/>
    <p:sldLayoutId id="2147483929" r:id="rId13"/>
    <p:sldLayoutId id="2147483930" r:id="rId14"/>
    <p:sldLayoutId id="2147483931" r:id="rId15"/>
    <p:sldLayoutId id="214748393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researchcompliance.caltech.edu/researchfaq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grants.nih.gov/grants/guide/notice-files/NOT-OD-20-070.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grants.nih.gov/grants/guide/notice-files/NOT-OD-20-065.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grants.nih.gov/grants/peer/continuous_submission.htm" TargetMode="External"/><Relationship Id="rId2" Type="http://schemas.openxmlformats.org/officeDocument/2006/relationships/hyperlink" Target="https://grants.nih.gov/grants/guide/notice-files/NOT-OD-20-077.html" TargetMode="External"/><Relationship Id="rId1" Type="http://schemas.openxmlformats.org/officeDocument/2006/relationships/slideLayout" Target="../slideLayouts/slideLayout2.xml"/><Relationship Id="rId4" Type="http://schemas.openxmlformats.org/officeDocument/2006/relationships/hyperlink" Target="https://grants.nih.gov/grants/guide/notice-files/NOT-OD-20-060.html"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grants.nih.gov/grants/ElectronicReceipt/faq_full.htm#find1" TargetMode="External"/><Relationship Id="rId3" Type="http://schemas.openxmlformats.org/officeDocument/2006/relationships/hyperlink" Target="https://grants.nih.gov/grants/how-to-apply-application-guide/forms-f/general/g.120-significant-changes.htm" TargetMode="External"/><Relationship Id="rId7" Type="http://schemas.openxmlformats.org/officeDocument/2006/relationships/hyperlink" Target="https://grants.nih.gov/grants/ElectronicReceipt/files/right_forms.pdf" TargetMode="External"/><Relationship Id="rId2" Type="http://schemas.openxmlformats.org/officeDocument/2006/relationships/hyperlink" Target="https://grants.nih.gov/grants/how-to-apply-application-guide.html" TargetMode="External"/><Relationship Id="rId1" Type="http://schemas.openxmlformats.org/officeDocument/2006/relationships/slideLayout" Target="../slideLayouts/slideLayout2.xml"/><Relationship Id="rId6" Type="http://schemas.openxmlformats.org/officeDocument/2006/relationships/hyperlink" Target="https://grants.nih.gov/grants/how-to-apply-application-guide/resources/annotated-form-sets.htm" TargetMode="External"/><Relationship Id="rId5" Type="http://schemas.openxmlformats.org/officeDocument/2006/relationships/hyperlink" Target="https://grants.nih.gov/grants/electronicreceipt/files/high-level-form-change-summary-FORMS-F.pdf" TargetMode="External"/><Relationship Id="rId4" Type="http://schemas.openxmlformats.org/officeDocument/2006/relationships/hyperlink" Target="https://www.youtube.com/watch?v=qxwua8Uy84A"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grants.nih.gov/grants/guide/notice-files/NOT-OD-20-091.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www.nsf.gov/bfa/dias/policy/biosketch.jsp" TargetMode="External"/><Relationship Id="rId2" Type="http://schemas.openxmlformats.org/officeDocument/2006/relationships/hyperlink" Target="https://www.nsf.gov/bfa/dias/policy/cps.jsp"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7.xml"/><Relationship Id="rId1" Type="http://schemas.openxmlformats.org/officeDocument/2006/relationships/tags" Target="../tags/tag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4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4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46.xml.rels><?xml version="1.0" encoding="UTF-8" standalone="yes"?>
<Relationships xmlns="http://schemas.openxmlformats.org/package/2006/relationships"><Relationship Id="rId2" Type="http://schemas.openxmlformats.org/officeDocument/2006/relationships/hyperlink" Target="http://researchadministration.caltech.edu/train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0267" y="2042754"/>
            <a:ext cx="8915399" cy="2262781"/>
          </a:xfrm>
        </p:spPr>
        <p:txBody>
          <a:bodyPr>
            <a:normAutofit/>
          </a:bodyPr>
          <a:lstStyle/>
          <a:p>
            <a:pPr algn="ctr"/>
            <a:r>
              <a:rPr lang="en-US" b="1" u="sng" dirty="0" smtClean="0"/>
              <a:t>Research Administration </a:t>
            </a:r>
            <a:br>
              <a:rPr lang="en-US" b="1" u="sng" dirty="0" smtClean="0"/>
            </a:br>
            <a:r>
              <a:rPr lang="en-US" b="1" u="sng" dirty="0" smtClean="0"/>
              <a:t>Forum</a:t>
            </a:r>
            <a:endParaRPr lang="en-US" b="1" u="sng" dirty="0"/>
          </a:p>
        </p:txBody>
      </p:sp>
      <p:sp>
        <p:nvSpPr>
          <p:cNvPr id="3" name="Subtitle 2"/>
          <p:cNvSpPr>
            <a:spLocks noGrp="1"/>
          </p:cNvSpPr>
          <p:nvPr>
            <p:ph type="subTitle" idx="1"/>
          </p:nvPr>
        </p:nvSpPr>
        <p:spPr>
          <a:xfrm>
            <a:off x="1651854" y="5169264"/>
            <a:ext cx="8915399" cy="1126283"/>
          </a:xfrm>
        </p:spPr>
        <p:txBody>
          <a:bodyPr>
            <a:normAutofit/>
          </a:bodyPr>
          <a:lstStyle/>
          <a:p>
            <a:pPr algn="ctr"/>
            <a:r>
              <a:rPr lang="en-US" sz="3600" dirty="0" smtClean="0"/>
              <a:t>April 8, 2020</a:t>
            </a:r>
            <a:endParaRPr lang="en-US" sz="3600" dirty="0"/>
          </a:p>
        </p:txBody>
      </p:sp>
    </p:spTree>
    <p:extLst>
      <p:ext uri="{BB962C8B-B14F-4D97-AF65-F5344CB8AC3E}">
        <p14:creationId xmlns:p14="http://schemas.microsoft.com/office/powerpoint/2010/main" val="13539447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626AA-6C5F-4A09-B421-2D3BB1CD0257}"/>
              </a:ext>
            </a:extLst>
          </p:cNvPr>
          <p:cNvSpPr>
            <a:spLocks noGrp="1"/>
          </p:cNvSpPr>
          <p:nvPr>
            <p:ph type="title"/>
          </p:nvPr>
        </p:nvSpPr>
        <p:spPr>
          <a:xfrm>
            <a:off x="2584379" y="803572"/>
            <a:ext cx="8911687" cy="1280890"/>
          </a:xfrm>
        </p:spPr>
        <p:txBody>
          <a:bodyPr/>
          <a:lstStyle/>
          <a:p>
            <a:r>
              <a:rPr lang="en-US" b="1" i="1" u="sng" dirty="0"/>
              <a:t>Examples</a:t>
            </a:r>
            <a:r>
              <a:rPr lang="en-US" b="1" u="sng" dirty="0"/>
              <a:t> of Administrative Relief for COVID-19 Related Issues</a:t>
            </a:r>
          </a:p>
        </p:txBody>
      </p:sp>
      <p:sp>
        <p:nvSpPr>
          <p:cNvPr id="3" name="Content Placeholder 2">
            <a:extLst>
              <a:ext uri="{FF2B5EF4-FFF2-40B4-BE49-F238E27FC236}">
                <a16:creationId xmlns:a16="http://schemas.microsoft.com/office/drawing/2014/main" id="{69A5A45D-395C-4B5F-9269-17C03C70480E}"/>
              </a:ext>
            </a:extLst>
          </p:cNvPr>
          <p:cNvSpPr>
            <a:spLocks noGrp="1"/>
          </p:cNvSpPr>
          <p:nvPr>
            <p:ph idx="1"/>
          </p:nvPr>
        </p:nvSpPr>
        <p:spPr>
          <a:xfrm>
            <a:off x="2661291" y="2748898"/>
            <a:ext cx="8915400" cy="3777622"/>
          </a:xfrm>
        </p:spPr>
        <p:txBody>
          <a:bodyPr>
            <a:normAutofit/>
          </a:bodyPr>
          <a:lstStyle/>
          <a:p>
            <a:r>
              <a:rPr lang="en-US" dirty="0"/>
              <a:t>Flexible application deadlines</a:t>
            </a:r>
          </a:p>
          <a:p>
            <a:r>
              <a:rPr lang="en-US" dirty="0"/>
              <a:t>Extended progress report due dates</a:t>
            </a:r>
          </a:p>
          <a:p>
            <a:r>
              <a:rPr lang="en-US" dirty="0"/>
              <a:t>Additional NCEs</a:t>
            </a:r>
            <a:endParaRPr lang="en-US" i="1" dirty="0"/>
          </a:p>
          <a:p>
            <a:r>
              <a:rPr lang="en-US" dirty="0"/>
              <a:t>Waiver of many prior approval requirements</a:t>
            </a:r>
          </a:p>
          <a:p>
            <a:pPr lvl="1"/>
            <a:r>
              <a:rPr lang="en-US" sz="1800" dirty="0"/>
              <a:t>reduction of PI time by more than 25%</a:t>
            </a:r>
          </a:p>
          <a:p>
            <a:pPr lvl="1"/>
            <a:r>
              <a:rPr lang="en-US" sz="1800" dirty="0"/>
              <a:t>carry forward limitations relaxed</a:t>
            </a:r>
          </a:p>
          <a:p>
            <a:r>
              <a:rPr lang="en-US" dirty="0"/>
              <a:t>Ability to charge some normally unallowable costs</a:t>
            </a:r>
          </a:p>
        </p:txBody>
      </p:sp>
    </p:spTree>
    <p:extLst>
      <p:ext uri="{BB962C8B-B14F-4D97-AF65-F5344CB8AC3E}">
        <p14:creationId xmlns:p14="http://schemas.microsoft.com/office/powerpoint/2010/main" val="8178714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42A45-ADEC-4A32-8DFC-0EFFEC2B02BA}"/>
              </a:ext>
            </a:extLst>
          </p:cNvPr>
          <p:cNvSpPr>
            <a:spLocks noGrp="1"/>
          </p:cNvSpPr>
          <p:nvPr>
            <p:ph type="ctrTitle"/>
          </p:nvPr>
        </p:nvSpPr>
        <p:spPr>
          <a:xfrm>
            <a:off x="2221744" y="1839482"/>
            <a:ext cx="8915399" cy="2262781"/>
          </a:xfrm>
        </p:spPr>
        <p:txBody>
          <a:bodyPr>
            <a:normAutofit fontScale="90000"/>
          </a:bodyPr>
          <a:lstStyle/>
          <a:p>
            <a:pPr algn="ctr"/>
            <a:r>
              <a:rPr lang="en-US" b="1" u="sng" dirty="0"/>
              <a:t>Charging Costs to Sponsored Award During the COVID-19 Situation</a:t>
            </a:r>
          </a:p>
        </p:txBody>
      </p:sp>
      <p:sp>
        <p:nvSpPr>
          <p:cNvPr id="3" name="Subtitle 2">
            <a:extLst>
              <a:ext uri="{FF2B5EF4-FFF2-40B4-BE49-F238E27FC236}">
                <a16:creationId xmlns:a16="http://schemas.microsoft.com/office/drawing/2014/main" id="{65F0D43B-F1CA-459A-9072-DFAAB842D24D}"/>
              </a:ext>
            </a:extLst>
          </p:cNvPr>
          <p:cNvSpPr>
            <a:spLocks noGrp="1"/>
          </p:cNvSpPr>
          <p:nvPr>
            <p:ph type="subTitle" idx="1"/>
          </p:nvPr>
        </p:nvSpPr>
        <p:spPr>
          <a:xfrm>
            <a:off x="2435389" y="4512459"/>
            <a:ext cx="8915399" cy="1126283"/>
          </a:xfrm>
        </p:spPr>
        <p:txBody>
          <a:bodyPr>
            <a:noAutofit/>
          </a:bodyPr>
          <a:lstStyle/>
          <a:p>
            <a:pPr algn="ctr"/>
            <a:r>
              <a:rPr lang="en-US" sz="3300" dirty="0"/>
              <a:t>Rochelle Athey</a:t>
            </a:r>
          </a:p>
          <a:p>
            <a:pPr algn="ctr"/>
            <a:r>
              <a:rPr lang="en-US" sz="3300" dirty="0"/>
              <a:t>David Mayo</a:t>
            </a:r>
          </a:p>
        </p:txBody>
      </p:sp>
    </p:spTree>
    <p:extLst>
      <p:ext uri="{BB962C8B-B14F-4D97-AF65-F5344CB8AC3E}">
        <p14:creationId xmlns:p14="http://schemas.microsoft.com/office/powerpoint/2010/main" val="11766342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16EC87-FDDB-4EAF-ABA6-CD51C74751BA}"/>
              </a:ext>
            </a:extLst>
          </p:cNvPr>
          <p:cNvPicPr>
            <a:picLocks noChangeAspect="1"/>
          </p:cNvPicPr>
          <p:nvPr/>
        </p:nvPicPr>
        <p:blipFill>
          <a:blip r:embed="rId2"/>
          <a:stretch>
            <a:fillRect/>
          </a:stretch>
        </p:blipFill>
        <p:spPr>
          <a:xfrm>
            <a:off x="652791" y="239282"/>
            <a:ext cx="11084007" cy="6409346"/>
          </a:xfrm>
          <a:prstGeom prst="rect">
            <a:avLst/>
          </a:prstGeom>
        </p:spPr>
      </p:pic>
    </p:spTree>
    <p:extLst>
      <p:ext uri="{BB962C8B-B14F-4D97-AF65-F5344CB8AC3E}">
        <p14:creationId xmlns:p14="http://schemas.microsoft.com/office/powerpoint/2010/main" val="13046920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AE3A7-29AD-4423-B01C-8BD34A9361DD}"/>
              </a:ext>
            </a:extLst>
          </p:cNvPr>
          <p:cNvSpPr>
            <a:spLocks noGrp="1"/>
          </p:cNvSpPr>
          <p:nvPr>
            <p:ph type="title"/>
          </p:nvPr>
        </p:nvSpPr>
        <p:spPr>
          <a:xfrm>
            <a:off x="2011811" y="812117"/>
            <a:ext cx="8911687" cy="1280890"/>
          </a:xfrm>
        </p:spPr>
        <p:txBody>
          <a:bodyPr>
            <a:normAutofit/>
          </a:bodyPr>
          <a:lstStyle/>
          <a:p>
            <a:pPr algn="ctr"/>
            <a:r>
              <a:rPr lang="en-US" b="1" u="sng" dirty="0"/>
              <a:t>Things to keep in mind…</a:t>
            </a:r>
          </a:p>
        </p:txBody>
      </p:sp>
      <p:sp>
        <p:nvSpPr>
          <p:cNvPr id="3" name="Content Placeholder 2">
            <a:extLst>
              <a:ext uri="{FF2B5EF4-FFF2-40B4-BE49-F238E27FC236}">
                <a16:creationId xmlns:a16="http://schemas.microsoft.com/office/drawing/2014/main" id="{7288F869-C6A7-415E-A6BD-274A7E5A1858}"/>
              </a:ext>
            </a:extLst>
          </p:cNvPr>
          <p:cNvSpPr>
            <a:spLocks noGrp="1"/>
          </p:cNvSpPr>
          <p:nvPr>
            <p:ph idx="1"/>
          </p:nvPr>
        </p:nvSpPr>
        <p:spPr>
          <a:xfrm>
            <a:off x="2837040" y="2407066"/>
            <a:ext cx="8915400" cy="3777622"/>
          </a:xfrm>
        </p:spPr>
        <p:txBody>
          <a:bodyPr>
            <a:normAutofit/>
          </a:bodyPr>
          <a:lstStyle/>
          <a:p>
            <a:r>
              <a:rPr lang="en-US" dirty="0"/>
              <a:t>Not all federal agencies have implemented administrative relief consistently</a:t>
            </a:r>
          </a:p>
          <a:p>
            <a:r>
              <a:rPr lang="en-US" dirty="0"/>
              <a:t>Applies to awards active at the time administrative relief was implemented by federal agency</a:t>
            </a:r>
          </a:p>
          <a:p>
            <a:r>
              <a:rPr lang="en-US" dirty="0"/>
              <a:t>Applies if project activities are slowed or stopped</a:t>
            </a:r>
          </a:p>
          <a:p>
            <a:r>
              <a:rPr lang="en-US" dirty="0"/>
              <a:t>Time limited (currently 90 days, to be reevaluated)</a:t>
            </a:r>
          </a:p>
          <a:p>
            <a:r>
              <a:rPr lang="en-US" dirty="0"/>
              <a:t>Statutory funding limits still apply (e.g., 5-year rule)</a:t>
            </a:r>
          </a:p>
          <a:p>
            <a:r>
              <a:rPr lang="en-US" dirty="0"/>
              <a:t>Award terms require PIs to keep program officers informed of delays or other problems</a:t>
            </a:r>
          </a:p>
          <a:p>
            <a:endParaRPr lang="en-US" dirty="0"/>
          </a:p>
        </p:txBody>
      </p:sp>
    </p:spTree>
    <p:extLst>
      <p:ext uri="{BB962C8B-B14F-4D97-AF65-F5344CB8AC3E}">
        <p14:creationId xmlns:p14="http://schemas.microsoft.com/office/powerpoint/2010/main" val="1941299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AE3A7-29AD-4423-B01C-8BD34A9361DD}"/>
              </a:ext>
            </a:extLst>
          </p:cNvPr>
          <p:cNvSpPr>
            <a:spLocks noGrp="1"/>
          </p:cNvSpPr>
          <p:nvPr>
            <p:ph type="title"/>
          </p:nvPr>
        </p:nvSpPr>
        <p:spPr>
          <a:xfrm>
            <a:off x="2028902" y="1102675"/>
            <a:ext cx="8911687" cy="1280890"/>
          </a:xfrm>
        </p:spPr>
        <p:txBody>
          <a:bodyPr>
            <a:normAutofit/>
          </a:bodyPr>
          <a:lstStyle/>
          <a:p>
            <a:pPr algn="ctr"/>
            <a:r>
              <a:rPr lang="en-US" b="1" u="sng" dirty="0"/>
              <a:t>Things to keep in mind…</a:t>
            </a:r>
          </a:p>
        </p:txBody>
      </p:sp>
      <p:sp>
        <p:nvSpPr>
          <p:cNvPr id="3" name="Content Placeholder 2">
            <a:extLst>
              <a:ext uri="{FF2B5EF4-FFF2-40B4-BE49-F238E27FC236}">
                <a16:creationId xmlns:a16="http://schemas.microsoft.com/office/drawing/2014/main" id="{7288F869-C6A7-415E-A6BD-274A7E5A1858}"/>
              </a:ext>
            </a:extLst>
          </p:cNvPr>
          <p:cNvSpPr>
            <a:spLocks noGrp="1"/>
          </p:cNvSpPr>
          <p:nvPr>
            <p:ph idx="1"/>
          </p:nvPr>
        </p:nvSpPr>
        <p:spPr>
          <a:xfrm>
            <a:off x="2495208" y="2842901"/>
            <a:ext cx="8915400" cy="3777622"/>
          </a:xfrm>
        </p:spPr>
        <p:txBody>
          <a:bodyPr>
            <a:normAutofit/>
          </a:bodyPr>
          <a:lstStyle/>
          <a:p>
            <a:r>
              <a:rPr lang="en-US" dirty="0"/>
              <a:t>Requires tracking/documentation of all otherwise unallowable costs charged to federal awards</a:t>
            </a:r>
          </a:p>
          <a:p>
            <a:pPr lvl="1"/>
            <a:r>
              <a:rPr lang="en-US" sz="1800" dirty="0"/>
              <a:t>Suggest setting up separate project</a:t>
            </a:r>
          </a:p>
          <a:p>
            <a:r>
              <a:rPr lang="en-US" dirty="0"/>
              <a:t>Administrative relief does not apply to federal contracts/subcontracts</a:t>
            </a:r>
          </a:p>
          <a:p>
            <a:pPr lvl="1"/>
            <a:r>
              <a:rPr lang="en-US" sz="1800" dirty="0"/>
              <a:t>If a PI has a potential issue of meeting performance requirements on a contract/subcontract, the PI must discuss that with the program manager; OSR can assist with also contacting the Contract Officer. </a:t>
            </a:r>
          </a:p>
          <a:p>
            <a:pPr marL="0" indent="0">
              <a:buNone/>
            </a:pPr>
            <a:endParaRPr lang="en-US" dirty="0"/>
          </a:p>
        </p:txBody>
      </p:sp>
    </p:spTree>
    <p:extLst>
      <p:ext uri="{BB962C8B-B14F-4D97-AF65-F5344CB8AC3E}">
        <p14:creationId xmlns:p14="http://schemas.microsoft.com/office/powerpoint/2010/main" val="21641811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88492-E7C1-4B71-A022-0EC543EE0FB2}"/>
              </a:ext>
            </a:extLst>
          </p:cNvPr>
          <p:cNvSpPr>
            <a:spLocks noGrp="1"/>
          </p:cNvSpPr>
          <p:nvPr>
            <p:ph type="title"/>
          </p:nvPr>
        </p:nvSpPr>
        <p:spPr>
          <a:xfrm>
            <a:off x="2148543" y="1435960"/>
            <a:ext cx="8911687" cy="1280890"/>
          </a:xfrm>
        </p:spPr>
        <p:txBody>
          <a:bodyPr/>
          <a:lstStyle/>
          <a:p>
            <a:pPr algn="ctr"/>
            <a:r>
              <a:rPr lang="en-US" b="1" u="sng" dirty="0"/>
              <a:t>Things to keep in mind…</a:t>
            </a:r>
          </a:p>
        </p:txBody>
      </p:sp>
      <p:sp>
        <p:nvSpPr>
          <p:cNvPr id="3" name="Content Placeholder 2">
            <a:extLst>
              <a:ext uri="{FF2B5EF4-FFF2-40B4-BE49-F238E27FC236}">
                <a16:creationId xmlns:a16="http://schemas.microsoft.com/office/drawing/2014/main" id="{11C59A29-FEF5-4F70-8826-CD5A14B6906B}"/>
              </a:ext>
            </a:extLst>
          </p:cNvPr>
          <p:cNvSpPr>
            <a:spLocks noGrp="1"/>
          </p:cNvSpPr>
          <p:nvPr>
            <p:ph idx="1"/>
          </p:nvPr>
        </p:nvSpPr>
        <p:spPr>
          <a:xfrm>
            <a:off x="2837040" y="3294023"/>
            <a:ext cx="8915400" cy="3777622"/>
          </a:xfrm>
        </p:spPr>
        <p:txBody>
          <a:bodyPr/>
          <a:lstStyle/>
          <a:p>
            <a:r>
              <a:rPr lang="en-US" dirty="0"/>
              <a:t>Some non-federal sponsors have issued guidance, as well.  Some of the guidance is similar to the federal government, and others require asking permission.</a:t>
            </a:r>
          </a:p>
        </p:txBody>
      </p:sp>
    </p:spTree>
    <p:extLst>
      <p:ext uri="{BB962C8B-B14F-4D97-AF65-F5344CB8AC3E}">
        <p14:creationId xmlns:p14="http://schemas.microsoft.com/office/powerpoint/2010/main" val="35250940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4331" y="214807"/>
            <a:ext cx="10215154" cy="1280890"/>
          </a:xfrm>
        </p:spPr>
        <p:txBody>
          <a:bodyPr>
            <a:normAutofit fontScale="90000"/>
          </a:bodyPr>
          <a:lstStyle/>
          <a:p>
            <a:pPr algn="ctr"/>
            <a:r>
              <a:rPr lang="en-US" sz="3200" b="1" u="sng" dirty="0"/>
              <a:t>Checklists for Reporting Other Support (NIH) and Current and Pending Support (NSF) </a:t>
            </a:r>
            <a:r>
              <a:rPr lang="en-US" sz="3200" b="1" u="sng" dirty="0" smtClean="0"/>
              <a:t>– Grace Fisher-Adams</a:t>
            </a:r>
            <a:r>
              <a:rPr lang="en-US" dirty="0"/>
              <a:t/>
            </a:r>
            <a:br>
              <a:rPr lang="en-US" dirty="0"/>
            </a:br>
            <a:endParaRPr lang="en-US" dirty="0"/>
          </a:p>
        </p:txBody>
      </p:sp>
      <p:sp>
        <p:nvSpPr>
          <p:cNvPr id="3" name="Content Placeholder 2"/>
          <p:cNvSpPr>
            <a:spLocks noGrp="1"/>
          </p:cNvSpPr>
          <p:nvPr>
            <p:ph idx="1"/>
          </p:nvPr>
        </p:nvSpPr>
        <p:spPr>
          <a:xfrm>
            <a:off x="1570147" y="1606792"/>
            <a:ext cx="8915400" cy="5527767"/>
          </a:xfrm>
        </p:spPr>
        <p:txBody>
          <a:bodyPr>
            <a:normAutofit/>
          </a:bodyPr>
          <a:lstStyle/>
          <a:p>
            <a:pPr marL="0" indent="0" algn="ctr">
              <a:buNone/>
            </a:pPr>
            <a:r>
              <a:rPr lang="en-US" sz="2400" b="1" u="sng" dirty="0"/>
              <a:t>NIH Other </a:t>
            </a:r>
            <a:r>
              <a:rPr lang="en-US" sz="2400" b="1" u="sng" dirty="0" smtClean="0"/>
              <a:t>Support</a:t>
            </a:r>
            <a:endParaRPr lang="en-US" sz="2400" dirty="0"/>
          </a:p>
          <a:p>
            <a:pPr marL="0" lvl="0" indent="0">
              <a:buNone/>
            </a:pPr>
            <a:endParaRPr lang="en-US" dirty="0" smtClean="0"/>
          </a:p>
          <a:p>
            <a:pPr marL="0" lvl="0" indent="0">
              <a:spcBef>
                <a:spcPts val="0"/>
              </a:spcBef>
              <a:buNone/>
            </a:pPr>
            <a:r>
              <a:rPr lang="en-US" b="1" dirty="0" smtClean="0"/>
              <a:t>Internal </a:t>
            </a:r>
            <a:r>
              <a:rPr lang="en-US" b="1" dirty="0"/>
              <a:t>(Caltech) Funds</a:t>
            </a:r>
          </a:p>
          <a:p>
            <a:pPr>
              <a:spcBef>
                <a:spcPts val="0"/>
              </a:spcBef>
            </a:pPr>
            <a:r>
              <a:rPr lang="en-US" dirty="0"/>
              <a:t>Include only if the funds are used for a project that has a scope of work, budget, effort commitment by the PI, and a period of performance</a:t>
            </a:r>
            <a:r>
              <a:rPr lang="en-US" dirty="0" smtClean="0"/>
              <a:t>.</a:t>
            </a:r>
            <a:endParaRPr lang="en-US" dirty="0"/>
          </a:p>
          <a:p>
            <a:pPr marL="0" lvl="0" indent="0">
              <a:buNone/>
            </a:pPr>
            <a:r>
              <a:rPr lang="en-US" b="1" dirty="0"/>
              <a:t>Start-up Funds</a:t>
            </a:r>
          </a:p>
          <a:p>
            <a:r>
              <a:rPr lang="en-US" dirty="0"/>
              <a:t>Include only if the source is an institution other than Caltech</a:t>
            </a:r>
            <a:r>
              <a:rPr lang="en-US" dirty="0" smtClean="0"/>
              <a:t>.</a:t>
            </a:r>
            <a:endParaRPr lang="en-US" dirty="0"/>
          </a:p>
          <a:p>
            <a:pPr marL="0" lvl="0" indent="0">
              <a:buNone/>
            </a:pPr>
            <a:r>
              <a:rPr lang="en-US" b="1" dirty="0"/>
              <a:t>Appointments</a:t>
            </a:r>
          </a:p>
          <a:p>
            <a:r>
              <a:rPr lang="en-US" dirty="0" smtClean="0"/>
              <a:t>All appointments whether compensated or not.  If compensated, include in Other Support.  If not compensated, include in </a:t>
            </a:r>
            <a:r>
              <a:rPr lang="en-US" dirty="0" err="1" smtClean="0"/>
              <a:t>Biosketch</a:t>
            </a:r>
            <a:r>
              <a:rPr lang="en-US" dirty="0" smtClean="0"/>
              <a:t>. </a:t>
            </a:r>
            <a:endParaRPr lang="en-US" dirty="0"/>
          </a:p>
          <a:p>
            <a:pPr marL="0" indent="0">
              <a:buNone/>
            </a:pPr>
            <a:r>
              <a:rPr lang="en-US" b="1" dirty="0" smtClean="0"/>
              <a:t>(must be reported through Caltech COI Disclosure System – Question #5)</a:t>
            </a:r>
          </a:p>
          <a:p>
            <a:pPr marL="0" lvl="0" indent="0">
              <a:buNone/>
            </a:pPr>
            <a:r>
              <a:rPr lang="en-US" b="1" dirty="0" smtClean="0"/>
              <a:t>Research </a:t>
            </a:r>
            <a:r>
              <a:rPr lang="en-US" b="1" dirty="0"/>
              <a:t>Contracts</a:t>
            </a:r>
          </a:p>
          <a:p>
            <a:r>
              <a:rPr lang="en-US" dirty="0"/>
              <a:t>Include all research contracts, whether awarded through Caltech or another entity</a:t>
            </a:r>
            <a:r>
              <a:rPr lang="en-US" dirty="0" smtClean="0"/>
              <a:t>.</a:t>
            </a:r>
            <a:endParaRPr lang="en-US" dirty="0"/>
          </a:p>
        </p:txBody>
      </p:sp>
    </p:spTree>
    <p:extLst>
      <p:ext uri="{BB962C8B-B14F-4D97-AF65-F5344CB8AC3E}">
        <p14:creationId xmlns:p14="http://schemas.microsoft.com/office/powerpoint/2010/main" val="38694716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3605" y="641914"/>
            <a:ext cx="8911687" cy="1280890"/>
          </a:xfrm>
        </p:spPr>
        <p:txBody>
          <a:bodyPr>
            <a:noAutofit/>
          </a:bodyPr>
          <a:lstStyle/>
          <a:p>
            <a:pPr algn="ctr"/>
            <a:r>
              <a:rPr lang="en-US" sz="2800" b="1" u="sng" dirty="0" smtClean="0"/>
              <a:t>NIH Other Support (</a:t>
            </a:r>
            <a:r>
              <a:rPr lang="en-US" sz="2800" b="1" u="sng" dirty="0" err="1" smtClean="0"/>
              <a:t>cont</a:t>
            </a:r>
            <a:r>
              <a:rPr lang="en-US" sz="2800" b="1" u="sng" dirty="0" smtClean="0"/>
              <a:t>)</a:t>
            </a:r>
            <a:endParaRPr lang="en-US" sz="2800" b="1" dirty="0"/>
          </a:p>
        </p:txBody>
      </p:sp>
      <p:sp>
        <p:nvSpPr>
          <p:cNvPr id="3" name="Content Placeholder 2"/>
          <p:cNvSpPr>
            <a:spLocks noGrp="1"/>
          </p:cNvSpPr>
          <p:nvPr>
            <p:ph idx="1"/>
          </p:nvPr>
        </p:nvSpPr>
        <p:spPr>
          <a:xfrm>
            <a:off x="1529534" y="1529697"/>
            <a:ext cx="8915400" cy="5064482"/>
          </a:xfrm>
        </p:spPr>
        <p:txBody>
          <a:bodyPr>
            <a:normAutofit fontScale="92500"/>
          </a:bodyPr>
          <a:lstStyle/>
          <a:p>
            <a:pPr marL="0" lvl="0" indent="0">
              <a:buNone/>
            </a:pPr>
            <a:r>
              <a:rPr lang="en-US" sz="1700" b="1" dirty="0"/>
              <a:t>Consulting Agreements</a:t>
            </a:r>
          </a:p>
          <a:p>
            <a:r>
              <a:rPr lang="en-US" sz="1700" dirty="0"/>
              <a:t>Include only if the consulting supports the PI’s research endeavors, regardless of where </a:t>
            </a:r>
            <a:r>
              <a:rPr lang="en-US" sz="1700" dirty="0" smtClean="0"/>
              <a:t>conducted. </a:t>
            </a:r>
          </a:p>
          <a:p>
            <a:pPr marL="0" indent="0">
              <a:buNone/>
            </a:pPr>
            <a:r>
              <a:rPr lang="en-US" sz="1700" b="1" dirty="0" smtClean="0"/>
              <a:t>(</a:t>
            </a:r>
            <a:r>
              <a:rPr lang="en-US" sz="1700" b="1" dirty="0"/>
              <a:t>Must be reported through Caltech Conflict of Interest Disclosure System- Question #2/#</a:t>
            </a:r>
            <a:r>
              <a:rPr lang="en-US" sz="1700" b="1" dirty="0" smtClean="0"/>
              <a:t>5)</a:t>
            </a:r>
            <a:endParaRPr lang="en-US" sz="1700" b="1" dirty="0"/>
          </a:p>
          <a:p>
            <a:pPr marL="0" lvl="0" indent="0">
              <a:buNone/>
            </a:pPr>
            <a:r>
              <a:rPr lang="en-US" sz="1700" b="1" dirty="0"/>
              <a:t>Cooperative Agreements for Research</a:t>
            </a:r>
          </a:p>
          <a:p>
            <a:r>
              <a:rPr lang="en-US" sz="1700" dirty="0"/>
              <a:t>Include only of the cooperative agreement supports the PI’s research endeavors, regardless of where </a:t>
            </a:r>
            <a:r>
              <a:rPr lang="en-US" sz="1700" dirty="0" smtClean="0"/>
              <a:t>conducted.</a:t>
            </a:r>
            <a:endParaRPr lang="en-US" sz="1700" dirty="0"/>
          </a:p>
          <a:p>
            <a:pPr marL="0" indent="0">
              <a:buNone/>
            </a:pPr>
            <a:r>
              <a:rPr lang="en-US" sz="1700" b="1" dirty="0" smtClean="0"/>
              <a:t>Fellowship </a:t>
            </a:r>
            <a:r>
              <a:rPr lang="en-US" sz="1700" b="1" dirty="0"/>
              <a:t>Program</a:t>
            </a:r>
          </a:p>
          <a:p>
            <a:r>
              <a:rPr lang="en-US" sz="1700" dirty="0"/>
              <a:t>Include if Fellowship is awarded to the PI, key personnel, and lab members. </a:t>
            </a:r>
          </a:p>
          <a:p>
            <a:pPr marL="0" indent="0">
              <a:buNone/>
            </a:pPr>
            <a:r>
              <a:rPr lang="en-US" sz="1700" b="1" dirty="0" smtClean="0"/>
              <a:t>Foreign Talent Program</a:t>
            </a:r>
          </a:p>
          <a:p>
            <a:r>
              <a:rPr lang="en-US" sz="1700" dirty="0" smtClean="0"/>
              <a:t>Include for PI, key personnel, and lab members</a:t>
            </a:r>
          </a:p>
          <a:p>
            <a:pPr marL="0" indent="0">
              <a:buNone/>
            </a:pPr>
            <a:r>
              <a:rPr lang="en-US" sz="1700" b="1" dirty="0" smtClean="0"/>
              <a:t>Gifts</a:t>
            </a:r>
            <a:endParaRPr lang="en-US" sz="1700" b="1" dirty="0"/>
          </a:p>
          <a:p>
            <a:r>
              <a:rPr lang="en-US" sz="1700" dirty="0"/>
              <a:t>Include </a:t>
            </a:r>
            <a:r>
              <a:rPr lang="en-US" sz="1700" dirty="0" smtClean="0"/>
              <a:t>only if gift is for a specific research project, if the support must be recognized in publications, if reports are required, or any other conditions are imposed.</a:t>
            </a:r>
            <a:endParaRPr lang="en-US" sz="1700" dirty="0"/>
          </a:p>
          <a:p>
            <a:pPr marL="0" indent="0">
              <a:buNone/>
            </a:pPr>
            <a:endParaRPr lang="en-US" dirty="0"/>
          </a:p>
          <a:p>
            <a:pPr marL="0" indent="0">
              <a:buNone/>
            </a:pPr>
            <a:endParaRPr lang="en-US" b="1" dirty="0"/>
          </a:p>
        </p:txBody>
      </p:sp>
    </p:spTree>
    <p:extLst>
      <p:ext uri="{BB962C8B-B14F-4D97-AF65-F5344CB8AC3E}">
        <p14:creationId xmlns:p14="http://schemas.microsoft.com/office/powerpoint/2010/main" val="16807741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7125" y="658026"/>
            <a:ext cx="8911687" cy="1280890"/>
          </a:xfrm>
        </p:spPr>
        <p:txBody>
          <a:bodyPr>
            <a:noAutofit/>
          </a:bodyPr>
          <a:lstStyle/>
          <a:p>
            <a:pPr algn="ctr"/>
            <a:r>
              <a:rPr lang="en-US" sz="2800" b="1" u="sng" dirty="0" smtClean="0"/>
              <a:t>NIH Other Support (</a:t>
            </a:r>
            <a:r>
              <a:rPr lang="en-US" sz="2800" b="1" u="sng" dirty="0" err="1" smtClean="0"/>
              <a:t>cont</a:t>
            </a:r>
            <a:r>
              <a:rPr lang="en-US" sz="2800" b="1" u="sng" dirty="0" smtClean="0"/>
              <a:t>)</a:t>
            </a:r>
            <a:endParaRPr lang="en-US" sz="2800" b="1" dirty="0"/>
          </a:p>
        </p:txBody>
      </p:sp>
      <p:sp>
        <p:nvSpPr>
          <p:cNvPr id="3" name="Content Placeholder 2"/>
          <p:cNvSpPr>
            <a:spLocks noGrp="1"/>
          </p:cNvSpPr>
          <p:nvPr>
            <p:ph idx="1"/>
          </p:nvPr>
        </p:nvSpPr>
        <p:spPr>
          <a:xfrm>
            <a:off x="2032840" y="1836366"/>
            <a:ext cx="8915400" cy="5000266"/>
          </a:xfrm>
        </p:spPr>
        <p:txBody>
          <a:bodyPr/>
          <a:lstStyle/>
          <a:p>
            <a:pPr marL="0" lvl="0" indent="0">
              <a:buNone/>
            </a:pPr>
            <a:r>
              <a:rPr lang="en-US" b="1" dirty="0" smtClean="0"/>
              <a:t>In-Kind Resources</a:t>
            </a:r>
            <a:endParaRPr lang="en-US" b="1" dirty="0"/>
          </a:p>
          <a:p>
            <a:r>
              <a:rPr lang="en-US" dirty="0" smtClean="0"/>
              <a:t>Include only resources outside of Caltech that are in direct support of the PI’s research endeavors, regardless of where conducted.</a:t>
            </a:r>
          </a:p>
          <a:p>
            <a:pPr marL="0" lvl="0" indent="0">
              <a:buNone/>
            </a:pPr>
            <a:r>
              <a:rPr lang="en-US" b="1" dirty="0" smtClean="0"/>
              <a:t>Other Resources</a:t>
            </a:r>
            <a:endParaRPr lang="en-US" b="1" dirty="0"/>
          </a:p>
          <a:p>
            <a:r>
              <a:rPr lang="en-US" dirty="0"/>
              <a:t>Include </a:t>
            </a:r>
            <a:r>
              <a:rPr lang="en-US" dirty="0" smtClean="0"/>
              <a:t>only if available for direct support of the PI’s research endeavors, regardless of where conducted. Also applies to grad students working on this project. </a:t>
            </a:r>
          </a:p>
          <a:p>
            <a:pPr marL="0" lvl="0" indent="0">
              <a:buNone/>
            </a:pPr>
            <a:r>
              <a:rPr lang="en-US" b="1" dirty="0" smtClean="0"/>
              <a:t>Projects and Activities</a:t>
            </a:r>
            <a:endParaRPr lang="en-US" b="1" dirty="0"/>
          </a:p>
          <a:p>
            <a:r>
              <a:rPr lang="en-US" dirty="0" smtClean="0"/>
              <a:t>Included if it supports an individual’s research, regardless of where conducted.</a:t>
            </a:r>
          </a:p>
          <a:p>
            <a:pPr marL="0" lvl="0" indent="0">
              <a:buNone/>
            </a:pPr>
            <a:r>
              <a:rPr lang="en-US" b="1" dirty="0" smtClean="0"/>
              <a:t>Prizes</a:t>
            </a:r>
            <a:endParaRPr lang="en-US" b="1" dirty="0"/>
          </a:p>
          <a:p>
            <a:r>
              <a:rPr lang="en-US" dirty="0" smtClean="0"/>
              <a:t>Does not need to be included.</a:t>
            </a:r>
            <a:endParaRPr lang="en-US" dirty="0"/>
          </a:p>
          <a:p>
            <a:pPr marL="0" indent="0">
              <a:buNone/>
            </a:pPr>
            <a:endParaRPr lang="en-US" dirty="0"/>
          </a:p>
          <a:p>
            <a:endParaRPr lang="en-US" dirty="0"/>
          </a:p>
        </p:txBody>
      </p:sp>
    </p:spTree>
    <p:extLst>
      <p:ext uri="{BB962C8B-B14F-4D97-AF65-F5344CB8AC3E}">
        <p14:creationId xmlns:p14="http://schemas.microsoft.com/office/powerpoint/2010/main" val="7814978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4180" y="419010"/>
            <a:ext cx="8911687" cy="1280890"/>
          </a:xfrm>
        </p:spPr>
        <p:txBody>
          <a:bodyPr/>
          <a:lstStyle/>
          <a:p>
            <a:pPr algn="ctr"/>
            <a:r>
              <a:rPr lang="en-US" b="1" u="sng" dirty="0" smtClean="0"/>
              <a:t>NSF Current and Pending Support</a:t>
            </a:r>
            <a:endParaRPr lang="en-US" b="1" u="sng" dirty="0"/>
          </a:p>
        </p:txBody>
      </p:sp>
      <p:sp>
        <p:nvSpPr>
          <p:cNvPr id="3" name="Content Placeholder 2"/>
          <p:cNvSpPr>
            <a:spLocks noGrp="1"/>
          </p:cNvSpPr>
          <p:nvPr>
            <p:ph idx="1"/>
          </p:nvPr>
        </p:nvSpPr>
        <p:spPr>
          <a:xfrm>
            <a:off x="2174180" y="1407208"/>
            <a:ext cx="8915400" cy="5147416"/>
          </a:xfrm>
        </p:spPr>
        <p:txBody>
          <a:bodyPr>
            <a:normAutofit lnSpcReduction="10000"/>
          </a:bodyPr>
          <a:lstStyle/>
          <a:p>
            <a:pPr marL="0" lvl="0" indent="0">
              <a:buNone/>
            </a:pPr>
            <a:r>
              <a:rPr lang="en-US" b="1" dirty="0" smtClean="0"/>
              <a:t>Internal Awards</a:t>
            </a:r>
            <a:endParaRPr lang="en-US" b="1" dirty="0"/>
          </a:p>
          <a:p>
            <a:r>
              <a:rPr lang="en-US" dirty="0"/>
              <a:t>Include only if the </a:t>
            </a:r>
            <a:r>
              <a:rPr lang="en-US" dirty="0" smtClean="0"/>
              <a:t>funds are used for a project that has a SOW, budget, effort commitment by the PI, and a period of performance.</a:t>
            </a:r>
          </a:p>
          <a:p>
            <a:pPr marL="0" lvl="0" indent="0">
              <a:buNone/>
            </a:pPr>
            <a:r>
              <a:rPr lang="en-US" b="1" dirty="0" smtClean="0"/>
              <a:t>Start-up Funds</a:t>
            </a:r>
            <a:endParaRPr lang="en-US" b="1" dirty="0"/>
          </a:p>
          <a:p>
            <a:r>
              <a:rPr lang="en-US" dirty="0"/>
              <a:t>Include only if the </a:t>
            </a:r>
            <a:r>
              <a:rPr lang="en-US" dirty="0" smtClean="0"/>
              <a:t>source is an institution other than Caltech.</a:t>
            </a:r>
          </a:p>
          <a:p>
            <a:pPr marL="0" lvl="0" indent="0">
              <a:buNone/>
            </a:pPr>
            <a:r>
              <a:rPr lang="en-US" b="1" dirty="0" smtClean="0"/>
              <a:t>Appointments </a:t>
            </a:r>
            <a:endParaRPr lang="en-US" b="1" dirty="0"/>
          </a:p>
          <a:p>
            <a:r>
              <a:rPr lang="en-US" dirty="0" smtClean="0"/>
              <a:t>All appointments whether compensated or not</a:t>
            </a:r>
          </a:p>
          <a:p>
            <a:pPr marL="0" indent="0">
              <a:buNone/>
            </a:pPr>
            <a:r>
              <a:rPr lang="en-US" dirty="0" smtClean="0"/>
              <a:t> </a:t>
            </a:r>
            <a:r>
              <a:rPr lang="en-US" b="1" dirty="0" smtClean="0"/>
              <a:t>(Must be reported through Caltech COI Disclosure System – Question #5)</a:t>
            </a:r>
          </a:p>
          <a:p>
            <a:pPr marL="0" lvl="0" indent="0">
              <a:buNone/>
            </a:pPr>
            <a:r>
              <a:rPr lang="en-US" b="1" dirty="0" smtClean="0"/>
              <a:t>Research Contracts</a:t>
            </a:r>
            <a:endParaRPr lang="en-US" b="1" dirty="0"/>
          </a:p>
          <a:p>
            <a:r>
              <a:rPr lang="en-US" dirty="0"/>
              <a:t>Include </a:t>
            </a:r>
            <a:r>
              <a:rPr lang="en-US" dirty="0" smtClean="0"/>
              <a:t>all research contracts, both current and pending, whether awards through Caltech or another entity. </a:t>
            </a:r>
          </a:p>
          <a:p>
            <a:pPr marL="0" lvl="0" indent="0">
              <a:buNone/>
            </a:pPr>
            <a:r>
              <a:rPr lang="en-US" b="1" dirty="0"/>
              <a:t>Consulting Agreements</a:t>
            </a:r>
          </a:p>
          <a:p>
            <a:r>
              <a:rPr lang="en-US" dirty="0" smtClean="0"/>
              <a:t>Do not include </a:t>
            </a:r>
          </a:p>
          <a:p>
            <a:pPr marL="0" indent="0">
              <a:buNone/>
            </a:pPr>
            <a:r>
              <a:rPr lang="en-US" b="1" dirty="0" smtClean="0"/>
              <a:t>(Must be reported through Caltech COI Disclosure System – Question #5/#2)</a:t>
            </a:r>
            <a:endParaRPr lang="en-US" b="1" dirty="0"/>
          </a:p>
          <a:p>
            <a:endParaRPr lang="en-US" sz="1700" dirty="0"/>
          </a:p>
          <a:p>
            <a:endParaRPr lang="en-US" dirty="0"/>
          </a:p>
          <a:p>
            <a:endParaRPr lang="en-US" dirty="0"/>
          </a:p>
          <a:p>
            <a:endParaRPr lang="en-US" dirty="0"/>
          </a:p>
        </p:txBody>
      </p:sp>
    </p:spTree>
    <p:extLst>
      <p:ext uri="{BB962C8B-B14F-4D97-AF65-F5344CB8AC3E}">
        <p14:creationId xmlns:p14="http://schemas.microsoft.com/office/powerpoint/2010/main" val="29335147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234" y="463117"/>
            <a:ext cx="8911687" cy="595486"/>
          </a:xfrm>
        </p:spPr>
        <p:txBody>
          <a:bodyPr>
            <a:noAutofit/>
          </a:bodyPr>
          <a:lstStyle/>
          <a:p>
            <a:pPr algn="ctr"/>
            <a:r>
              <a:rPr lang="en-US" sz="3500" b="1" u="sng" dirty="0" smtClean="0"/>
              <a:t>Agenda</a:t>
            </a:r>
            <a:endParaRPr lang="en-US" sz="3500" b="1" u="sng" dirty="0"/>
          </a:p>
        </p:txBody>
      </p:sp>
      <p:sp>
        <p:nvSpPr>
          <p:cNvPr id="3" name="Content Placeholder 2"/>
          <p:cNvSpPr>
            <a:spLocks noGrp="1"/>
          </p:cNvSpPr>
          <p:nvPr>
            <p:ph idx="1"/>
          </p:nvPr>
        </p:nvSpPr>
        <p:spPr>
          <a:xfrm>
            <a:off x="1491214" y="1404118"/>
            <a:ext cx="9595263" cy="5318899"/>
          </a:xfrm>
        </p:spPr>
        <p:txBody>
          <a:bodyPr>
            <a:normAutofit fontScale="85000" lnSpcReduction="10000"/>
          </a:bodyPr>
          <a:lstStyle/>
          <a:p>
            <a:pPr>
              <a:lnSpc>
                <a:spcPct val="150000"/>
              </a:lnSpc>
              <a:spcBef>
                <a:spcPts val="0"/>
              </a:spcBef>
            </a:pPr>
            <a:r>
              <a:rPr lang="en-US" sz="2000" dirty="0" smtClean="0"/>
              <a:t>Introduction – Dick Seligman</a:t>
            </a:r>
          </a:p>
          <a:p>
            <a:pPr>
              <a:lnSpc>
                <a:spcPct val="150000"/>
              </a:lnSpc>
              <a:spcBef>
                <a:spcPts val="0"/>
              </a:spcBef>
            </a:pPr>
            <a:r>
              <a:rPr lang="en-US" sz="2000" dirty="0" smtClean="0"/>
              <a:t>The new COVID-19 Website for Research Administration – David Mayo</a:t>
            </a:r>
          </a:p>
          <a:p>
            <a:pPr>
              <a:lnSpc>
                <a:spcPct val="150000"/>
              </a:lnSpc>
              <a:spcBef>
                <a:spcPts val="0"/>
              </a:spcBef>
            </a:pPr>
            <a:r>
              <a:rPr lang="en-US" sz="2000" dirty="0" smtClean="0"/>
              <a:t>Charging Costs to Sponsored Awards During the COVID-19 Situation – David Mayo &amp; Rochelle Athey</a:t>
            </a:r>
          </a:p>
          <a:p>
            <a:pPr>
              <a:lnSpc>
                <a:spcPct val="150000"/>
              </a:lnSpc>
              <a:spcBef>
                <a:spcPts val="0"/>
              </a:spcBef>
            </a:pPr>
            <a:r>
              <a:rPr lang="en-US" sz="2000" dirty="0" smtClean="0"/>
              <a:t>Foreign Influence on the Research Enterprise: New Checklist for Disclosures on Grant Applications for NSF &amp; NIH – Grace Fisher-Adams</a:t>
            </a:r>
          </a:p>
          <a:p>
            <a:pPr>
              <a:lnSpc>
                <a:spcPct val="150000"/>
              </a:lnSpc>
              <a:spcBef>
                <a:spcPts val="0"/>
              </a:spcBef>
            </a:pPr>
            <a:r>
              <a:rPr lang="en-US" sz="2000" dirty="0" smtClean="0"/>
              <a:t>Research at Caltech during the COVID-19 Crisis – Grace Fisher-Adams</a:t>
            </a:r>
          </a:p>
          <a:p>
            <a:pPr>
              <a:lnSpc>
                <a:spcPct val="150000"/>
              </a:lnSpc>
              <a:spcBef>
                <a:spcPts val="0"/>
              </a:spcBef>
            </a:pPr>
            <a:r>
              <a:rPr lang="en-US" sz="2000" dirty="0"/>
              <a:t>NIH Items </a:t>
            </a:r>
            <a:r>
              <a:rPr lang="en-US" sz="2000" dirty="0" smtClean="0"/>
              <a:t>– Mary Gibson</a:t>
            </a:r>
            <a:endParaRPr lang="en-US" sz="2000" dirty="0"/>
          </a:p>
          <a:p>
            <a:pPr marL="0" indent="0">
              <a:lnSpc>
                <a:spcPct val="150000"/>
              </a:lnSpc>
              <a:spcBef>
                <a:spcPts val="0"/>
              </a:spcBef>
              <a:buNone/>
            </a:pPr>
            <a:r>
              <a:rPr lang="en-US" sz="2000" dirty="0"/>
              <a:t>	Salary Cap and Stipend Levels for 2020</a:t>
            </a:r>
          </a:p>
          <a:p>
            <a:pPr marL="0" indent="0">
              <a:lnSpc>
                <a:spcPct val="150000"/>
              </a:lnSpc>
              <a:spcBef>
                <a:spcPts val="0"/>
              </a:spcBef>
              <a:buNone/>
            </a:pPr>
            <a:r>
              <a:rPr lang="en-US" sz="2000" dirty="0"/>
              <a:t>	New Grant Application Forms</a:t>
            </a:r>
          </a:p>
          <a:p>
            <a:pPr marL="0" indent="0">
              <a:lnSpc>
                <a:spcPct val="150000"/>
              </a:lnSpc>
              <a:spcBef>
                <a:spcPts val="0"/>
              </a:spcBef>
              <a:buNone/>
            </a:pPr>
            <a:r>
              <a:rPr lang="en-US" sz="2000" dirty="0"/>
              <a:t>	NIH </a:t>
            </a:r>
            <a:r>
              <a:rPr lang="en-US" sz="2000" dirty="0" err="1"/>
              <a:t>eRA</a:t>
            </a:r>
            <a:r>
              <a:rPr lang="en-US" sz="2000" dirty="0"/>
              <a:t> system will be down between April 17 and April </a:t>
            </a:r>
            <a:r>
              <a:rPr lang="en-US" sz="2000" dirty="0" smtClean="0"/>
              <a:t>22</a:t>
            </a:r>
          </a:p>
          <a:p>
            <a:pPr>
              <a:lnSpc>
                <a:spcPct val="150000"/>
              </a:lnSpc>
              <a:spcBef>
                <a:spcPts val="0"/>
              </a:spcBef>
            </a:pPr>
            <a:r>
              <a:rPr lang="en-US" sz="2000" dirty="0" smtClean="0"/>
              <a:t>NSF Forms for </a:t>
            </a:r>
            <a:r>
              <a:rPr lang="en-US" sz="2000" dirty="0" err="1" smtClean="0"/>
              <a:t>Biosketch</a:t>
            </a:r>
            <a:r>
              <a:rPr lang="en-US" sz="2000" dirty="0" smtClean="0"/>
              <a:t> and Other Support – David Mayo</a:t>
            </a:r>
          </a:p>
          <a:p>
            <a:pPr>
              <a:lnSpc>
                <a:spcPct val="150000"/>
              </a:lnSpc>
              <a:spcBef>
                <a:spcPts val="0"/>
              </a:spcBef>
            </a:pPr>
            <a:r>
              <a:rPr lang="en-US" sz="2000" dirty="0" smtClean="0"/>
              <a:t>DOE Order 486.1 – Adilia Koch</a:t>
            </a:r>
          </a:p>
          <a:p>
            <a:pPr>
              <a:lnSpc>
                <a:spcPct val="150000"/>
              </a:lnSpc>
              <a:spcBef>
                <a:spcPts val="0"/>
              </a:spcBef>
            </a:pPr>
            <a:r>
              <a:rPr lang="en-US" sz="2000" dirty="0" smtClean="0"/>
              <a:t>Conclusion – Dick Seligman</a:t>
            </a:r>
            <a:endParaRPr lang="en-US" sz="2000" dirty="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p:txBody>
      </p:sp>
    </p:spTree>
    <p:extLst>
      <p:ext uri="{BB962C8B-B14F-4D97-AF65-F5344CB8AC3E}">
        <p14:creationId xmlns:p14="http://schemas.microsoft.com/office/powerpoint/2010/main" val="13914877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0536" y="367736"/>
            <a:ext cx="9285729" cy="1280890"/>
          </a:xfrm>
        </p:spPr>
        <p:txBody>
          <a:bodyPr/>
          <a:lstStyle/>
          <a:p>
            <a:pPr algn="ctr"/>
            <a:r>
              <a:rPr lang="en-US" b="1" u="sng" dirty="0"/>
              <a:t>NSF Current and Pending </a:t>
            </a:r>
            <a:r>
              <a:rPr lang="en-US" b="1" u="sng" dirty="0" smtClean="0"/>
              <a:t>Support (cont.)</a:t>
            </a:r>
            <a:endParaRPr lang="en-US" dirty="0"/>
          </a:p>
        </p:txBody>
      </p:sp>
      <p:sp>
        <p:nvSpPr>
          <p:cNvPr id="3" name="Content Placeholder 2"/>
          <p:cNvSpPr>
            <a:spLocks noGrp="1"/>
          </p:cNvSpPr>
          <p:nvPr>
            <p:ph idx="1"/>
          </p:nvPr>
        </p:nvSpPr>
        <p:spPr>
          <a:xfrm>
            <a:off x="1960536" y="1478423"/>
            <a:ext cx="8915400" cy="5306938"/>
          </a:xfrm>
        </p:spPr>
        <p:txBody>
          <a:bodyPr/>
          <a:lstStyle/>
          <a:p>
            <a:pPr marL="0" lvl="0" indent="0">
              <a:buNone/>
            </a:pPr>
            <a:r>
              <a:rPr lang="en-US" b="1" dirty="0" smtClean="0"/>
              <a:t>Cooperative Agreements for Research</a:t>
            </a:r>
            <a:endParaRPr lang="en-US" b="1" dirty="0"/>
          </a:p>
          <a:p>
            <a:r>
              <a:rPr lang="en-US" dirty="0"/>
              <a:t>Include only </a:t>
            </a:r>
            <a:r>
              <a:rPr lang="en-US" dirty="0" smtClean="0"/>
              <a:t>if the cooperative agreement supports the PI’s research endeavors, regardless of where conducted.</a:t>
            </a:r>
          </a:p>
          <a:p>
            <a:pPr marL="0" lvl="0" indent="0">
              <a:buNone/>
            </a:pPr>
            <a:r>
              <a:rPr lang="en-US" b="1" dirty="0" smtClean="0"/>
              <a:t>Fellowship Program</a:t>
            </a:r>
            <a:endParaRPr lang="en-US" b="1" dirty="0"/>
          </a:p>
          <a:p>
            <a:r>
              <a:rPr lang="en-US" dirty="0"/>
              <a:t>Include only if </a:t>
            </a:r>
            <a:r>
              <a:rPr lang="en-US" dirty="0" smtClean="0"/>
              <a:t>Fellowship is awarded to the PI or senior personnel.</a:t>
            </a:r>
          </a:p>
          <a:p>
            <a:pPr marL="0" lvl="0" indent="0">
              <a:buNone/>
            </a:pPr>
            <a:r>
              <a:rPr lang="en-US" b="1" dirty="0" smtClean="0"/>
              <a:t>Foreign Talent Program</a:t>
            </a:r>
            <a:endParaRPr lang="en-US" b="1" dirty="0"/>
          </a:p>
          <a:p>
            <a:r>
              <a:rPr lang="en-US" dirty="0"/>
              <a:t>Include </a:t>
            </a:r>
            <a:r>
              <a:rPr lang="en-US" dirty="0" smtClean="0"/>
              <a:t>for PI and senior personnel.</a:t>
            </a:r>
            <a:endParaRPr lang="en-US" dirty="0"/>
          </a:p>
          <a:p>
            <a:pPr marL="0" lvl="0" indent="0">
              <a:buNone/>
            </a:pPr>
            <a:r>
              <a:rPr lang="en-US" b="1" dirty="0" smtClean="0"/>
              <a:t>Gifts</a:t>
            </a:r>
            <a:endParaRPr lang="en-US" b="1" dirty="0"/>
          </a:p>
          <a:p>
            <a:r>
              <a:rPr lang="en-US" dirty="0"/>
              <a:t>Include </a:t>
            </a:r>
            <a:r>
              <a:rPr lang="en-US" dirty="0" smtClean="0"/>
              <a:t>if the gift is given with time comments or other expectations, including recognition in publications, required reporting, or any other conditions.</a:t>
            </a:r>
          </a:p>
          <a:p>
            <a:pPr marL="0" lvl="0" indent="0">
              <a:buNone/>
            </a:pPr>
            <a:r>
              <a:rPr lang="en-US" b="1" dirty="0" smtClean="0"/>
              <a:t>Research Grants</a:t>
            </a:r>
            <a:endParaRPr lang="en-US" b="1" dirty="0"/>
          </a:p>
          <a:p>
            <a:r>
              <a:rPr lang="en-US" dirty="0"/>
              <a:t>Include </a:t>
            </a:r>
            <a:r>
              <a:rPr lang="en-US" dirty="0" smtClean="0"/>
              <a:t>all current and pending, for Caltech and all other institutions.</a:t>
            </a:r>
            <a:endParaRPr lang="en-US" dirty="0"/>
          </a:p>
          <a:p>
            <a:endParaRPr lang="en-US" dirty="0"/>
          </a:p>
          <a:p>
            <a:endParaRPr lang="en-US" dirty="0"/>
          </a:p>
        </p:txBody>
      </p:sp>
    </p:spTree>
    <p:extLst>
      <p:ext uri="{BB962C8B-B14F-4D97-AF65-F5344CB8AC3E}">
        <p14:creationId xmlns:p14="http://schemas.microsoft.com/office/powerpoint/2010/main" val="42645939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8097" y="590639"/>
            <a:ext cx="9359618" cy="1280890"/>
          </a:xfrm>
        </p:spPr>
        <p:txBody>
          <a:bodyPr/>
          <a:lstStyle/>
          <a:p>
            <a:pPr algn="ctr"/>
            <a:r>
              <a:rPr lang="en-US" b="1" u="sng" dirty="0"/>
              <a:t>NSF Current and Pending Support (cont.)</a:t>
            </a:r>
            <a:endParaRPr lang="en-US" dirty="0"/>
          </a:p>
        </p:txBody>
      </p:sp>
      <p:sp>
        <p:nvSpPr>
          <p:cNvPr id="3" name="Content Placeholder 2"/>
          <p:cNvSpPr>
            <a:spLocks noGrp="1"/>
          </p:cNvSpPr>
          <p:nvPr>
            <p:ph idx="1"/>
          </p:nvPr>
        </p:nvSpPr>
        <p:spPr>
          <a:xfrm>
            <a:off x="2230206" y="2068082"/>
            <a:ext cx="8915400" cy="5221480"/>
          </a:xfrm>
        </p:spPr>
        <p:txBody>
          <a:bodyPr>
            <a:normAutofit/>
          </a:bodyPr>
          <a:lstStyle/>
          <a:p>
            <a:pPr marL="0" lvl="0" indent="0">
              <a:buNone/>
            </a:pPr>
            <a:r>
              <a:rPr lang="en-US" b="1" dirty="0" smtClean="0"/>
              <a:t>In-Kind Contributions </a:t>
            </a:r>
            <a:endParaRPr lang="en-US" b="1" dirty="0"/>
          </a:p>
          <a:p>
            <a:r>
              <a:rPr lang="en-US" dirty="0"/>
              <a:t>Include </a:t>
            </a:r>
            <a:r>
              <a:rPr lang="en-US" dirty="0" smtClean="0"/>
              <a:t>if not intended for use on this project/proposal if there are associated time commitments. Include if intended for use on this project/proposal. </a:t>
            </a:r>
          </a:p>
          <a:p>
            <a:pPr marL="0" lvl="0" indent="0">
              <a:buNone/>
            </a:pPr>
            <a:r>
              <a:rPr lang="en-US" b="1" dirty="0" smtClean="0"/>
              <a:t>Other Resources</a:t>
            </a:r>
            <a:endParaRPr lang="en-US" b="1" dirty="0"/>
          </a:p>
          <a:p>
            <a:r>
              <a:rPr lang="en-US" dirty="0"/>
              <a:t>Include </a:t>
            </a:r>
            <a:r>
              <a:rPr lang="en-US" dirty="0" smtClean="0"/>
              <a:t>if available for direct support of the PI’s research endeavors, regardless of where conducted.</a:t>
            </a:r>
          </a:p>
          <a:p>
            <a:pPr marL="0" lvl="0" indent="0">
              <a:buNone/>
            </a:pPr>
            <a:r>
              <a:rPr lang="en-US" b="1" dirty="0" smtClean="0"/>
              <a:t>Projects and Activities </a:t>
            </a:r>
          </a:p>
          <a:p>
            <a:r>
              <a:rPr lang="en-US" dirty="0" smtClean="0"/>
              <a:t>Include if it supports an individual’s research, regardless of where conducted.</a:t>
            </a:r>
          </a:p>
          <a:p>
            <a:pPr marL="0" lvl="0" indent="0">
              <a:buNone/>
            </a:pPr>
            <a:r>
              <a:rPr lang="en-US" b="1" dirty="0" smtClean="0"/>
              <a:t>Prizes</a:t>
            </a:r>
            <a:endParaRPr lang="en-US" b="1" dirty="0"/>
          </a:p>
          <a:p>
            <a:r>
              <a:rPr lang="en-US" dirty="0" smtClean="0"/>
              <a:t>Does not need to be included. </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37120124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6252" y="787192"/>
            <a:ext cx="9915094" cy="1280890"/>
          </a:xfrm>
        </p:spPr>
        <p:txBody>
          <a:bodyPr>
            <a:normAutofit/>
          </a:bodyPr>
          <a:lstStyle/>
          <a:p>
            <a:r>
              <a:rPr lang="en-US" sz="3200" b="1" u="sng" dirty="0" smtClean="0"/>
              <a:t>Research at Caltech During the COVID-19 Crisis</a:t>
            </a:r>
            <a:endParaRPr lang="en-US" sz="3200" b="1" u="sng" dirty="0"/>
          </a:p>
        </p:txBody>
      </p:sp>
      <p:sp>
        <p:nvSpPr>
          <p:cNvPr id="3" name="Content Placeholder 2"/>
          <p:cNvSpPr>
            <a:spLocks noGrp="1"/>
          </p:cNvSpPr>
          <p:nvPr>
            <p:ph idx="1"/>
          </p:nvPr>
        </p:nvSpPr>
        <p:spPr>
          <a:xfrm>
            <a:off x="1726252" y="2153540"/>
            <a:ext cx="8915400" cy="5093293"/>
          </a:xfrm>
        </p:spPr>
        <p:txBody>
          <a:bodyPr/>
          <a:lstStyle/>
          <a:p>
            <a:pPr marL="0" indent="0">
              <a:buNone/>
            </a:pPr>
            <a:r>
              <a:rPr lang="en-US" dirty="0" smtClean="0"/>
              <a:t>In light of the Safer at Home Ordinances in effect in Pasadena, and to protect the health of our community, Caltech has taken the following actions: </a:t>
            </a:r>
          </a:p>
          <a:p>
            <a:r>
              <a:rPr lang="en-US" dirty="0" smtClean="0"/>
              <a:t>All non-essential research operations have been deferred, or transitioned to remote (home office, private space within residence, etc.) activities whenever possible. </a:t>
            </a:r>
            <a:r>
              <a:rPr lang="en-US" b="1" dirty="0" smtClean="0"/>
              <a:t>Essential research where there is a need to continue work in the laboratory must be approved by the Division Chair. </a:t>
            </a:r>
          </a:p>
          <a:p>
            <a:r>
              <a:rPr lang="en-US" dirty="0" smtClean="0"/>
              <a:t>All head of laboratories and research units have evaluated their continuity plans and identified any critical operations that require in-person support for maintenance and preservation. </a:t>
            </a:r>
            <a:r>
              <a:rPr lang="en-US" b="1" dirty="0" smtClean="0"/>
              <a:t>Information on critical operations has been communicated to the Division Chairs, who must approve such operations. </a:t>
            </a:r>
          </a:p>
          <a:p>
            <a:r>
              <a:rPr lang="en-US" dirty="0" smtClean="0"/>
              <a:t>The Division Chairs are maintaining lists of all approved essential research and all approved critical operations.</a:t>
            </a:r>
            <a:endParaRPr lang="en-US" dirty="0"/>
          </a:p>
        </p:txBody>
      </p:sp>
    </p:spTree>
    <p:extLst>
      <p:ext uri="{BB962C8B-B14F-4D97-AF65-F5344CB8AC3E}">
        <p14:creationId xmlns:p14="http://schemas.microsoft.com/office/powerpoint/2010/main" val="10112616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9877" y="641201"/>
            <a:ext cx="9821091" cy="1280890"/>
          </a:xfrm>
        </p:spPr>
        <p:txBody>
          <a:bodyPr>
            <a:normAutofit/>
          </a:bodyPr>
          <a:lstStyle/>
          <a:p>
            <a:pPr algn="ctr"/>
            <a:r>
              <a:rPr lang="en-US" sz="3200" b="1" u="sng" dirty="0"/>
              <a:t>Research at Caltech During the </a:t>
            </a:r>
            <a:r>
              <a:rPr lang="en-US" sz="3200" b="1" u="sng" dirty="0" smtClean="0"/>
              <a:t>COVID-19 Crisis (cont.)</a:t>
            </a:r>
            <a:endParaRPr lang="en-US" sz="3200" dirty="0"/>
          </a:p>
        </p:txBody>
      </p:sp>
      <p:sp>
        <p:nvSpPr>
          <p:cNvPr id="3" name="Content Placeholder 2"/>
          <p:cNvSpPr>
            <a:spLocks noGrp="1"/>
          </p:cNvSpPr>
          <p:nvPr>
            <p:ph idx="1"/>
          </p:nvPr>
        </p:nvSpPr>
        <p:spPr>
          <a:xfrm>
            <a:off x="1597900" y="2419885"/>
            <a:ext cx="8915400" cy="4438115"/>
          </a:xfrm>
        </p:spPr>
        <p:txBody>
          <a:bodyPr/>
          <a:lstStyle/>
          <a:p>
            <a:r>
              <a:rPr lang="en-US" dirty="0" smtClean="0"/>
              <a:t>Caltech has posted a list of frequently asked questions (FAQ) that address many of the most important aspects of conduction research during the COVID-19 crisis: </a:t>
            </a:r>
            <a:r>
              <a:rPr lang="en-US" dirty="0" smtClean="0">
                <a:hlinkClick r:id="rId2"/>
              </a:rPr>
              <a:t>http://www.researchcompliance.Caltech.edu/researchfaqs</a:t>
            </a:r>
            <a:endParaRPr lang="en-US" dirty="0" smtClean="0"/>
          </a:p>
          <a:p>
            <a:r>
              <a:rPr lang="en-US" dirty="0" smtClean="0"/>
              <a:t>Principal investigators are responsible for informing research sponsors, as applicable, of any changes to the status of ongoing projects.</a:t>
            </a:r>
          </a:p>
          <a:p>
            <a:r>
              <a:rPr lang="en-US" dirty="0" smtClean="0"/>
              <a:t>The Institute maintains a critical logistics status report which provides laboratory heads with up-to-date information regarding the availability of essential laboratory consumables.</a:t>
            </a:r>
          </a:p>
          <a:p>
            <a:pPr marL="0" indent="0">
              <a:buNone/>
            </a:pPr>
            <a:endParaRPr lang="en-US" dirty="0"/>
          </a:p>
          <a:p>
            <a:pPr marL="0" indent="0">
              <a:buNone/>
            </a:pPr>
            <a:r>
              <a:rPr lang="en-US" b="1" dirty="0" smtClean="0"/>
              <a:t>These actions last until at </a:t>
            </a:r>
            <a:r>
              <a:rPr lang="en-US" b="1" smtClean="0"/>
              <a:t>least 19 </a:t>
            </a:r>
            <a:r>
              <a:rPr lang="en-US" b="1" dirty="0" smtClean="0"/>
              <a:t>April 2020, but may be extended. </a:t>
            </a:r>
            <a:endParaRPr lang="en-US" b="1" dirty="0"/>
          </a:p>
        </p:txBody>
      </p:sp>
    </p:spTree>
    <p:extLst>
      <p:ext uri="{BB962C8B-B14F-4D97-AF65-F5344CB8AC3E}">
        <p14:creationId xmlns:p14="http://schemas.microsoft.com/office/powerpoint/2010/main" val="34122379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7555" y="544854"/>
            <a:ext cx="9598900" cy="1280890"/>
          </a:xfrm>
        </p:spPr>
        <p:txBody>
          <a:bodyPr>
            <a:normAutofit fontScale="90000"/>
          </a:bodyPr>
          <a:lstStyle/>
          <a:p>
            <a:pPr algn="ctr"/>
            <a:r>
              <a:rPr lang="en-US" b="1" u="sng" dirty="0" smtClean="0"/>
              <a:t>NIH FY </a:t>
            </a:r>
            <a:r>
              <a:rPr lang="en-US" b="1" u="sng" dirty="0"/>
              <a:t>2020 Fiscal Policies for Grant Awards: </a:t>
            </a:r>
            <a:r>
              <a:rPr lang="en-US" b="1" u="sng" dirty="0" smtClean="0"/>
              <a:t>Salary Limits </a:t>
            </a:r>
            <a:r>
              <a:rPr lang="en-US" b="1" u="sng" dirty="0"/>
              <a:t>and Stipend Levels - Mary Gibson</a:t>
            </a:r>
            <a:r>
              <a:rPr lang="en-US" dirty="0"/>
              <a:t/>
            </a:r>
            <a:br>
              <a:rPr lang="en-US" dirty="0"/>
            </a:br>
            <a:endParaRPr lang="en-US" dirty="0"/>
          </a:p>
        </p:txBody>
      </p:sp>
      <p:sp>
        <p:nvSpPr>
          <p:cNvPr id="3" name="Content Placeholder 2"/>
          <p:cNvSpPr>
            <a:spLocks noGrp="1"/>
          </p:cNvSpPr>
          <p:nvPr>
            <p:ph idx="1"/>
          </p:nvPr>
        </p:nvSpPr>
        <p:spPr>
          <a:xfrm>
            <a:off x="2000466" y="2087341"/>
            <a:ext cx="8913078" cy="5240677"/>
          </a:xfrm>
        </p:spPr>
        <p:txBody>
          <a:bodyPr>
            <a:normAutofit/>
          </a:bodyPr>
          <a:lstStyle/>
          <a:p>
            <a:r>
              <a:rPr lang="en-US" b="1" dirty="0"/>
              <a:t>Ruth L. </a:t>
            </a:r>
            <a:r>
              <a:rPr lang="en-US" b="1" dirty="0" err="1"/>
              <a:t>Kirschstein</a:t>
            </a:r>
            <a:r>
              <a:rPr lang="en-US" b="1" dirty="0"/>
              <a:t> National Research Service Awards (NRSA)</a:t>
            </a:r>
            <a:r>
              <a:rPr lang="en-US" dirty="0"/>
              <a:t> </a:t>
            </a:r>
            <a:r>
              <a:rPr lang="en-US" b="1" dirty="0" smtClean="0"/>
              <a:t>, Fellowship (F) and Training (T</a:t>
            </a:r>
            <a:r>
              <a:rPr lang="en-US" dirty="0" smtClean="0"/>
              <a:t>) – </a:t>
            </a:r>
            <a:r>
              <a:rPr lang="en-US" dirty="0"/>
              <a:t>Increase of NRSA stipends by approximately 2 percent for </a:t>
            </a:r>
            <a:r>
              <a:rPr lang="en-US" dirty="0" err="1"/>
              <a:t>predocs</a:t>
            </a:r>
            <a:r>
              <a:rPr lang="en-US" dirty="0"/>
              <a:t> and 4-5 percent on average for postdocs. The full range of stipend adjustments for FY 2020 </a:t>
            </a:r>
            <a:r>
              <a:rPr lang="en-US" dirty="0" smtClean="0"/>
              <a:t>and guidelines are published in Notice </a:t>
            </a:r>
            <a:r>
              <a:rPr lang="en-US" dirty="0"/>
              <a:t>Number: </a:t>
            </a:r>
            <a:r>
              <a:rPr lang="en-US" dirty="0" smtClean="0"/>
              <a:t>NOT-OD-20-070 </a:t>
            </a:r>
            <a:r>
              <a:rPr lang="en-US" dirty="0" smtClean="0">
                <a:hlinkClick r:id="rId2"/>
              </a:rPr>
              <a:t>https</a:t>
            </a:r>
            <a:r>
              <a:rPr lang="en-US" dirty="0">
                <a:hlinkClick r:id="rId2"/>
              </a:rPr>
              <a:t>://</a:t>
            </a:r>
            <a:r>
              <a:rPr lang="en-US" dirty="0" smtClean="0">
                <a:hlinkClick r:id="rId2"/>
              </a:rPr>
              <a:t>grants.nih.gov/grants/guide/notice-files/NOT-OD-20-070.html</a:t>
            </a:r>
            <a:endParaRPr lang="en-US" dirty="0" smtClean="0"/>
          </a:p>
          <a:p>
            <a:r>
              <a:rPr lang="en-US" dirty="0" smtClean="0"/>
              <a:t>The </a:t>
            </a:r>
            <a:r>
              <a:rPr lang="en-US" dirty="0"/>
              <a:t>Training Related Expenses and Institutional Allowances for </a:t>
            </a:r>
            <a:r>
              <a:rPr lang="en-US" dirty="0" err="1"/>
              <a:t>predoctoral</a:t>
            </a:r>
            <a:r>
              <a:rPr lang="en-US" dirty="0"/>
              <a:t> trainees and fellows and the Tuition and Fees for all educational levels remain unchanged. </a:t>
            </a:r>
            <a:endParaRPr lang="en-US" dirty="0" smtClean="0"/>
          </a:p>
          <a:p>
            <a:r>
              <a:rPr lang="en-US" dirty="0" smtClean="0"/>
              <a:t>Institutional </a:t>
            </a:r>
            <a:r>
              <a:rPr lang="en-US" dirty="0"/>
              <a:t>Allowance for individual fellows (F30, F31, F32, F33) sponsored by non-Federal Public, Private, and Non-Profit Institutions (Domestic &amp; Foreign, including health insurance): </a:t>
            </a:r>
          </a:p>
          <a:p>
            <a:pPr marL="0" indent="0">
              <a:buNone/>
            </a:pPr>
            <a:r>
              <a:rPr lang="en-US" dirty="0"/>
              <a:t>• </a:t>
            </a:r>
            <a:r>
              <a:rPr lang="en-US" dirty="0" err="1"/>
              <a:t>Predoctoral</a:t>
            </a:r>
            <a:r>
              <a:rPr lang="en-US" dirty="0"/>
              <a:t> Fellows: $4,200 </a:t>
            </a:r>
            <a:br>
              <a:rPr lang="en-US" dirty="0"/>
            </a:br>
            <a:r>
              <a:rPr lang="en-US" dirty="0"/>
              <a:t>• Postdoctoral Fellows: $10,850 </a:t>
            </a:r>
          </a:p>
          <a:p>
            <a:endParaRPr lang="en-US" dirty="0" smtClean="0"/>
          </a:p>
          <a:p>
            <a:endParaRPr lang="en-US" b="1" dirty="0" smtClean="0"/>
          </a:p>
          <a:p>
            <a:endParaRPr lang="en-US" b="1" dirty="0"/>
          </a:p>
          <a:p>
            <a:endParaRPr lang="en-US" b="1" dirty="0" smtClean="0"/>
          </a:p>
          <a:p>
            <a:endParaRPr lang="en-US" b="1" dirty="0"/>
          </a:p>
        </p:txBody>
      </p:sp>
      <p:sp>
        <p:nvSpPr>
          <p:cNvPr id="5" name="Rectangle 1"/>
          <p:cNvSpPr>
            <a:spLocks noChangeArrowheads="1"/>
          </p:cNvSpPr>
          <p:nvPr/>
        </p:nvSpPr>
        <p:spPr bwMode="auto">
          <a:xfrm>
            <a:off x="4075113" y="2610536"/>
            <a:ext cx="24878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en-US" altLang="en-US" dirty="0">
                <a:latin typeface="Arial" panose="020B0604020202020204" pitchFamily="34" charset="0"/>
              </a:rPr>
              <a:t>.</a:t>
            </a:r>
          </a:p>
          <a:p>
            <a:pPr defTabSz="914400" eaLnBrk="0" fontAlgn="base" hangingPunct="0">
              <a:spcBef>
                <a:spcPct val="0"/>
              </a:spcBef>
              <a:spcAft>
                <a:spcPct val="0"/>
              </a:spcAft>
            </a:pPr>
            <a:r>
              <a:rPr lang="en-US" altLang="en-US" dirty="0">
                <a:latin typeface="Arial" panose="020B0604020202020204" pitchFamily="34" charset="0"/>
              </a:rPr>
              <a:t> </a:t>
            </a:r>
          </a:p>
        </p:txBody>
      </p:sp>
    </p:spTree>
    <p:extLst>
      <p:ext uri="{BB962C8B-B14F-4D97-AF65-F5344CB8AC3E}">
        <p14:creationId xmlns:p14="http://schemas.microsoft.com/office/powerpoint/2010/main" val="21709303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85304563"/>
              </p:ext>
            </p:extLst>
          </p:nvPr>
        </p:nvGraphicFramePr>
        <p:xfrm>
          <a:off x="2491313" y="2708015"/>
          <a:ext cx="8912224" cy="3970020"/>
        </p:xfrm>
        <a:graphic>
          <a:graphicData uri="http://schemas.openxmlformats.org/drawingml/2006/table">
            <a:tbl>
              <a:tblPr/>
              <a:tblGrid>
                <a:gridCol w="2228056">
                  <a:extLst>
                    <a:ext uri="{9D8B030D-6E8A-4147-A177-3AD203B41FA5}">
                      <a16:colId xmlns:a16="http://schemas.microsoft.com/office/drawing/2014/main" val="20000"/>
                    </a:ext>
                  </a:extLst>
                </a:gridCol>
                <a:gridCol w="2228056">
                  <a:extLst>
                    <a:ext uri="{9D8B030D-6E8A-4147-A177-3AD203B41FA5}">
                      <a16:colId xmlns:a16="http://schemas.microsoft.com/office/drawing/2014/main" val="20001"/>
                    </a:ext>
                  </a:extLst>
                </a:gridCol>
                <a:gridCol w="2228056">
                  <a:extLst>
                    <a:ext uri="{9D8B030D-6E8A-4147-A177-3AD203B41FA5}">
                      <a16:colId xmlns:a16="http://schemas.microsoft.com/office/drawing/2014/main" val="20002"/>
                    </a:ext>
                  </a:extLst>
                </a:gridCol>
                <a:gridCol w="2228056">
                  <a:extLst>
                    <a:ext uri="{9D8B030D-6E8A-4147-A177-3AD203B41FA5}">
                      <a16:colId xmlns:a16="http://schemas.microsoft.com/office/drawing/2014/main" val="20003"/>
                    </a:ext>
                  </a:extLst>
                </a:gridCol>
              </a:tblGrid>
              <a:tr h="323787">
                <a:tc>
                  <a:txBody>
                    <a:bodyPr/>
                    <a:lstStyle/>
                    <a:p>
                      <a:r>
                        <a:rPr lang="en-US" b="1" dirty="0"/>
                        <a:t>Career Level</a:t>
                      </a:r>
                      <a:endParaRPr lang="en-US" dirty="0"/>
                    </a:p>
                  </a:txBody>
                  <a:tcPr marL="47625" marR="47625" marT="47625" marB="47625" anchor="ctr">
                    <a:lnL>
                      <a:noFill/>
                    </a:lnL>
                    <a:lnR>
                      <a:noFill/>
                    </a:lnR>
                    <a:lnT>
                      <a:noFill/>
                    </a:lnT>
                    <a:lnB>
                      <a:noFill/>
                    </a:lnB>
                  </a:tcPr>
                </a:tc>
                <a:tc>
                  <a:txBody>
                    <a:bodyPr/>
                    <a:lstStyle/>
                    <a:p>
                      <a:r>
                        <a:rPr lang="en-US" b="1" dirty="0"/>
                        <a:t>Years of Experience</a:t>
                      </a:r>
                      <a:endParaRPr lang="en-US" dirty="0"/>
                    </a:p>
                  </a:txBody>
                  <a:tcPr marL="47625" marR="47625" marT="47625" marB="47625" anchor="ctr">
                    <a:lnL>
                      <a:noFill/>
                    </a:lnL>
                    <a:lnR>
                      <a:noFill/>
                    </a:lnR>
                    <a:lnT>
                      <a:noFill/>
                    </a:lnT>
                    <a:lnB>
                      <a:noFill/>
                    </a:lnB>
                  </a:tcPr>
                </a:tc>
                <a:tc>
                  <a:txBody>
                    <a:bodyPr/>
                    <a:lstStyle/>
                    <a:p>
                      <a:r>
                        <a:rPr lang="en-US" dirty="0"/>
                        <a:t>Stipend for FY 2019</a:t>
                      </a:r>
                    </a:p>
                  </a:txBody>
                  <a:tcPr marL="47625" marR="47625" marT="47625" marB="47625" anchor="ctr">
                    <a:lnL>
                      <a:noFill/>
                    </a:lnL>
                    <a:lnR>
                      <a:noFill/>
                    </a:lnR>
                    <a:lnT>
                      <a:noFill/>
                    </a:lnT>
                    <a:lnB>
                      <a:noFill/>
                    </a:lnB>
                  </a:tcPr>
                </a:tc>
                <a:tc>
                  <a:txBody>
                    <a:bodyPr/>
                    <a:lstStyle/>
                    <a:p>
                      <a:r>
                        <a:rPr lang="en-US"/>
                        <a:t>Monthly Stipend</a:t>
                      </a:r>
                    </a:p>
                  </a:txBody>
                  <a:tcPr marL="47625" marR="47625" marT="47625" marB="47625" anchor="ctr">
                    <a:lnL>
                      <a:noFill/>
                    </a:lnL>
                    <a:lnR>
                      <a:noFill/>
                    </a:lnR>
                    <a:lnT>
                      <a:noFill/>
                    </a:lnT>
                    <a:lnB>
                      <a:noFill/>
                    </a:lnB>
                  </a:tcPr>
                </a:tc>
                <a:extLst>
                  <a:ext uri="{0D108BD9-81ED-4DB2-BD59-A6C34878D82A}">
                    <a16:rowId xmlns:a16="http://schemas.microsoft.com/office/drawing/2014/main" val="10000"/>
                  </a:ext>
                </a:extLst>
              </a:tr>
              <a:tr h="323787">
                <a:tc>
                  <a:txBody>
                    <a:bodyPr/>
                    <a:lstStyle/>
                    <a:p>
                      <a:r>
                        <a:rPr lang="en-US"/>
                        <a:t>Postdoctoral</a:t>
                      </a:r>
                    </a:p>
                  </a:txBody>
                  <a:tcPr marL="47625" marR="47625" marT="47625" marB="47625" anchor="ctr">
                    <a:lnL>
                      <a:noFill/>
                    </a:lnL>
                    <a:lnR>
                      <a:noFill/>
                    </a:lnR>
                    <a:lnT>
                      <a:noFill/>
                    </a:lnT>
                    <a:lnB>
                      <a:noFill/>
                    </a:lnB>
                  </a:tcPr>
                </a:tc>
                <a:tc>
                  <a:txBody>
                    <a:bodyPr/>
                    <a:lstStyle/>
                    <a:p>
                      <a:endParaRPr lang="en-US"/>
                    </a:p>
                  </a:txBody>
                  <a:tcPr marL="47625" marR="47625" marT="47625" marB="47625" anchor="ctr">
                    <a:lnL>
                      <a:noFill/>
                    </a:lnL>
                    <a:lnR>
                      <a:noFill/>
                    </a:lnR>
                    <a:lnT>
                      <a:noFill/>
                    </a:lnT>
                    <a:lnB>
                      <a:noFill/>
                    </a:lnB>
                  </a:tcPr>
                </a:tc>
                <a:tc>
                  <a:txBody>
                    <a:bodyPr/>
                    <a:lstStyle/>
                    <a:p>
                      <a:endParaRPr lang="en-US" dirty="0"/>
                    </a:p>
                  </a:txBody>
                  <a:tcPr marL="47625" marR="47625" marT="47625" marB="47625" anchor="ctr">
                    <a:lnL>
                      <a:noFill/>
                    </a:lnL>
                    <a:lnR>
                      <a:noFill/>
                    </a:lnR>
                    <a:lnT>
                      <a:noFill/>
                    </a:lnT>
                    <a:lnB>
                      <a:noFill/>
                    </a:lnB>
                  </a:tcPr>
                </a:tc>
                <a:tc>
                  <a:txBody>
                    <a:bodyPr/>
                    <a:lstStyle/>
                    <a:p>
                      <a:endParaRPr lang="en-US"/>
                    </a:p>
                  </a:txBody>
                  <a:tcPr marL="47625" marR="47625" marT="47625" marB="47625" anchor="ctr">
                    <a:lnL>
                      <a:noFill/>
                    </a:lnL>
                    <a:lnR>
                      <a:noFill/>
                    </a:lnR>
                    <a:lnT>
                      <a:noFill/>
                    </a:lnT>
                    <a:lnB>
                      <a:noFill/>
                    </a:lnB>
                  </a:tcPr>
                </a:tc>
                <a:extLst>
                  <a:ext uri="{0D108BD9-81ED-4DB2-BD59-A6C34878D82A}">
                    <a16:rowId xmlns:a16="http://schemas.microsoft.com/office/drawing/2014/main" val="10001"/>
                  </a:ext>
                </a:extLst>
              </a:tr>
              <a:tr h="323787">
                <a:tc>
                  <a:txBody>
                    <a:bodyPr/>
                    <a:lstStyle/>
                    <a:p>
                      <a:endParaRPr lang="en-US"/>
                    </a:p>
                  </a:txBody>
                  <a:tcPr marL="47625" marR="47625" marT="47625" marB="47625" anchor="ctr">
                    <a:lnL>
                      <a:noFill/>
                    </a:lnL>
                    <a:lnR>
                      <a:noFill/>
                    </a:lnR>
                    <a:lnT>
                      <a:noFill/>
                    </a:lnT>
                    <a:lnB>
                      <a:noFill/>
                    </a:lnB>
                  </a:tcPr>
                </a:tc>
                <a:tc>
                  <a:txBody>
                    <a:bodyPr/>
                    <a:lstStyle/>
                    <a:p>
                      <a:r>
                        <a:rPr lang="en-US" dirty="0"/>
                        <a:t>0</a:t>
                      </a:r>
                    </a:p>
                  </a:txBody>
                  <a:tcPr marL="47625" marR="47625" marT="47625" marB="47625" anchor="ctr">
                    <a:lnL>
                      <a:noFill/>
                    </a:lnL>
                    <a:lnR>
                      <a:noFill/>
                    </a:lnR>
                    <a:lnT>
                      <a:noFill/>
                    </a:lnT>
                    <a:lnB>
                      <a:noFill/>
                    </a:lnB>
                  </a:tcPr>
                </a:tc>
                <a:tc>
                  <a:txBody>
                    <a:bodyPr/>
                    <a:lstStyle/>
                    <a:p>
                      <a:r>
                        <a:rPr lang="en-US"/>
                        <a:t>$50,004</a:t>
                      </a:r>
                    </a:p>
                  </a:txBody>
                  <a:tcPr marL="47625" marR="47625" marT="47625" marB="47625" anchor="ctr">
                    <a:lnL>
                      <a:noFill/>
                    </a:lnL>
                    <a:lnR>
                      <a:noFill/>
                    </a:lnR>
                    <a:lnT>
                      <a:noFill/>
                    </a:lnT>
                    <a:lnB>
                      <a:noFill/>
                    </a:lnB>
                  </a:tcPr>
                </a:tc>
                <a:tc>
                  <a:txBody>
                    <a:bodyPr/>
                    <a:lstStyle/>
                    <a:p>
                      <a:r>
                        <a:rPr lang="en-US"/>
                        <a:t>$ 4,167</a:t>
                      </a:r>
                    </a:p>
                  </a:txBody>
                  <a:tcPr marL="47625" marR="47625" marT="47625" marB="47625" anchor="ctr">
                    <a:lnL>
                      <a:noFill/>
                    </a:lnL>
                    <a:lnR>
                      <a:noFill/>
                    </a:lnR>
                    <a:lnT>
                      <a:noFill/>
                    </a:lnT>
                    <a:lnB>
                      <a:noFill/>
                    </a:lnB>
                  </a:tcPr>
                </a:tc>
                <a:extLst>
                  <a:ext uri="{0D108BD9-81ED-4DB2-BD59-A6C34878D82A}">
                    <a16:rowId xmlns:a16="http://schemas.microsoft.com/office/drawing/2014/main" val="10002"/>
                  </a:ext>
                </a:extLst>
              </a:tr>
              <a:tr h="323787">
                <a:tc>
                  <a:txBody>
                    <a:bodyPr/>
                    <a:lstStyle/>
                    <a:p>
                      <a:endParaRPr lang="en-US"/>
                    </a:p>
                  </a:txBody>
                  <a:tcPr marL="47625" marR="47625" marT="47625" marB="47625" anchor="ctr">
                    <a:lnL>
                      <a:noFill/>
                    </a:lnL>
                    <a:lnR>
                      <a:noFill/>
                    </a:lnR>
                    <a:lnT>
                      <a:noFill/>
                    </a:lnT>
                    <a:lnB>
                      <a:noFill/>
                    </a:lnB>
                  </a:tcPr>
                </a:tc>
                <a:tc>
                  <a:txBody>
                    <a:bodyPr/>
                    <a:lstStyle/>
                    <a:p>
                      <a:r>
                        <a:rPr lang="en-US"/>
                        <a:t>1</a:t>
                      </a:r>
                    </a:p>
                  </a:txBody>
                  <a:tcPr marL="47625" marR="47625" marT="47625" marB="47625" anchor="ctr">
                    <a:lnL>
                      <a:noFill/>
                    </a:lnL>
                    <a:lnR>
                      <a:noFill/>
                    </a:lnR>
                    <a:lnT>
                      <a:noFill/>
                    </a:lnT>
                    <a:lnB>
                      <a:noFill/>
                    </a:lnB>
                  </a:tcPr>
                </a:tc>
                <a:tc>
                  <a:txBody>
                    <a:bodyPr/>
                    <a:lstStyle/>
                    <a:p>
                      <a:r>
                        <a:rPr lang="en-US" dirty="0"/>
                        <a:t>$50,376</a:t>
                      </a:r>
                    </a:p>
                  </a:txBody>
                  <a:tcPr marL="47625" marR="47625" marT="47625" marB="47625" anchor="ctr">
                    <a:lnL>
                      <a:noFill/>
                    </a:lnL>
                    <a:lnR>
                      <a:noFill/>
                    </a:lnR>
                    <a:lnT>
                      <a:noFill/>
                    </a:lnT>
                    <a:lnB>
                      <a:noFill/>
                    </a:lnB>
                  </a:tcPr>
                </a:tc>
                <a:tc>
                  <a:txBody>
                    <a:bodyPr/>
                    <a:lstStyle/>
                    <a:p>
                      <a:r>
                        <a:rPr lang="en-US"/>
                        <a:t>$ 4,198</a:t>
                      </a:r>
                    </a:p>
                  </a:txBody>
                  <a:tcPr marL="47625" marR="47625" marT="47625" marB="47625" anchor="ctr">
                    <a:lnL>
                      <a:noFill/>
                    </a:lnL>
                    <a:lnR>
                      <a:noFill/>
                    </a:lnR>
                    <a:lnT>
                      <a:noFill/>
                    </a:lnT>
                    <a:lnB>
                      <a:noFill/>
                    </a:lnB>
                  </a:tcPr>
                </a:tc>
                <a:extLst>
                  <a:ext uri="{0D108BD9-81ED-4DB2-BD59-A6C34878D82A}">
                    <a16:rowId xmlns:a16="http://schemas.microsoft.com/office/drawing/2014/main" val="10003"/>
                  </a:ext>
                </a:extLst>
              </a:tr>
              <a:tr h="323787">
                <a:tc>
                  <a:txBody>
                    <a:bodyPr/>
                    <a:lstStyle/>
                    <a:p>
                      <a:endParaRPr lang="en-US"/>
                    </a:p>
                  </a:txBody>
                  <a:tcPr marL="47625" marR="47625" marT="47625" marB="47625" anchor="ctr">
                    <a:lnL>
                      <a:noFill/>
                    </a:lnL>
                    <a:lnR>
                      <a:noFill/>
                    </a:lnR>
                    <a:lnT>
                      <a:noFill/>
                    </a:lnT>
                    <a:lnB>
                      <a:noFill/>
                    </a:lnB>
                  </a:tcPr>
                </a:tc>
                <a:tc>
                  <a:txBody>
                    <a:bodyPr/>
                    <a:lstStyle/>
                    <a:p>
                      <a:r>
                        <a:rPr lang="en-US"/>
                        <a:t>2</a:t>
                      </a:r>
                    </a:p>
                  </a:txBody>
                  <a:tcPr marL="47625" marR="47625" marT="47625" marB="47625" anchor="ctr">
                    <a:lnL>
                      <a:noFill/>
                    </a:lnL>
                    <a:lnR>
                      <a:noFill/>
                    </a:lnR>
                    <a:lnT>
                      <a:noFill/>
                    </a:lnT>
                    <a:lnB>
                      <a:noFill/>
                    </a:lnB>
                  </a:tcPr>
                </a:tc>
                <a:tc>
                  <a:txBody>
                    <a:bodyPr/>
                    <a:lstStyle/>
                    <a:p>
                      <a:r>
                        <a:rPr lang="en-US"/>
                        <a:t>$50,760</a:t>
                      </a:r>
                    </a:p>
                  </a:txBody>
                  <a:tcPr marL="47625" marR="47625" marT="47625" marB="47625" anchor="ctr">
                    <a:lnL>
                      <a:noFill/>
                    </a:lnL>
                    <a:lnR>
                      <a:noFill/>
                    </a:lnR>
                    <a:lnT>
                      <a:noFill/>
                    </a:lnT>
                    <a:lnB>
                      <a:noFill/>
                    </a:lnB>
                  </a:tcPr>
                </a:tc>
                <a:tc>
                  <a:txBody>
                    <a:bodyPr/>
                    <a:lstStyle/>
                    <a:p>
                      <a:r>
                        <a:rPr lang="en-US"/>
                        <a:t>$ 4,230</a:t>
                      </a:r>
                    </a:p>
                  </a:txBody>
                  <a:tcPr marL="47625" marR="47625" marT="47625" marB="47625" anchor="ctr">
                    <a:lnL>
                      <a:noFill/>
                    </a:lnL>
                    <a:lnR>
                      <a:noFill/>
                    </a:lnR>
                    <a:lnT>
                      <a:noFill/>
                    </a:lnT>
                    <a:lnB>
                      <a:noFill/>
                    </a:lnB>
                  </a:tcPr>
                </a:tc>
                <a:extLst>
                  <a:ext uri="{0D108BD9-81ED-4DB2-BD59-A6C34878D82A}">
                    <a16:rowId xmlns:a16="http://schemas.microsoft.com/office/drawing/2014/main" val="10004"/>
                  </a:ext>
                </a:extLst>
              </a:tr>
              <a:tr h="323787">
                <a:tc>
                  <a:txBody>
                    <a:bodyPr/>
                    <a:lstStyle/>
                    <a:p>
                      <a:endParaRPr lang="en-US"/>
                    </a:p>
                  </a:txBody>
                  <a:tcPr marL="47625" marR="47625" marT="47625" marB="47625" anchor="ctr">
                    <a:lnL>
                      <a:noFill/>
                    </a:lnL>
                    <a:lnR>
                      <a:noFill/>
                    </a:lnR>
                    <a:lnT>
                      <a:noFill/>
                    </a:lnT>
                    <a:lnB>
                      <a:noFill/>
                    </a:lnB>
                  </a:tcPr>
                </a:tc>
                <a:tc>
                  <a:txBody>
                    <a:bodyPr/>
                    <a:lstStyle/>
                    <a:p>
                      <a:r>
                        <a:rPr lang="en-US"/>
                        <a:t>3</a:t>
                      </a:r>
                    </a:p>
                  </a:txBody>
                  <a:tcPr marL="47625" marR="47625" marT="47625" marB="47625" anchor="ctr">
                    <a:lnL>
                      <a:noFill/>
                    </a:lnL>
                    <a:lnR>
                      <a:noFill/>
                    </a:lnR>
                    <a:lnT>
                      <a:noFill/>
                    </a:lnT>
                    <a:lnB>
                      <a:noFill/>
                    </a:lnB>
                  </a:tcPr>
                </a:tc>
                <a:tc>
                  <a:txBody>
                    <a:bodyPr/>
                    <a:lstStyle/>
                    <a:p>
                      <a:r>
                        <a:rPr lang="en-US"/>
                        <a:t>$52,896</a:t>
                      </a:r>
                    </a:p>
                  </a:txBody>
                  <a:tcPr marL="47625" marR="47625" marT="47625" marB="47625" anchor="ctr">
                    <a:lnL>
                      <a:noFill/>
                    </a:lnL>
                    <a:lnR>
                      <a:noFill/>
                    </a:lnR>
                    <a:lnT>
                      <a:noFill/>
                    </a:lnT>
                    <a:lnB>
                      <a:noFill/>
                    </a:lnB>
                  </a:tcPr>
                </a:tc>
                <a:tc>
                  <a:txBody>
                    <a:bodyPr/>
                    <a:lstStyle/>
                    <a:p>
                      <a:r>
                        <a:rPr lang="en-US"/>
                        <a:t>$ 4,408</a:t>
                      </a:r>
                    </a:p>
                  </a:txBody>
                  <a:tcPr marL="47625" marR="47625" marT="47625" marB="47625" anchor="ctr">
                    <a:lnL>
                      <a:noFill/>
                    </a:lnL>
                    <a:lnR>
                      <a:noFill/>
                    </a:lnR>
                    <a:lnT>
                      <a:noFill/>
                    </a:lnT>
                    <a:lnB>
                      <a:noFill/>
                    </a:lnB>
                  </a:tcPr>
                </a:tc>
                <a:extLst>
                  <a:ext uri="{0D108BD9-81ED-4DB2-BD59-A6C34878D82A}">
                    <a16:rowId xmlns:a16="http://schemas.microsoft.com/office/drawing/2014/main" val="10005"/>
                  </a:ext>
                </a:extLst>
              </a:tr>
              <a:tr h="323787">
                <a:tc>
                  <a:txBody>
                    <a:bodyPr/>
                    <a:lstStyle/>
                    <a:p>
                      <a:endParaRPr lang="en-US"/>
                    </a:p>
                  </a:txBody>
                  <a:tcPr marL="47625" marR="47625" marT="47625" marB="47625" anchor="ctr">
                    <a:lnL>
                      <a:noFill/>
                    </a:lnL>
                    <a:lnR>
                      <a:noFill/>
                    </a:lnR>
                    <a:lnT>
                      <a:noFill/>
                    </a:lnT>
                    <a:lnB>
                      <a:noFill/>
                    </a:lnB>
                  </a:tcPr>
                </a:tc>
                <a:tc>
                  <a:txBody>
                    <a:bodyPr/>
                    <a:lstStyle/>
                    <a:p>
                      <a:r>
                        <a:rPr lang="en-US"/>
                        <a:t>4</a:t>
                      </a:r>
                    </a:p>
                  </a:txBody>
                  <a:tcPr marL="47625" marR="47625" marT="47625" marB="47625" anchor="ctr">
                    <a:lnL>
                      <a:noFill/>
                    </a:lnL>
                    <a:lnR>
                      <a:noFill/>
                    </a:lnR>
                    <a:lnT>
                      <a:noFill/>
                    </a:lnT>
                    <a:lnB>
                      <a:noFill/>
                    </a:lnB>
                  </a:tcPr>
                </a:tc>
                <a:tc>
                  <a:txBody>
                    <a:bodyPr/>
                    <a:lstStyle/>
                    <a:p>
                      <a:r>
                        <a:rPr lang="en-US"/>
                        <a:t>$54,756</a:t>
                      </a:r>
                    </a:p>
                  </a:txBody>
                  <a:tcPr marL="47625" marR="47625" marT="47625" marB="47625" anchor="ctr">
                    <a:lnL>
                      <a:noFill/>
                    </a:lnL>
                    <a:lnR>
                      <a:noFill/>
                    </a:lnR>
                    <a:lnT>
                      <a:noFill/>
                    </a:lnT>
                    <a:lnB>
                      <a:noFill/>
                    </a:lnB>
                  </a:tcPr>
                </a:tc>
                <a:tc>
                  <a:txBody>
                    <a:bodyPr/>
                    <a:lstStyle/>
                    <a:p>
                      <a:r>
                        <a:rPr lang="en-US"/>
                        <a:t>$ 4,563</a:t>
                      </a:r>
                    </a:p>
                  </a:txBody>
                  <a:tcPr marL="47625" marR="47625" marT="47625" marB="47625" anchor="ctr">
                    <a:lnL>
                      <a:noFill/>
                    </a:lnL>
                    <a:lnR>
                      <a:noFill/>
                    </a:lnR>
                    <a:lnT>
                      <a:noFill/>
                    </a:lnT>
                    <a:lnB>
                      <a:noFill/>
                    </a:lnB>
                  </a:tcPr>
                </a:tc>
                <a:extLst>
                  <a:ext uri="{0D108BD9-81ED-4DB2-BD59-A6C34878D82A}">
                    <a16:rowId xmlns:a16="http://schemas.microsoft.com/office/drawing/2014/main" val="10006"/>
                  </a:ext>
                </a:extLst>
              </a:tr>
              <a:tr h="323787">
                <a:tc>
                  <a:txBody>
                    <a:bodyPr/>
                    <a:lstStyle/>
                    <a:p>
                      <a:endParaRPr lang="en-US"/>
                    </a:p>
                  </a:txBody>
                  <a:tcPr marL="47625" marR="47625" marT="47625" marB="47625" anchor="ctr">
                    <a:lnL>
                      <a:noFill/>
                    </a:lnL>
                    <a:lnR>
                      <a:noFill/>
                    </a:lnR>
                    <a:lnT>
                      <a:noFill/>
                    </a:lnT>
                    <a:lnB>
                      <a:noFill/>
                    </a:lnB>
                  </a:tcPr>
                </a:tc>
                <a:tc>
                  <a:txBody>
                    <a:bodyPr/>
                    <a:lstStyle/>
                    <a:p>
                      <a:r>
                        <a:rPr lang="en-US"/>
                        <a:t>5</a:t>
                      </a:r>
                    </a:p>
                  </a:txBody>
                  <a:tcPr marL="47625" marR="47625" marT="47625" marB="47625" anchor="ctr">
                    <a:lnL>
                      <a:noFill/>
                    </a:lnL>
                    <a:lnR>
                      <a:noFill/>
                    </a:lnR>
                    <a:lnT>
                      <a:noFill/>
                    </a:lnT>
                    <a:lnB>
                      <a:noFill/>
                    </a:lnB>
                  </a:tcPr>
                </a:tc>
                <a:tc>
                  <a:txBody>
                    <a:bodyPr/>
                    <a:lstStyle/>
                    <a:p>
                      <a:r>
                        <a:rPr lang="en-US"/>
                        <a:t>$56,880</a:t>
                      </a:r>
                    </a:p>
                  </a:txBody>
                  <a:tcPr marL="47625" marR="47625" marT="47625" marB="47625" anchor="ctr">
                    <a:lnL>
                      <a:noFill/>
                    </a:lnL>
                    <a:lnR>
                      <a:noFill/>
                    </a:lnR>
                    <a:lnT>
                      <a:noFill/>
                    </a:lnT>
                    <a:lnB>
                      <a:noFill/>
                    </a:lnB>
                  </a:tcPr>
                </a:tc>
                <a:tc>
                  <a:txBody>
                    <a:bodyPr/>
                    <a:lstStyle/>
                    <a:p>
                      <a:r>
                        <a:rPr lang="en-US"/>
                        <a:t>$ 4,740</a:t>
                      </a:r>
                    </a:p>
                  </a:txBody>
                  <a:tcPr marL="47625" marR="47625" marT="47625" marB="47625" anchor="ctr">
                    <a:lnL>
                      <a:noFill/>
                    </a:lnL>
                    <a:lnR>
                      <a:noFill/>
                    </a:lnR>
                    <a:lnT>
                      <a:noFill/>
                    </a:lnT>
                    <a:lnB>
                      <a:noFill/>
                    </a:lnB>
                  </a:tcPr>
                </a:tc>
                <a:extLst>
                  <a:ext uri="{0D108BD9-81ED-4DB2-BD59-A6C34878D82A}">
                    <a16:rowId xmlns:a16="http://schemas.microsoft.com/office/drawing/2014/main" val="10007"/>
                  </a:ext>
                </a:extLst>
              </a:tr>
              <a:tr h="323787">
                <a:tc>
                  <a:txBody>
                    <a:bodyPr/>
                    <a:lstStyle/>
                    <a:p>
                      <a:endParaRPr lang="en-US"/>
                    </a:p>
                  </a:txBody>
                  <a:tcPr marL="47625" marR="47625" marT="47625" marB="47625" anchor="ctr">
                    <a:lnL>
                      <a:noFill/>
                    </a:lnL>
                    <a:lnR>
                      <a:noFill/>
                    </a:lnR>
                    <a:lnT>
                      <a:noFill/>
                    </a:lnT>
                    <a:lnB>
                      <a:noFill/>
                    </a:lnB>
                  </a:tcPr>
                </a:tc>
                <a:tc>
                  <a:txBody>
                    <a:bodyPr/>
                    <a:lstStyle/>
                    <a:p>
                      <a:r>
                        <a:rPr lang="en-US"/>
                        <a:t>6</a:t>
                      </a:r>
                    </a:p>
                  </a:txBody>
                  <a:tcPr marL="47625" marR="47625" marT="47625" marB="47625" anchor="ctr">
                    <a:lnL>
                      <a:noFill/>
                    </a:lnL>
                    <a:lnR>
                      <a:noFill/>
                    </a:lnR>
                    <a:lnT>
                      <a:noFill/>
                    </a:lnT>
                    <a:lnB>
                      <a:noFill/>
                    </a:lnB>
                  </a:tcPr>
                </a:tc>
                <a:tc>
                  <a:txBody>
                    <a:bodyPr/>
                    <a:lstStyle/>
                    <a:p>
                      <a:r>
                        <a:rPr lang="en-US"/>
                        <a:t>$59,100</a:t>
                      </a:r>
                    </a:p>
                  </a:txBody>
                  <a:tcPr marL="47625" marR="47625" marT="47625" marB="47625" anchor="ctr">
                    <a:lnL>
                      <a:noFill/>
                    </a:lnL>
                    <a:lnR>
                      <a:noFill/>
                    </a:lnR>
                    <a:lnT>
                      <a:noFill/>
                    </a:lnT>
                    <a:lnB>
                      <a:noFill/>
                    </a:lnB>
                  </a:tcPr>
                </a:tc>
                <a:tc>
                  <a:txBody>
                    <a:bodyPr/>
                    <a:lstStyle/>
                    <a:p>
                      <a:r>
                        <a:rPr lang="en-US"/>
                        <a:t>$ 4,925</a:t>
                      </a:r>
                    </a:p>
                  </a:txBody>
                  <a:tcPr marL="47625" marR="47625" marT="47625" marB="47625" anchor="ctr">
                    <a:lnL>
                      <a:noFill/>
                    </a:lnL>
                    <a:lnR>
                      <a:noFill/>
                    </a:lnR>
                    <a:lnT>
                      <a:noFill/>
                    </a:lnT>
                    <a:lnB>
                      <a:noFill/>
                    </a:lnB>
                  </a:tcPr>
                </a:tc>
                <a:extLst>
                  <a:ext uri="{0D108BD9-81ED-4DB2-BD59-A6C34878D82A}">
                    <a16:rowId xmlns:a16="http://schemas.microsoft.com/office/drawing/2014/main" val="10008"/>
                  </a:ext>
                </a:extLst>
              </a:tr>
              <a:tr h="323787">
                <a:tc>
                  <a:txBody>
                    <a:bodyPr/>
                    <a:lstStyle/>
                    <a:p>
                      <a:endParaRPr lang="en-US"/>
                    </a:p>
                  </a:txBody>
                  <a:tcPr marL="47625" marR="47625" marT="47625" marB="47625" anchor="ctr">
                    <a:lnL>
                      <a:noFill/>
                    </a:lnL>
                    <a:lnR>
                      <a:noFill/>
                    </a:lnR>
                    <a:lnT>
                      <a:noFill/>
                    </a:lnT>
                    <a:lnB>
                      <a:noFill/>
                    </a:lnB>
                  </a:tcPr>
                </a:tc>
                <a:tc>
                  <a:txBody>
                    <a:bodyPr/>
                    <a:lstStyle/>
                    <a:p>
                      <a:r>
                        <a:rPr lang="en-US"/>
                        <a:t>7 or More</a:t>
                      </a:r>
                    </a:p>
                  </a:txBody>
                  <a:tcPr marL="47625" marR="47625" marT="47625" marB="47625" anchor="ctr">
                    <a:lnL>
                      <a:noFill/>
                    </a:lnL>
                    <a:lnR>
                      <a:noFill/>
                    </a:lnR>
                    <a:lnT>
                      <a:noFill/>
                    </a:lnT>
                    <a:lnB>
                      <a:noFill/>
                    </a:lnB>
                  </a:tcPr>
                </a:tc>
                <a:tc>
                  <a:txBody>
                    <a:bodyPr/>
                    <a:lstStyle/>
                    <a:p>
                      <a:r>
                        <a:rPr lang="en-US"/>
                        <a:t>$61,308</a:t>
                      </a:r>
                    </a:p>
                  </a:txBody>
                  <a:tcPr marL="47625" marR="47625" marT="47625" marB="47625" anchor="ctr">
                    <a:lnL>
                      <a:noFill/>
                    </a:lnL>
                    <a:lnR>
                      <a:noFill/>
                    </a:lnR>
                    <a:lnT>
                      <a:noFill/>
                    </a:lnT>
                    <a:lnB>
                      <a:noFill/>
                    </a:lnB>
                  </a:tcPr>
                </a:tc>
                <a:tc>
                  <a:txBody>
                    <a:bodyPr/>
                    <a:lstStyle/>
                    <a:p>
                      <a:r>
                        <a:rPr lang="en-US" dirty="0"/>
                        <a:t>$ 5,109</a:t>
                      </a:r>
                    </a:p>
                  </a:txBody>
                  <a:tcPr marL="47625" marR="47625" marT="47625" marB="47625" anchor="ctr">
                    <a:lnL>
                      <a:noFill/>
                    </a:lnL>
                    <a:lnR>
                      <a:noFill/>
                    </a:lnR>
                    <a:lnT>
                      <a:noFill/>
                    </a:lnT>
                    <a:lnB>
                      <a:noFill/>
                    </a:lnB>
                  </a:tcPr>
                </a:tc>
                <a:extLst>
                  <a:ext uri="{0D108BD9-81ED-4DB2-BD59-A6C34878D82A}">
                    <a16:rowId xmlns:a16="http://schemas.microsoft.com/office/drawing/2014/main" val="10009"/>
                  </a:ext>
                </a:extLst>
              </a:tr>
            </a:tbl>
          </a:graphicData>
        </a:graphic>
      </p:graphicFrame>
      <p:sp>
        <p:nvSpPr>
          <p:cNvPr id="3" name="Rectangle 1"/>
          <p:cNvSpPr>
            <a:spLocks noChangeArrowheads="1"/>
          </p:cNvSpPr>
          <p:nvPr/>
        </p:nvSpPr>
        <p:spPr bwMode="auto">
          <a:xfrm>
            <a:off x="2590802" y="227278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Title 3"/>
          <p:cNvSpPr>
            <a:spLocks noGrp="1"/>
          </p:cNvSpPr>
          <p:nvPr>
            <p:ph type="title"/>
          </p:nvPr>
        </p:nvSpPr>
        <p:spPr>
          <a:xfrm>
            <a:off x="2293907" y="318500"/>
            <a:ext cx="8911687" cy="1280890"/>
          </a:xfrm>
        </p:spPr>
        <p:txBody>
          <a:bodyPr>
            <a:normAutofit/>
          </a:bodyPr>
          <a:lstStyle/>
          <a:p>
            <a:pPr algn="ctr"/>
            <a:r>
              <a:rPr lang="en-US" b="1" i="1" u="sng" dirty="0"/>
              <a:t>Postdoctoral Trainees and Fellows</a:t>
            </a:r>
            <a:r>
              <a:rPr lang="en-US" b="1" i="1" u="sng" dirty="0" smtClean="0"/>
              <a:t>:</a:t>
            </a:r>
            <a:r>
              <a:rPr lang="en-US" dirty="0"/>
              <a:t/>
            </a:r>
            <a:br>
              <a:rPr lang="en-US" dirty="0"/>
            </a:br>
            <a:endParaRPr lang="en-US" dirty="0"/>
          </a:p>
        </p:txBody>
      </p:sp>
      <p:sp>
        <p:nvSpPr>
          <p:cNvPr id="5" name="Content Placeholder 4"/>
          <p:cNvSpPr>
            <a:spLocks noGrp="1"/>
          </p:cNvSpPr>
          <p:nvPr>
            <p:ph idx="1"/>
          </p:nvPr>
        </p:nvSpPr>
        <p:spPr>
          <a:xfrm>
            <a:off x="2392183" y="1249430"/>
            <a:ext cx="8913078" cy="5406639"/>
          </a:xfrm>
        </p:spPr>
        <p:txBody>
          <a:bodyPr/>
          <a:lstStyle/>
          <a:p>
            <a:r>
              <a:rPr lang="en-US" b="1" i="1" dirty="0"/>
              <a:t>Postdoctoral Trainees and Fellows:</a:t>
            </a:r>
            <a:r>
              <a:rPr lang="en-US" dirty="0"/>
              <a:t> For institutional training grants, (T32, T90, TL1) and individual fellowships (F32), the stipend level for the entire first year of support is determined by the number of full years of relevant postdoctoral experience when the award is issued. </a:t>
            </a:r>
          </a:p>
          <a:p>
            <a:endParaRPr lang="en-US" dirty="0"/>
          </a:p>
        </p:txBody>
      </p:sp>
    </p:spTree>
    <p:extLst>
      <p:ext uri="{BB962C8B-B14F-4D97-AF65-F5344CB8AC3E}">
        <p14:creationId xmlns:p14="http://schemas.microsoft.com/office/powerpoint/2010/main" val="2604916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4559" y="1025762"/>
            <a:ext cx="8911687" cy="1042320"/>
          </a:xfrm>
        </p:spPr>
        <p:txBody>
          <a:bodyPr/>
          <a:lstStyle/>
          <a:p>
            <a:pPr algn="ctr"/>
            <a:r>
              <a:rPr lang="en-US" b="1" u="sng" dirty="0"/>
              <a:t>NIH Salary Limits</a:t>
            </a:r>
          </a:p>
        </p:txBody>
      </p:sp>
      <p:sp>
        <p:nvSpPr>
          <p:cNvPr id="3" name="Content Placeholder 2"/>
          <p:cNvSpPr>
            <a:spLocks noGrp="1"/>
          </p:cNvSpPr>
          <p:nvPr>
            <p:ph idx="1"/>
          </p:nvPr>
        </p:nvSpPr>
        <p:spPr>
          <a:xfrm>
            <a:off x="2802856" y="2744624"/>
            <a:ext cx="8915400" cy="4113376"/>
          </a:xfrm>
        </p:spPr>
        <p:txBody>
          <a:bodyPr/>
          <a:lstStyle/>
          <a:p>
            <a:r>
              <a:rPr lang="en-US" b="1" dirty="0"/>
              <a:t>Salary Limits</a:t>
            </a:r>
            <a:r>
              <a:rPr lang="en-US" dirty="0"/>
              <a:t> – Effective January 5, 2020, the salary limitation for Executive Level II is $</a:t>
            </a:r>
            <a:r>
              <a:rPr lang="en-US" dirty="0" smtClean="0"/>
              <a:t>197,300.</a:t>
            </a:r>
            <a:endParaRPr lang="en-US" dirty="0"/>
          </a:p>
          <a:p>
            <a:r>
              <a:rPr lang="en-US" dirty="0" smtClean="0"/>
              <a:t>If </a:t>
            </a:r>
            <a:r>
              <a:rPr lang="en-US" dirty="0"/>
              <a:t>adequate funds are available in active awards, and if the salary cap increase is consistent with the institutional base salary, grantees may </a:t>
            </a:r>
            <a:r>
              <a:rPr lang="en-US" dirty="0" err="1"/>
              <a:t>rebudget</a:t>
            </a:r>
            <a:r>
              <a:rPr lang="en-US" dirty="0"/>
              <a:t> funds to accommodate the current Executive Level II salary level</a:t>
            </a:r>
            <a:r>
              <a:rPr lang="en-US" dirty="0" smtClean="0"/>
              <a:t>.</a:t>
            </a:r>
          </a:p>
          <a:p>
            <a:r>
              <a:rPr lang="en-US" dirty="0" smtClean="0"/>
              <a:t>For additional information see NIH Notice NOT-OD-20-065. </a:t>
            </a:r>
            <a:r>
              <a:rPr lang="en-US" dirty="0" smtClean="0">
                <a:hlinkClick r:id="rId2"/>
              </a:rPr>
              <a:t>https</a:t>
            </a:r>
            <a:r>
              <a:rPr lang="en-US" dirty="0">
                <a:hlinkClick r:id="rId2"/>
              </a:rPr>
              <a:t>://</a:t>
            </a:r>
            <a:r>
              <a:rPr lang="en-US" dirty="0" smtClean="0">
                <a:hlinkClick r:id="rId2"/>
              </a:rPr>
              <a:t>grants.nih.gov/grants/guide/notice-files/NOT-OD-20-065.html</a:t>
            </a:r>
            <a:endParaRPr lang="en-US" dirty="0" smtClean="0"/>
          </a:p>
          <a:p>
            <a:endParaRPr lang="en-US" dirty="0"/>
          </a:p>
        </p:txBody>
      </p:sp>
    </p:spTree>
    <p:extLst>
      <p:ext uri="{BB962C8B-B14F-4D97-AF65-F5344CB8AC3E}">
        <p14:creationId xmlns:p14="http://schemas.microsoft.com/office/powerpoint/2010/main" val="21029401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0468" y="367736"/>
            <a:ext cx="8911687" cy="1280890"/>
          </a:xfrm>
        </p:spPr>
        <p:txBody>
          <a:bodyPr>
            <a:normAutofit/>
          </a:bodyPr>
          <a:lstStyle/>
          <a:p>
            <a:pPr algn="ctr"/>
            <a:r>
              <a:rPr lang="en-US" b="1" u="sng" dirty="0" smtClean="0"/>
              <a:t>NIH FORMS-F </a:t>
            </a:r>
            <a:endParaRPr lang="en-US" b="1" u="sng" dirty="0"/>
          </a:p>
        </p:txBody>
      </p:sp>
      <p:sp>
        <p:nvSpPr>
          <p:cNvPr id="3" name="Content Placeholder 2"/>
          <p:cNvSpPr>
            <a:spLocks noGrp="1"/>
          </p:cNvSpPr>
          <p:nvPr>
            <p:ph idx="1"/>
          </p:nvPr>
        </p:nvSpPr>
        <p:spPr>
          <a:xfrm>
            <a:off x="2358475" y="1495513"/>
            <a:ext cx="8915400" cy="5435125"/>
          </a:xfrm>
        </p:spPr>
        <p:txBody>
          <a:bodyPr>
            <a:normAutofit/>
          </a:bodyPr>
          <a:lstStyle/>
          <a:p>
            <a:r>
              <a:rPr lang="en-US" dirty="0"/>
              <a:t>NIH FORMS-F Grant Application Forms &amp; Instructions Must be Used for Due Dates On or After May 25, 2020- New Grant Application Instructions Now </a:t>
            </a:r>
            <a:r>
              <a:rPr lang="en-US" dirty="0" smtClean="0"/>
              <a:t>Available</a:t>
            </a:r>
          </a:p>
          <a:p>
            <a:r>
              <a:rPr lang="en-US" dirty="0"/>
              <a:t>Notice Number: </a:t>
            </a:r>
            <a:r>
              <a:rPr lang="en-US" dirty="0" smtClean="0"/>
              <a:t>NOT-OD-20-077  </a:t>
            </a:r>
            <a:r>
              <a:rPr lang="en-US" dirty="0" smtClean="0">
                <a:hlinkClick r:id="rId2"/>
              </a:rPr>
              <a:t>https</a:t>
            </a:r>
            <a:r>
              <a:rPr lang="en-US" dirty="0">
                <a:hlinkClick r:id="rId2"/>
              </a:rPr>
              <a:t>://</a:t>
            </a:r>
            <a:r>
              <a:rPr lang="en-US" dirty="0" smtClean="0">
                <a:hlinkClick r:id="rId2"/>
              </a:rPr>
              <a:t>grants.nih.gov/grants/guide/notice-files/NOT-OD-20-077.html</a:t>
            </a:r>
            <a:endParaRPr lang="en-US" dirty="0" smtClean="0"/>
          </a:p>
          <a:p>
            <a:pPr lvl="0"/>
            <a:r>
              <a:rPr lang="en-US" dirty="0" smtClean="0"/>
              <a:t>FORMS-F must be used for:</a:t>
            </a:r>
          </a:p>
          <a:p>
            <a:pPr lvl="1"/>
            <a:r>
              <a:rPr lang="en-US" dirty="0" smtClean="0"/>
              <a:t>Applications </a:t>
            </a:r>
            <a:r>
              <a:rPr lang="en-US" dirty="0"/>
              <a:t>submitted for due dates on or after May 25, 2020</a:t>
            </a:r>
          </a:p>
          <a:p>
            <a:pPr lvl="1"/>
            <a:r>
              <a:rPr lang="en-US" dirty="0"/>
              <a:t>All application types (New, Resubmission, Renewal, Revision)</a:t>
            </a:r>
          </a:p>
          <a:p>
            <a:pPr lvl="1"/>
            <a:r>
              <a:rPr lang="en-US" dirty="0"/>
              <a:t>Applications submitted early for intended due dates on or after May 25, 2020</a:t>
            </a:r>
          </a:p>
          <a:p>
            <a:pPr lvl="1"/>
            <a:r>
              <a:rPr lang="en-US" dirty="0"/>
              <a:t>Applications submitted after June 1, 2020* under NIH </a:t>
            </a:r>
            <a:r>
              <a:rPr lang="en-US" u="sng" dirty="0">
                <a:hlinkClick r:id="rId3"/>
              </a:rPr>
              <a:t>Continuous Submission Policy</a:t>
            </a:r>
            <a:endParaRPr lang="en-US" dirty="0"/>
          </a:p>
          <a:p>
            <a:pPr marL="457063" lvl="1" indent="0">
              <a:buNone/>
            </a:pPr>
            <a:r>
              <a:rPr lang="en-US" dirty="0"/>
              <a:t>*This reflects a new date in accordance with </a:t>
            </a:r>
            <a:r>
              <a:rPr lang="en-US" u="sng" dirty="0">
                <a:hlinkClick r:id="rId4"/>
              </a:rPr>
              <a:t>NOT-OD-20-060</a:t>
            </a:r>
            <a:endParaRPr lang="en-US" dirty="0"/>
          </a:p>
          <a:p>
            <a:r>
              <a:rPr lang="en-US" dirty="0" smtClean="0"/>
              <a:t>If your intended due date is on or before 24 May 2020 </a:t>
            </a:r>
            <a:r>
              <a:rPr lang="en-US" dirty="0"/>
              <a:t>FORMS-E application package &amp; </a:t>
            </a:r>
            <a:r>
              <a:rPr lang="en-US" dirty="0" smtClean="0"/>
              <a:t>instructions must be used.</a:t>
            </a:r>
            <a:endParaRPr lang="en-US" dirty="0"/>
          </a:p>
        </p:txBody>
      </p:sp>
    </p:spTree>
    <p:extLst>
      <p:ext uri="{BB962C8B-B14F-4D97-AF65-F5344CB8AC3E}">
        <p14:creationId xmlns:p14="http://schemas.microsoft.com/office/powerpoint/2010/main" val="7454404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5456" y="726660"/>
            <a:ext cx="8911687" cy="1280890"/>
          </a:xfrm>
        </p:spPr>
        <p:txBody>
          <a:bodyPr/>
          <a:lstStyle/>
          <a:p>
            <a:pPr algn="ctr"/>
            <a:r>
              <a:rPr lang="en-US" b="1" u="sng" dirty="0" smtClean="0"/>
              <a:t>FORMS-F Resources</a:t>
            </a:r>
            <a:endParaRPr lang="en-US" b="1" u="sng" dirty="0"/>
          </a:p>
        </p:txBody>
      </p:sp>
      <p:sp>
        <p:nvSpPr>
          <p:cNvPr id="3" name="Content Placeholder 2"/>
          <p:cNvSpPr>
            <a:spLocks noGrp="1"/>
          </p:cNvSpPr>
          <p:nvPr>
            <p:ph idx="1"/>
          </p:nvPr>
        </p:nvSpPr>
        <p:spPr>
          <a:xfrm>
            <a:off x="2478117" y="2095144"/>
            <a:ext cx="8915400" cy="4540665"/>
          </a:xfrm>
        </p:spPr>
        <p:txBody>
          <a:bodyPr>
            <a:normAutofit/>
          </a:bodyPr>
          <a:lstStyle/>
          <a:p>
            <a:pPr marL="0" indent="0">
              <a:buNone/>
            </a:pPr>
            <a:r>
              <a:rPr lang="en-US" b="1" dirty="0" smtClean="0"/>
              <a:t>Resources:</a:t>
            </a:r>
          </a:p>
          <a:p>
            <a:r>
              <a:rPr lang="en-US" dirty="0"/>
              <a:t>FORMS-F Grant Application Instructions are now posted on the </a:t>
            </a:r>
            <a:r>
              <a:rPr lang="en-US" u="sng" dirty="0">
                <a:hlinkClick r:id="rId2"/>
              </a:rPr>
              <a:t>How to Apply - Application Guide</a:t>
            </a:r>
            <a:r>
              <a:rPr lang="en-US" dirty="0"/>
              <a:t> page. All significant changes to form instructions are listed at: </a:t>
            </a:r>
            <a:r>
              <a:rPr lang="en-US" u="sng" dirty="0">
                <a:hlinkClick r:id="rId3"/>
              </a:rPr>
              <a:t>https://grants.nih.gov/grants/how-to-apply-application-guide/forms-f/general/g.120-significant-changes.htm</a:t>
            </a:r>
            <a:r>
              <a:rPr lang="en-US" dirty="0"/>
              <a:t>.</a:t>
            </a:r>
          </a:p>
          <a:p>
            <a:pPr lvl="0"/>
            <a:r>
              <a:rPr lang="en-US" u="sng" dirty="0" smtClean="0">
                <a:hlinkClick r:id="rId4" tooltip="Link to Non-U.S. Government Site"/>
              </a:rPr>
              <a:t>Grants </a:t>
            </a:r>
            <a:r>
              <a:rPr lang="en-US" u="sng" dirty="0">
                <a:hlinkClick r:id="rId4" tooltip="Link to Non-U.S. Government Site"/>
              </a:rPr>
              <a:t>Administration Take 10: NIH FORMS-F Application Forms Update video</a:t>
            </a:r>
            <a:endParaRPr lang="en-US" dirty="0"/>
          </a:p>
          <a:p>
            <a:pPr lvl="0"/>
            <a:r>
              <a:rPr lang="en-US" u="sng" dirty="0">
                <a:hlinkClick r:id="rId5"/>
              </a:rPr>
              <a:t>High-level Summary of Form Changes in FORMS-F Application Packages</a:t>
            </a:r>
            <a:endParaRPr lang="en-US" dirty="0"/>
          </a:p>
          <a:p>
            <a:pPr lvl="0"/>
            <a:r>
              <a:rPr lang="en-US" u="sng" dirty="0">
                <a:hlinkClick r:id="rId6"/>
              </a:rPr>
              <a:t>Annotated Form Set for NIH Grant Applications</a:t>
            </a:r>
            <a:endParaRPr lang="en-US" dirty="0"/>
          </a:p>
          <a:p>
            <a:pPr lvl="0"/>
            <a:r>
              <a:rPr lang="en-US" u="sng" dirty="0">
                <a:hlinkClick r:id="rId7"/>
              </a:rPr>
              <a:t>Do I Have the Right Form Version For My Application?</a:t>
            </a:r>
            <a:endParaRPr lang="en-US" dirty="0"/>
          </a:p>
          <a:p>
            <a:pPr lvl="0"/>
            <a:r>
              <a:rPr lang="en-US" u="sng" dirty="0">
                <a:hlinkClick r:id="rId8"/>
              </a:rPr>
              <a:t>Application Forms, Form Updates, and Choosing the Correct Forms FAQs</a:t>
            </a:r>
            <a:endParaRPr lang="en-US" dirty="0"/>
          </a:p>
          <a:p>
            <a:endParaRPr lang="en-US" dirty="0"/>
          </a:p>
        </p:txBody>
      </p:sp>
    </p:spTree>
    <p:extLst>
      <p:ext uri="{BB962C8B-B14F-4D97-AF65-F5344CB8AC3E}">
        <p14:creationId xmlns:p14="http://schemas.microsoft.com/office/powerpoint/2010/main" val="18387907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8006" y="718114"/>
            <a:ext cx="8911687" cy="1280890"/>
          </a:xfrm>
        </p:spPr>
        <p:txBody>
          <a:bodyPr/>
          <a:lstStyle/>
          <a:p>
            <a:pPr algn="ctr"/>
            <a:r>
              <a:rPr lang="en-US" b="1" u="sng" dirty="0" smtClean="0"/>
              <a:t>A few changes of note…</a:t>
            </a:r>
            <a:endParaRPr lang="en-US" b="1" u="sng" dirty="0"/>
          </a:p>
        </p:txBody>
      </p:sp>
      <p:sp>
        <p:nvSpPr>
          <p:cNvPr id="3" name="Content Placeholder 2"/>
          <p:cNvSpPr>
            <a:spLocks noGrp="1"/>
          </p:cNvSpPr>
          <p:nvPr>
            <p:ph idx="1"/>
          </p:nvPr>
        </p:nvSpPr>
        <p:spPr>
          <a:xfrm>
            <a:off x="2426842" y="2059536"/>
            <a:ext cx="8915400" cy="4896739"/>
          </a:xfrm>
        </p:spPr>
        <p:txBody>
          <a:bodyPr>
            <a:normAutofit/>
          </a:bodyPr>
          <a:lstStyle/>
          <a:p>
            <a:r>
              <a:rPr lang="en-US" dirty="0"/>
              <a:t>PHS 398 Career Development Award Supplemental </a:t>
            </a:r>
            <a:r>
              <a:rPr lang="en-US" dirty="0" smtClean="0"/>
              <a:t>Form</a:t>
            </a:r>
          </a:p>
          <a:p>
            <a:pPr marL="0" indent="0">
              <a:buNone/>
            </a:pPr>
            <a:r>
              <a:rPr lang="en-US" dirty="0" smtClean="0"/>
              <a:t>•</a:t>
            </a:r>
            <a:r>
              <a:rPr lang="en-US" dirty="0"/>
              <a:t>Updated Expiration Date •Added new attachment titled “Description of Candidate’s Contribution to Program Goals” to the Environment and Institutional Commitment to Candidate </a:t>
            </a:r>
            <a:r>
              <a:rPr lang="en-US" dirty="0" smtClean="0"/>
              <a:t>Section •</a:t>
            </a:r>
            <a:r>
              <a:rPr lang="en-US" dirty="0"/>
              <a:t>Renumbered form fields, as </a:t>
            </a:r>
            <a:r>
              <a:rPr lang="en-US" dirty="0" smtClean="0"/>
              <a:t>needed</a:t>
            </a:r>
          </a:p>
          <a:p>
            <a:r>
              <a:rPr lang="en-US" dirty="0" smtClean="0"/>
              <a:t>PHS </a:t>
            </a:r>
            <a:r>
              <a:rPr lang="en-US" dirty="0"/>
              <a:t>398 Cover Page </a:t>
            </a:r>
            <a:r>
              <a:rPr lang="en-US" dirty="0" smtClean="0"/>
              <a:t>Supplement</a:t>
            </a:r>
          </a:p>
          <a:p>
            <a:pPr marL="0" indent="0">
              <a:buNone/>
            </a:pPr>
            <a:r>
              <a:rPr lang="en-US" dirty="0" smtClean="0"/>
              <a:t>•</a:t>
            </a:r>
            <a:r>
              <a:rPr lang="en-US" dirty="0"/>
              <a:t>Updated Expiration </a:t>
            </a:r>
            <a:r>
              <a:rPr lang="en-US" dirty="0" smtClean="0"/>
              <a:t>Date •</a:t>
            </a:r>
            <a:r>
              <a:rPr lang="en-US" dirty="0"/>
              <a:t>Added new Human Fetal Tissue Section including - “Does the proposed project involve human fetal tissue obtained from elective abortions</a:t>
            </a:r>
            <a:r>
              <a:rPr lang="en-US" dirty="0" smtClean="0"/>
              <a:t>?” If </a:t>
            </a:r>
            <a:r>
              <a:rPr lang="en-US" dirty="0"/>
              <a:t>Yes, two new attachments are </a:t>
            </a:r>
            <a:r>
              <a:rPr lang="en-US" dirty="0" smtClean="0"/>
              <a:t>requested 1.HFT </a:t>
            </a:r>
            <a:r>
              <a:rPr lang="en-US" dirty="0"/>
              <a:t>Compliance </a:t>
            </a:r>
            <a:r>
              <a:rPr lang="en-US" dirty="0" smtClean="0"/>
              <a:t>Assurance 2.HFT </a:t>
            </a:r>
            <a:r>
              <a:rPr lang="en-US" dirty="0"/>
              <a:t>Sample IRB Consent </a:t>
            </a:r>
            <a:r>
              <a:rPr lang="en-US" dirty="0" smtClean="0"/>
              <a:t>Form •</a:t>
            </a:r>
            <a:r>
              <a:rPr lang="en-US" dirty="0"/>
              <a:t>Renumbered form fields, as </a:t>
            </a:r>
            <a:r>
              <a:rPr lang="en-US" dirty="0" smtClean="0"/>
              <a:t>needed.</a:t>
            </a:r>
          </a:p>
          <a:p>
            <a:pPr marL="0" indent="0">
              <a:buNone/>
            </a:pPr>
            <a:r>
              <a:rPr lang="en-US" b="1" dirty="0" smtClean="0"/>
              <a:t>Reminder of  changes to the NIH Other Support and </a:t>
            </a:r>
            <a:r>
              <a:rPr lang="en-US" b="1" dirty="0" err="1" smtClean="0"/>
              <a:t>Biosketch</a:t>
            </a:r>
            <a:r>
              <a:rPr lang="en-US" b="1" dirty="0" smtClean="0"/>
              <a:t> requirements.</a:t>
            </a: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597307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5361" y="313508"/>
            <a:ext cx="10058400" cy="819386"/>
          </a:xfrm>
        </p:spPr>
        <p:txBody>
          <a:bodyPr>
            <a:normAutofit/>
          </a:bodyPr>
          <a:lstStyle/>
          <a:p>
            <a:pPr algn="ctr"/>
            <a:r>
              <a:rPr lang="en-US" sz="3500" b="1" u="sng" dirty="0" smtClean="0"/>
              <a:t>Introduction</a:t>
            </a:r>
            <a:r>
              <a:rPr lang="en-US" sz="3500" u="sng" dirty="0" smtClean="0"/>
              <a:t> </a:t>
            </a:r>
            <a:endParaRPr lang="en-US" sz="3500" u="sng" dirty="0"/>
          </a:p>
        </p:txBody>
      </p:sp>
      <p:sp>
        <p:nvSpPr>
          <p:cNvPr id="3" name="Content Placeholder 2"/>
          <p:cNvSpPr>
            <a:spLocks noGrp="1"/>
          </p:cNvSpPr>
          <p:nvPr>
            <p:ph idx="1"/>
          </p:nvPr>
        </p:nvSpPr>
        <p:spPr>
          <a:xfrm>
            <a:off x="1323704" y="1211272"/>
            <a:ext cx="10058400" cy="5752012"/>
          </a:xfrm>
        </p:spPr>
        <p:txBody>
          <a:bodyPr>
            <a:normAutofit/>
          </a:bodyPr>
          <a:lstStyle/>
          <a:p>
            <a:pPr>
              <a:spcBef>
                <a:spcPts val="600"/>
              </a:spcBef>
              <a:spcAft>
                <a:spcPts val="0"/>
              </a:spcAft>
            </a:pPr>
            <a:r>
              <a:rPr lang="en-US" sz="2300" dirty="0"/>
              <a:t>A Research Administration Forum on </a:t>
            </a:r>
            <a:r>
              <a:rPr lang="en-US" sz="2300" dirty="0" smtClean="0"/>
              <a:t>Zoom</a:t>
            </a:r>
            <a:endParaRPr lang="en-US" sz="2300" dirty="0"/>
          </a:p>
          <a:p>
            <a:pPr>
              <a:spcBef>
                <a:spcPts val="600"/>
              </a:spcBef>
              <a:spcAft>
                <a:spcPts val="0"/>
              </a:spcAft>
            </a:pPr>
            <a:r>
              <a:rPr lang="en-US" sz="2300" dirty="0"/>
              <a:t>Please mute your microphones.   You’ll still be able to hear the speakers</a:t>
            </a:r>
            <a:r>
              <a:rPr lang="en-US" sz="2300" dirty="0" smtClean="0"/>
              <a:t>.</a:t>
            </a:r>
            <a:endParaRPr lang="en-US" sz="2300" dirty="0"/>
          </a:p>
          <a:p>
            <a:pPr>
              <a:spcBef>
                <a:spcPts val="600"/>
              </a:spcBef>
              <a:spcAft>
                <a:spcPts val="0"/>
              </a:spcAft>
            </a:pPr>
            <a:r>
              <a:rPr lang="en-US" sz="2300" dirty="0"/>
              <a:t>Please use the “CHAT” feature at the bottom of your Zoom screen to ask questions</a:t>
            </a:r>
            <a:r>
              <a:rPr lang="en-US" sz="2300" dirty="0" smtClean="0"/>
              <a:t>.</a:t>
            </a:r>
            <a:endParaRPr lang="en-US" sz="2300" dirty="0"/>
          </a:p>
          <a:p>
            <a:pPr>
              <a:spcBef>
                <a:spcPts val="600"/>
              </a:spcBef>
              <a:spcAft>
                <a:spcPts val="0"/>
              </a:spcAft>
            </a:pPr>
            <a:r>
              <a:rPr lang="en-US" sz="2300" dirty="0"/>
              <a:t>At the conclusion of each presentation, we will set aside time for questions.  As the host of the meeting, I will select the questions from the CHAT submissions and address them to the speakers</a:t>
            </a:r>
            <a:r>
              <a:rPr lang="en-US" sz="2300" dirty="0" smtClean="0"/>
              <a:t>.</a:t>
            </a:r>
            <a:endParaRPr lang="en-US" sz="2300" dirty="0"/>
          </a:p>
          <a:p>
            <a:pPr>
              <a:spcBef>
                <a:spcPts val="600"/>
              </a:spcBef>
              <a:spcAft>
                <a:spcPts val="0"/>
              </a:spcAft>
            </a:pPr>
            <a:r>
              <a:rPr lang="en-US" sz="2300" dirty="0"/>
              <a:t>We may not have time to answer all of the questions.  If necessary, we can schedule a follow-up session to deal with questions that weren’t addressed during this session</a:t>
            </a:r>
            <a:r>
              <a:rPr lang="en-US" sz="2300" dirty="0" smtClean="0"/>
              <a:t>.</a:t>
            </a:r>
            <a:endParaRPr lang="en-US" sz="2300" dirty="0"/>
          </a:p>
          <a:p>
            <a:pPr>
              <a:spcBef>
                <a:spcPts val="600"/>
              </a:spcBef>
              <a:spcAft>
                <a:spcPts val="0"/>
              </a:spcAft>
            </a:pPr>
            <a:r>
              <a:rPr lang="en-US" sz="2300" dirty="0"/>
              <a:t>If you run into technical difficulties during the Forum, please contact </a:t>
            </a:r>
            <a:r>
              <a:rPr lang="en-US" sz="2300" dirty="0" smtClean="0"/>
              <a:t>Dick Seligman at </a:t>
            </a:r>
            <a:r>
              <a:rPr lang="en-US" sz="2300" u="sng" dirty="0" smtClean="0"/>
              <a:t>Richard.Seligman@Caltech.edu</a:t>
            </a:r>
            <a:r>
              <a:rPr lang="en-US" sz="2300" dirty="0" smtClean="0"/>
              <a:t> </a:t>
            </a:r>
            <a:r>
              <a:rPr lang="en-US" sz="2300" dirty="0"/>
              <a:t>for assistance</a:t>
            </a:r>
          </a:p>
          <a:p>
            <a:endParaRPr lang="en-US" sz="1700" dirty="0"/>
          </a:p>
        </p:txBody>
      </p:sp>
    </p:spTree>
    <p:extLst>
      <p:ext uri="{BB962C8B-B14F-4D97-AF65-F5344CB8AC3E}">
        <p14:creationId xmlns:p14="http://schemas.microsoft.com/office/powerpoint/2010/main" val="31601896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1529" y="658293"/>
            <a:ext cx="9598900" cy="999591"/>
          </a:xfrm>
        </p:spPr>
        <p:txBody>
          <a:bodyPr>
            <a:normAutofit/>
          </a:bodyPr>
          <a:lstStyle/>
          <a:p>
            <a:pPr algn="ctr"/>
            <a:r>
              <a:rPr lang="en-US" sz="3400" b="1" u="sng" dirty="0" smtClean="0"/>
              <a:t>NIH </a:t>
            </a:r>
            <a:r>
              <a:rPr lang="en-US" sz="3400" b="1" u="sng" dirty="0" err="1" smtClean="0"/>
              <a:t>eRA</a:t>
            </a:r>
            <a:r>
              <a:rPr lang="en-US" sz="3400" b="1" u="sng" dirty="0" smtClean="0"/>
              <a:t> System Down April 17 to April 20 – </a:t>
            </a:r>
            <a:endParaRPr lang="en-US" sz="3400" b="1" u="sng" dirty="0"/>
          </a:p>
        </p:txBody>
      </p:sp>
      <p:sp>
        <p:nvSpPr>
          <p:cNvPr id="3" name="Content Placeholder 2"/>
          <p:cNvSpPr>
            <a:spLocks noGrp="1"/>
          </p:cNvSpPr>
          <p:nvPr>
            <p:ph idx="1"/>
          </p:nvPr>
        </p:nvSpPr>
        <p:spPr>
          <a:xfrm>
            <a:off x="1956905" y="1786785"/>
            <a:ext cx="8915400" cy="5447230"/>
          </a:xfrm>
        </p:spPr>
        <p:txBody>
          <a:bodyPr>
            <a:normAutofit/>
          </a:bodyPr>
          <a:lstStyle/>
          <a:p>
            <a:r>
              <a:rPr lang="en-US" sz="1700" b="1" dirty="0"/>
              <a:t>From 8 a.m. ET on Friday, April 17 to 8 p.m. ET on Monday, April 20 the eRA system will be unavailable. </a:t>
            </a:r>
            <a:endParaRPr lang="en-US" sz="1700" b="1" dirty="0" smtClean="0"/>
          </a:p>
          <a:p>
            <a:r>
              <a:rPr lang="en-US" sz="1700" dirty="0" smtClean="0"/>
              <a:t>This </a:t>
            </a:r>
            <a:r>
              <a:rPr lang="en-US" sz="1700" dirty="0"/>
              <a:t>effort will affect all the eRA modules (eRA Commons, ASSIST, IAR, </a:t>
            </a:r>
            <a:r>
              <a:rPr lang="en-US" sz="1700" dirty="0" err="1"/>
              <a:t>iEdison</a:t>
            </a:r>
            <a:r>
              <a:rPr lang="en-US" sz="1700" dirty="0"/>
              <a:t>, etc.) and all informational websites (era.nih.gov, etc.). </a:t>
            </a:r>
            <a:endParaRPr lang="en-US" sz="1700" dirty="0" smtClean="0"/>
          </a:p>
          <a:p>
            <a:r>
              <a:rPr lang="en-US" sz="1700" b="1" dirty="0" smtClean="0"/>
              <a:t>Any </a:t>
            </a:r>
            <a:r>
              <a:rPr lang="en-US" sz="1700" b="1" dirty="0"/>
              <a:t>affected due dates will be extended and the 2-day viewing window for successfully submitted applications will be adjusted to provide the full two days.</a:t>
            </a:r>
            <a:r>
              <a:rPr lang="en-US" sz="1700" dirty="0"/>
              <a:t> </a:t>
            </a:r>
          </a:p>
          <a:p>
            <a:r>
              <a:rPr lang="en-US" sz="1700" dirty="0" smtClean="0"/>
              <a:t>The systems will be down to migrate the eRA </a:t>
            </a:r>
            <a:r>
              <a:rPr lang="en-US" sz="1700" dirty="0"/>
              <a:t>modules and data </a:t>
            </a:r>
            <a:r>
              <a:rPr lang="en-US" sz="1700" dirty="0" smtClean="0"/>
              <a:t>to </a:t>
            </a:r>
            <a:r>
              <a:rPr lang="en-US" sz="1700" dirty="0"/>
              <a:t>the Amazon Web Services (AWS) cloud</a:t>
            </a:r>
            <a:r>
              <a:rPr lang="en-US" sz="1700" dirty="0" smtClean="0"/>
              <a:t>.</a:t>
            </a:r>
          </a:p>
          <a:p>
            <a:pPr lvl="0"/>
            <a:r>
              <a:rPr lang="en-US" sz="1700" dirty="0"/>
              <a:t>Any affected due dates will be covered under </a:t>
            </a:r>
            <a:r>
              <a:rPr lang="en-US" sz="1700" b="1" u="sng" dirty="0">
                <a:hlinkClick r:id="rId2"/>
              </a:rPr>
              <a:t>NIH’s late application policy due to COVID-19</a:t>
            </a:r>
            <a:r>
              <a:rPr lang="en-US" sz="1700" dirty="0"/>
              <a:t>, which allows all late applications submitted late for due dates between March 9, 2020, and May 1, 2020, to be accepted through May 1, 2020. </a:t>
            </a:r>
          </a:p>
          <a:p>
            <a:pPr lvl="0"/>
            <a:r>
              <a:rPr lang="en-US" sz="1700" dirty="0"/>
              <a:t>Grants.gov will continue processing applications during the migration window.  Applications received via Grants.gov will be put in a queue, and then </a:t>
            </a:r>
            <a:r>
              <a:rPr lang="en-US" sz="1700" dirty="0" err="1"/>
              <a:t>eRA</a:t>
            </a:r>
            <a:r>
              <a:rPr lang="en-US" sz="1700" dirty="0"/>
              <a:t> will process them on Monday night, April 20.</a:t>
            </a:r>
            <a:r>
              <a:rPr lang="en-US" sz="1700" b="1" dirty="0"/>
              <a:t> </a:t>
            </a:r>
            <a:r>
              <a:rPr lang="en-US" sz="1700" dirty="0"/>
              <a:t>The standard 2-day viewing window for successfully submitted applications will be applied.</a:t>
            </a:r>
          </a:p>
        </p:txBody>
      </p:sp>
    </p:spTree>
    <p:extLst>
      <p:ext uri="{BB962C8B-B14F-4D97-AF65-F5344CB8AC3E}">
        <p14:creationId xmlns:p14="http://schemas.microsoft.com/office/powerpoint/2010/main" val="28408497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40697-5BD5-499F-AD70-265DE9D8FF79}"/>
              </a:ext>
            </a:extLst>
          </p:cNvPr>
          <p:cNvSpPr>
            <a:spLocks noGrp="1"/>
          </p:cNvSpPr>
          <p:nvPr>
            <p:ph type="ctrTitle"/>
          </p:nvPr>
        </p:nvSpPr>
        <p:spPr>
          <a:xfrm>
            <a:off x="1897167" y="2232589"/>
            <a:ext cx="9513442" cy="2262781"/>
          </a:xfrm>
        </p:spPr>
        <p:txBody>
          <a:bodyPr>
            <a:normAutofit fontScale="90000"/>
          </a:bodyPr>
          <a:lstStyle/>
          <a:p>
            <a:pPr algn="ctr"/>
            <a:r>
              <a:rPr lang="en-US" u="sng" dirty="0"/>
              <a:t>NSF-Approved Biographical Sketch and Current &amp; Pending </a:t>
            </a:r>
            <a:r>
              <a:rPr lang="en-US" u="sng" dirty="0" smtClean="0"/>
              <a:t>Support – David Mayo</a:t>
            </a:r>
            <a:endParaRPr lang="en-US" u="sng" dirty="0"/>
          </a:p>
        </p:txBody>
      </p:sp>
    </p:spTree>
    <p:extLst>
      <p:ext uri="{BB962C8B-B14F-4D97-AF65-F5344CB8AC3E}">
        <p14:creationId xmlns:p14="http://schemas.microsoft.com/office/powerpoint/2010/main" val="30536205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A4941-932A-4289-B45B-53A636041652}"/>
              </a:ext>
            </a:extLst>
          </p:cNvPr>
          <p:cNvSpPr>
            <a:spLocks noGrp="1"/>
          </p:cNvSpPr>
          <p:nvPr>
            <p:ph type="title"/>
          </p:nvPr>
        </p:nvSpPr>
        <p:spPr>
          <a:xfrm>
            <a:off x="1550338" y="607018"/>
            <a:ext cx="8911687" cy="1280890"/>
          </a:xfrm>
        </p:spPr>
        <p:txBody>
          <a:bodyPr/>
          <a:lstStyle/>
          <a:p>
            <a:pPr algn="ctr"/>
            <a:r>
              <a:rPr lang="en-US" b="1" u="sng" dirty="0"/>
              <a:t>New NSF Requirements</a:t>
            </a:r>
          </a:p>
        </p:txBody>
      </p:sp>
      <p:sp>
        <p:nvSpPr>
          <p:cNvPr id="3" name="Content Placeholder 2">
            <a:extLst>
              <a:ext uri="{FF2B5EF4-FFF2-40B4-BE49-F238E27FC236}">
                <a16:creationId xmlns:a16="http://schemas.microsoft.com/office/drawing/2014/main" id="{C48A3E2A-C9D0-47D4-BA1D-78003F8FA445}"/>
              </a:ext>
            </a:extLst>
          </p:cNvPr>
          <p:cNvSpPr>
            <a:spLocks noGrp="1"/>
          </p:cNvSpPr>
          <p:nvPr>
            <p:ph idx="1"/>
          </p:nvPr>
        </p:nvSpPr>
        <p:spPr>
          <a:xfrm>
            <a:off x="2503754" y="2295970"/>
            <a:ext cx="8915400" cy="3777622"/>
          </a:xfrm>
        </p:spPr>
        <p:txBody>
          <a:bodyPr>
            <a:normAutofit/>
          </a:bodyPr>
          <a:lstStyle/>
          <a:p>
            <a:r>
              <a:rPr lang="en-US" dirty="0"/>
              <a:t>Effective with proposals submitted on or after June 1, 2020</a:t>
            </a:r>
          </a:p>
          <a:p>
            <a:r>
              <a:rPr lang="en-US" dirty="0"/>
              <a:t>Must use NSF-approved format</a:t>
            </a:r>
          </a:p>
          <a:p>
            <a:pPr lvl="1"/>
            <a:r>
              <a:rPr lang="en-US" sz="1800" dirty="0" err="1"/>
              <a:t>SciENcv</a:t>
            </a:r>
            <a:r>
              <a:rPr lang="en-US" sz="1800" dirty="0"/>
              <a:t> (via NIH)</a:t>
            </a:r>
          </a:p>
          <a:p>
            <a:pPr lvl="1"/>
            <a:r>
              <a:rPr lang="en-US" sz="1800" dirty="0"/>
              <a:t>NSF-fillable form</a:t>
            </a:r>
          </a:p>
          <a:p>
            <a:r>
              <a:rPr lang="en-US" dirty="0"/>
              <a:t>NSF has issued new fillable forms, available at:</a:t>
            </a:r>
          </a:p>
          <a:p>
            <a:pPr lvl="1"/>
            <a:r>
              <a:rPr lang="en-US" sz="1800" dirty="0">
                <a:hlinkClick r:id="rId2"/>
              </a:rPr>
              <a:t>https://www.nsf.gov/bfa/dias/policy/cps.jsp</a:t>
            </a:r>
            <a:endParaRPr lang="en-US" sz="1800" dirty="0"/>
          </a:p>
          <a:p>
            <a:pPr lvl="1"/>
            <a:r>
              <a:rPr lang="en-US" sz="1800" dirty="0">
                <a:hlinkClick r:id="rId3"/>
              </a:rPr>
              <a:t>https://www.nsf.gov/bfa/dias/policy/biosketch.jsp</a:t>
            </a:r>
            <a:endParaRPr lang="en-US" sz="1800" dirty="0"/>
          </a:p>
        </p:txBody>
      </p:sp>
    </p:spTree>
    <p:extLst>
      <p:ext uri="{BB962C8B-B14F-4D97-AF65-F5344CB8AC3E}">
        <p14:creationId xmlns:p14="http://schemas.microsoft.com/office/powerpoint/2010/main" val="37707726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A4941-932A-4289-B45B-53A636041652}"/>
              </a:ext>
            </a:extLst>
          </p:cNvPr>
          <p:cNvSpPr>
            <a:spLocks noGrp="1"/>
          </p:cNvSpPr>
          <p:nvPr>
            <p:ph type="title"/>
          </p:nvPr>
        </p:nvSpPr>
        <p:spPr>
          <a:xfrm>
            <a:off x="1883624" y="906122"/>
            <a:ext cx="8911687" cy="1280890"/>
          </a:xfrm>
        </p:spPr>
        <p:txBody>
          <a:bodyPr/>
          <a:lstStyle/>
          <a:p>
            <a:pPr algn="ctr"/>
            <a:r>
              <a:rPr lang="en-US" b="1" u="sng" dirty="0"/>
              <a:t>New NSF Requirements</a:t>
            </a:r>
          </a:p>
        </p:txBody>
      </p:sp>
      <p:sp>
        <p:nvSpPr>
          <p:cNvPr id="3" name="Content Placeholder 2">
            <a:extLst>
              <a:ext uri="{FF2B5EF4-FFF2-40B4-BE49-F238E27FC236}">
                <a16:creationId xmlns:a16="http://schemas.microsoft.com/office/drawing/2014/main" id="{C48A3E2A-C9D0-47D4-BA1D-78003F8FA445}"/>
              </a:ext>
            </a:extLst>
          </p:cNvPr>
          <p:cNvSpPr>
            <a:spLocks noGrp="1"/>
          </p:cNvSpPr>
          <p:nvPr>
            <p:ph idx="1"/>
          </p:nvPr>
        </p:nvSpPr>
        <p:spPr>
          <a:xfrm>
            <a:off x="2837041" y="2800171"/>
            <a:ext cx="8915400" cy="3777622"/>
          </a:xfrm>
        </p:spPr>
        <p:txBody>
          <a:bodyPr>
            <a:normAutofit/>
          </a:bodyPr>
          <a:lstStyle/>
          <a:p>
            <a:r>
              <a:rPr lang="en-US" dirty="0"/>
              <a:t>NSF Webinar: 5/14/2020, 1:00-2:30pm EDT</a:t>
            </a:r>
          </a:p>
          <a:p>
            <a:pPr lvl="1"/>
            <a:r>
              <a:rPr lang="en-US" sz="1800" dirty="0"/>
              <a:t>Send blank email to:</a:t>
            </a:r>
          </a:p>
          <a:p>
            <a:pPr marL="457200" lvl="1" indent="0">
              <a:buNone/>
            </a:pPr>
            <a:r>
              <a:rPr lang="en-US" sz="1800" dirty="0"/>
              <a:t>	NSF-ERA-FORUM-subscribe-request@listserv.nsf.gov </a:t>
            </a:r>
          </a:p>
          <a:p>
            <a:r>
              <a:rPr lang="en-US" dirty="0"/>
              <a:t>Additional help regarding </a:t>
            </a:r>
            <a:r>
              <a:rPr lang="en-US" dirty="0" err="1"/>
              <a:t>SciENcv</a:t>
            </a:r>
            <a:r>
              <a:rPr lang="en-US" dirty="0"/>
              <a:t> available from Caltech Library; send query to: library@caltech.edu</a:t>
            </a:r>
          </a:p>
        </p:txBody>
      </p:sp>
    </p:spTree>
    <p:extLst>
      <p:ext uri="{BB962C8B-B14F-4D97-AF65-F5344CB8AC3E}">
        <p14:creationId xmlns:p14="http://schemas.microsoft.com/office/powerpoint/2010/main" val="9847896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86552-7A70-49C3-8C32-FFCE640ACD16}"/>
              </a:ext>
            </a:extLst>
          </p:cNvPr>
          <p:cNvSpPr>
            <a:spLocks noGrp="1"/>
          </p:cNvSpPr>
          <p:nvPr>
            <p:ph type="ctrTitle"/>
          </p:nvPr>
        </p:nvSpPr>
        <p:spPr>
          <a:xfrm>
            <a:off x="1651311" y="2512463"/>
            <a:ext cx="10058400" cy="1294470"/>
          </a:xfrm>
        </p:spPr>
        <p:txBody>
          <a:bodyPr>
            <a:normAutofit/>
          </a:bodyPr>
          <a:lstStyle/>
          <a:p>
            <a:pPr algn="ctr"/>
            <a:r>
              <a:rPr lang="en-US" sz="3600" b="1" u="sng" dirty="0">
                <a:solidFill>
                  <a:schemeClr val="tx1"/>
                </a:solidFill>
              </a:rPr>
              <a:t>DOE 486.1 Order:  Foreign Government Talent Recruitment </a:t>
            </a:r>
            <a:r>
              <a:rPr lang="en-US" sz="3600" b="1" u="sng" dirty="0" smtClean="0">
                <a:solidFill>
                  <a:schemeClr val="tx1"/>
                </a:solidFill>
              </a:rPr>
              <a:t>Programs – Adilia Koch</a:t>
            </a:r>
            <a:endParaRPr lang="en-US" sz="3600" b="1" u="sng" dirty="0">
              <a:solidFill>
                <a:schemeClr val="tx1"/>
              </a:solidFill>
            </a:endParaRPr>
          </a:p>
        </p:txBody>
      </p:sp>
    </p:spTree>
    <p:custDataLst>
      <p:tags r:id="rId1"/>
    </p:custDataLst>
    <p:extLst>
      <p:ext uri="{BB962C8B-B14F-4D97-AF65-F5344CB8AC3E}">
        <p14:creationId xmlns:p14="http://schemas.microsoft.com/office/powerpoint/2010/main" val="3085435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22BB1-6D01-4256-BFF1-EB30EFFCD945}"/>
              </a:ext>
            </a:extLst>
          </p:cNvPr>
          <p:cNvSpPr>
            <a:spLocks noGrp="1"/>
          </p:cNvSpPr>
          <p:nvPr>
            <p:ph type="title"/>
          </p:nvPr>
        </p:nvSpPr>
        <p:spPr>
          <a:xfrm>
            <a:off x="760574" y="1273325"/>
            <a:ext cx="2679906" cy="3640508"/>
          </a:xfrm>
        </p:spPr>
        <p:txBody>
          <a:bodyPr anchor="ctr">
            <a:normAutofit/>
          </a:bodyPr>
          <a:lstStyle/>
          <a:p>
            <a:r>
              <a:rPr lang="en-US" sz="3600" u="sng" dirty="0">
                <a:solidFill>
                  <a:schemeClr val="tx1"/>
                </a:solidFill>
              </a:rPr>
              <a:t>DOE Order Directive</a:t>
            </a:r>
          </a:p>
        </p:txBody>
      </p:sp>
      <p:graphicFrame>
        <p:nvGraphicFramePr>
          <p:cNvPr id="27" name="Content Placeholder 2">
            <a:extLst>
              <a:ext uri="{FF2B5EF4-FFF2-40B4-BE49-F238E27FC236}">
                <a16:creationId xmlns:a16="http://schemas.microsoft.com/office/drawing/2014/main" id="{241245B6-26A6-4AAE-AA04-35B3742FFC8C}"/>
              </a:ext>
            </a:extLst>
          </p:cNvPr>
          <p:cNvGraphicFramePr>
            <a:graphicFrameLocks noGrp="1"/>
          </p:cNvGraphicFramePr>
          <p:nvPr>
            <p:ph idx="1"/>
            <p:extLst>
              <p:ext uri="{D42A27DB-BD31-4B8C-83A1-F6EECF244321}">
                <p14:modId xmlns:p14="http://schemas.microsoft.com/office/powerpoint/2010/main" val="3116734923"/>
              </p:ext>
            </p:extLst>
          </p:nvPr>
        </p:nvGraphicFramePr>
        <p:xfrm>
          <a:off x="4160749" y="1425976"/>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7660077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86141-A33E-4B61-A55E-34CF8F1818E3}"/>
              </a:ext>
            </a:extLst>
          </p:cNvPr>
          <p:cNvSpPr>
            <a:spLocks noGrp="1"/>
          </p:cNvSpPr>
          <p:nvPr>
            <p:ph type="title"/>
          </p:nvPr>
        </p:nvSpPr>
        <p:spPr>
          <a:xfrm>
            <a:off x="1184580" y="636477"/>
            <a:ext cx="3084844" cy="4191898"/>
          </a:xfrm>
        </p:spPr>
        <p:txBody>
          <a:bodyPr anchor="ctr">
            <a:normAutofit/>
          </a:bodyPr>
          <a:lstStyle/>
          <a:p>
            <a:r>
              <a:rPr lang="en-US" sz="2600" dirty="0">
                <a:solidFill>
                  <a:schemeClr val="tx1"/>
                </a:solidFill>
              </a:rPr>
              <a:t>Purpose of the “DOE Foreign Government talent Recruitment Program” 486.1 Order (6/7/2019)</a:t>
            </a:r>
          </a:p>
        </p:txBody>
      </p:sp>
      <p:graphicFrame>
        <p:nvGraphicFramePr>
          <p:cNvPr id="5" name="Content Placeholder 2">
            <a:extLst>
              <a:ext uri="{FF2B5EF4-FFF2-40B4-BE49-F238E27FC236}">
                <a16:creationId xmlns:a16="http://schemas.microsoft.com/office/drawing/2014/main" id="{A7DBF052-BFCD-4F9B-BBAB-7020DABD6862}"/>
              </a:ext>
            </a:extLst>
          </p:cNvPr>
          <p:cNvGraphicFramePr>
            <a:graphicFrameLocks noGrp="1"/>
          </p:cNvGraphicFramePr>
          <p:nvPr>
            <p:ph idx="1"/>
            <p:extLst>
              <p:ext uri="{D42A27DB-BD31-4B8C-83A1-F6EECF244321}">
                <p14:modId xmlns:p14="http://schemas.microsoft.com/office/powerpoint/2010/main" val="3840192681"/>
              </p:ext>
            </p:extLst>
          </p:nvPr>
        </p:nvGraphicFramePr>
        <p:xfrm>
          <a:off x="4476944" y="1289243"/>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1455349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9D1D9-7F69-487F-99D0-5270BED06BAD}"/>
              </a:ext>
            </a:extLst>
          </p:cNvPr>
          <p:cNvSpPr>
            <a:spLocks noGrp="1"/>
          </p:cNvSpPr>
          <p:nvPr>
            <p:ph type="title" idx="4294967295"/>
          </p:nvPr>
        </p:nvSpPr>
        <p:spPr>
          <a:xfrm>
            <a:off x="1328017" y="491702"/>
            <a:ext cx="10058400" cy="1450757"/>
          </a:xfrm>
        </p:spPr>
        <p:txBody>
          <a:bodyPr vert="horz" lIns="91440" tIns="45720" rIns="91440" bIns="45720" rtlCol="0" anchor="b">
            <a:normAutofit/>
          </a:bodyPr>
          <a:lstStyle/>
          <a:p>
            <a:pPr algn="ctr"/>
            <a:r>
              <a:rPr lang="en-US" b="1" u="sng" dirty="0"/>
              <a:t>DOE 486.1</a:t>
            </a:r>
          </a:p>
        </p:txBody>
      </p:sp>
      <p:graphicFrame>
        <p:nvGraphicFramePr>
          <p:cNvPr id="93" name="Content Placeholder 2">
            <a:extLst>
              <a:ext uri="{FF2B5EF4-FFF2-40B4-BE49-F238E27FC236}">
                <a16:creationId xmlns:a16="http://schemas.microsoft.com/office/drawing/2014/main" id="{AC3CB88A-F9B3-4C15-B9DF-F76E6A046BC2}"/>
              </a:ext>
            </a:extLst>
          </p:cNvPr>
          <p:cNvGraphicFramePr>
            <a:graphicFrameLocks noGrp="1"/>
          </p:cNvGraphicFramePr>
          <p:nvPr>
            <p:ph idx="4294967295"/>
            <p:extLst>
              <p:ext uri="{D42A27DB-BD31-4B8C-83A1-F6EECF244321}">
                <p14:modId xmlns:p14="http://schemas.microsoft.com/office/powerpoint/2010/main" val="573418858"/>
              </p:ext>
            </p:extLst>
          </p:nvPr>
        </p:nvGraphicFramePr>
        <p:xfrm>
          <a:off x="1404929" y="2551441"/>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969583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6374F-E9ED-4DD8-9999-01ECD8D08E81}"/>
              </a:ext>
            </a:extLst>
          </p:cNvPr>
          <p:cNvSpPr>
            <a:spLocks noGrp="1"/>
          </p:cNvSpPr>
          <p:nvPr>
            <p:ph type="title"/>
          </p:nvPr>
        </p:nvSpPr>
        <p:spPr>
          <a:xfrm>
            <a:off x="1507161" y="852857"/>
            <a:ext cx="10058400" cy="1450757"/>
          </a:xfrm>
        </p:spPr>
        <p:txBody>
          <a:bodyPr>
            <a:normAutofit/>
          </a:bodyPr>
          <a:lstStyle/>
          <a:p>
            <a:pPr algn="ctr"/>
            <a:r>
              <a:rPr lang="en-US" b="1" u="sng" dirty="0"/>
              <a:t>What’s a Foreign Talent Program?</a:t>
            </a:r>
          </a:p>
        </p:txBody>
      </p:sp>
      <p:graphicFrame>
        <p:nvGraphicFramePr>
          <p:cNvPr id="5" name="Content Placeholder 2">
            <a:extLst>
              <a:ext uri="{FF2B5EF4-FFF2-40B4-BE49-F238E27FC236}">
                <a16:creationId xmlns:a16="http://schemas.microsoft.com/office/drawing/2014/main" id="{1291C983-49A4-4AE5-BDBE-AD7BC2369F57}"/>
              </a:ext>
            </a:extLst>
          </p:cNvPr>
          <p:cNvGraphicFramePr>
            <a:graphicFrameLocks noGrp="1"/>
          </p:cNvGraphicFramePr>
          <p:nvPr>
            <p:ph idx="1"/>
            <p:extLst>
              <p:ext uri="{D42A27DB-BD31-4B8C-83A1-F6EECF244321}">
                <p14:modId xmlns:p14="http://schemas.microsoft.com/office/powerpoint/2010/main" val="533534862"/>
              </p:ext>
            </p:extLst>
          </p:nvPr>
        </p:nvGraphicFramePr>
        <p:xfrm>
          <a:off x="1507161" y="2679629"/>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5266609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6374F-E9ED-4DD8-9999-01ECD8D08E81}"/>
              </a:ext>
            </a:extLst>
          </p:cNvPr>
          <p:cNvSpPr>
            <a:spLocks noGrp="1"/>
          </p:cNvSpPr>
          <p:nvPr>
            <p:ph type="title"/>
          </p:nvPr>
        </p:nvSpPr>
        <p:spPr>
          <a:xfrm>
            <a:off x="1328016" y="910446"/>
            <a:ext cx="10058400" cy="1450757"/>
          </a:xfrm>
        </p:spPr>
        <p:txBody>
          <a:bodyPr>
            <a:normAutofit/>
          </a:bodyPr>
          <a:lstStyle/>
          <a:p>
            <a:pPr algn="ctr"/>
            <a:r>
              <a:rPr lang="en-US" b="1" u="sng" dirty="0">
                <a:solidFill>
                  <a:schemeClr val="tx1"/>
                </a:solidFill>
              </a:rPr>
              <a:t>Distinguishing Features of the Foreign Talent Program</a:t>
            </a:r>
          </a:p>
        </p:txBody>
      </p:sp>
      <p:graphicFrame>
        <p:nvGraphicFramePr>
          <p:cNvPr id="5" name="Content Placeholder 2">
            <a:extLst>
              <a:ext uri="{FF2B5EF4-FFF2-40B4-BE49-F238E27FC236}">
                <a16:creationId xmlns:a16="http://schemas.microsoft.com/office/drawing/2014/main" id="{84DE2CDB-46EA-4CC5-B528-8499AFB2F081}"/>
              </a:ext>
            </a:extLst>
          </p:cNvPr>
          <p:cNvGraphicFramePr>
            <a:graphicFrameLocks noGrp="1"/>
          </p:cNvGraphicFramePr>
          <p:nvPr>
            <p:ph idx="1"/>
            <p:extLst>
              <p:ext uri="{D42A27DB-BD31-4B8C-83A1-F6EECF244321}">
                <p14:modId xmlns:p14="http://schemas.microsoft.com/office/powerpoint/2010/main" val="1242171620"/>
              </p:ext>
            </p:extLst>
          </p:nvPr>
        </p:nvGraphicFramePr>
        <p:xfrm>
          <a:off x="1413474" y="2734497"/>
          <a:ext cx="10058400" cy="4023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582777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4F128-4D8C-4AF4-8403-BDD5E23F696A}"/>
              </a:ext>
            </a:extLst>
          </p:cNvPr>
          <p:cNvSpPr>
            <a:spLocks noGrp="1"/>
          </p:cNvSpPr>
          <p:nvPr>
            <p:ph type="ctrTitle"/>
          </p:nvPr>
        </p:nvSpPr>
        <p:spPr>
          <a:xfrm>
            <a:off x="2589212" y="1198548"/>
            <a:ext cx="8915399" cy="2262781"/>
          </a:xfrm>
        </p:spPr>
        <p:txBody>
          <a:bodyPr/>
          <a:lstStyle/>
          <a:p>
            <a:r>
              <a:rPr lang="en-US" b="1" u="sng" dirty="0"/>
              <a:t>ORA COVID-19 Webpage</a:t>
            </a:r>
          </a:p>
        </p:txBody>
      </p:sp>
      <p:sp>
        <p:nvSpPr>
          <p:cNvPr id="3" name="Subtitle 2">
            <a:extLst>
              <a:ext uri="{FF2B5EF4-FFF2-40B4-BE49-F238E27FC236}">
                <a16:creationId xmlns:a16="http://schemas.microsoft.com/office/drawing/2014/main" id="{29EE5148-8979-49DE-A2C2-3202294B927E}"/>
              </a:ext>
            </a:extLst>
          </p:cNvPr>
          <p:cNvSpPr>
            <a:spLocks noGrp="1"/>
          </p:cNvSpPr>
          <p:nvPr>
            <p:ph type="subTitle" idx="1"/>
          </p:nvPr>
        </p:nvSpPr>
        <p:spPr>
          <a:xfrm>
            <a:off x="4922215" y="3717701"/>
            <a:ext cx="8915399" cy="1126283"/>
          </a:xfrm>
        </p:spPr>
        <p:txBody>
          <a:bodyPr>
            <a:normAutofit/>
          </a:bodyPr>
          <a:lstStyle/>
          <a:p>
            <a:r>
              <a:rPr lang="en-US" sz="3900" dirty="0"/>
              <a:t>David Mayo</a:t>
            </a:r>
          </a:p>
        </p:txBody>
      </p:sp>
    </p:spTree>
    <p:extLst>
      <p:ext uri="{BB962C8B-B14F-4D97-AF65-F5344CB8AC3E}">
        <p14:creationId xmlns:p14="http://schemas.microsoft.com/office/powerpoint/2010/main" val="38652491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70AE0-B353-440D-8223-90D63742D57A}"/>
              </a:ext>
            </a:extLst>
          </p:cNvPr>
          <p:cNvSpPr>
            <a:spLocks noGrp="1"/>
          </p:cNvSpPr>
          <p:nvPr>
            <p:ph type="title"/>
          </p:nvPr>
        </p:nvSpPr>
        <p:spPr>
          <a:xfrm>
            <a:off x="1413473" y="1175366"/>
            <a:ext cx="10058400" cy="1450757"/>
          </a:xfrm>
        </p:spPr>
        <p:txBody>
          <a:bodyPr>
            <a:normAutofit/>
          </a:bodyPr>
          <a:lstStyle/>
          <a:p>
            <a:pPr algn="ctr"/>
            <a:r>
              <a:rPr lang="en-US" sz="3500" b="1" u="sng" dirty="0"/>
              <a:t>Distinguishing Features of the Foreign Talent Program (cont’d)</a:t>
            </a:r>
          </a:p>
        </p:txBody>
      </p:sp>
      <p:graphicFrame>
        <p:nvGraphicFramePr>
          <p:cNvPr id="14" name="Content Placeholder 2">
            <a:extLst>
              <a:ext uri="{FF2B5EF4-FFF2-40B4-BE49-F238E27FC236}">
                <a16:creationId xmlns:a16="http://schemas.microsoft.com/office/drawing/2014/main" id="{1D5BBEB3-2468-4EED-96F9-108DC83839B6}"/>
              </a:ext>
            </a:extLst>
          </p:cNvPr>
          <p:cNvGraphicFramePr>
            <a:graphicFrameLocks noGrp="1"/>
          </p:cNvGraphicFramePr>
          <p:nvPr>
            <p:ph idx="1"/>
            <p:extLst>
              <p:ext uri="{D42A27DB-BD31-4B8C-83A1-F6EECF244321}">
                <p14:modId xmlns:p14="http://schemas.microsoft.com/office/powerpoint/2010/main" val="2334430339"/>
              </p:ext>
            </p:extLst>
          </p:nvPr>
        </p:nvGraphicFramePr>
        <p:xfrm>
          <a:off x="1729351" y="3465841"/>
          <a:ext cx="10058400" cy="26956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1188332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7C5A8-DFC9-40B8-AEF3-34A3B7022F10}"/>
              </a:ext>
            </a:extLst>
          </p:cNvPr>
          <p:cNvSpPr>
            <a:spLocks noGrp="1"/>
          </p:cNvSpPr>
          <p:nvPr>
            <p:ph type="title"/>
          </p:nvPr>
        </p:nvSpPr>
        <p:spPr>
          <a:xfrm>
            <a:off x="808565" y="1593605"/>
            <a:ext cx="3084844" cy="3080944"/>
          </a:xfrm>
        </p:spPr>
        <p:txBody>
          <a:bodyPr anchor="ctr">
            <a:normAutofit/>
          </a:bodyPr>
          <a:lstStyle/>
          <a:p>
            <a:r>
              <a:rPr lang="en-US" sz="3200" b="1" dirty="0">
                <a:solidFill>
                  <a:schemeClr val="tx1"/>
                </a:solidFill>
              </a:rPr>
              <a:t>How will this Order apply to Caltech Researchers?</a:t>
            </a:r>
          </a:p>
        </p:txBody>
      </p:sp>
      <p:graphicFrame>
        <p:nvGraphicFramePr>
          <p:cNvPr id="36" name="Content Placeholder 2">
            <a:extLst>
              <a:ext uri="{FF2B5EF4-FFF2-40B4-BE49-F238E27FC236}">
                <a16:creationId xmlns:a16="http://schemas.microsoft.com/office/drawing/2014/main" id="{59334467-F244-442D-9251-B5946F60366D}"/>
              </a:ext>
            </a:extLst>
          </p:cNvPr>
          <p:cNvGraphicFramePr>
            <a:graphicFrameLocks noGrp="1"/>
          </p:cNvGraphicFramePr>
          <p:nvPr>
            <p:ph idx="1"/>
            <p:extLst>
              <p:ext uri="{D42A27DB-BD31-4B8C-83A1-F6EECF244321}">
                <p14:modId xmlns:p14="http://schemas.microsoft.com/office/powerpoint/2010/main" val="3301952576"/>
              </p:ext>
            </p:extLst>
          </p:nvPr>
        </p:nvGraphicFramePr>
        <p:xfrm>
          <a:off x="4357303" y="1302662"/>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1042846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7FDF6-05C5-4F30-A61C-3A4BB6DAF288}"/>
              </a:ext>
            </a:extLst>
          </p:cNvPr>
          <p:cNvSpPr>
            <a:spLocks noGrp="1"/>
          </p:cNvSpPr>
          <p:nvPr>
            <p:ph type="title"/>
          </p:nvPr>
        </p:nvSpPr>
        <p:spPr>
          <a:xfrm>
            <a:off x="1199829" y="722440"/>
            <a:ext cx="10058400" cy="1020904"/>
          </a:xfrm>
        </p:spPr>
        <p:txBody>
          <a:bodyPr>
            <a:normAutofit/>
          </a:bodyPr>
          <a:lstStyle/>
          <a:p>
            <a:pPr algn="ctr"/>
            <a:r>
              <a:rPr lang="en-US" b="1" u="sng" dirty="0"/>
              <a:t>What should I look out for?</a:t>
            </a:r>
            <a:endParaRPr lang="en-US" u="sng" dirty="0"/>
          </a:p>
        </p:txBody>
      </p:sp>
      <p:graphicFrame>
        <p:nvGraphicFramePr>
          <p:cNvPr id="14" name="Content Placeholder 2">
            <a:extLst>
              <a:ext uri="{FF2B5EF4-FFF2-40B4-BE49-F238E27FC236}">
                <a16:creationId xmlns:a16="http://schemas.microsoft.com/office/drawing/2014/main" id="{4E03558C-644B-4020-ACAD-6028A2821421}"/>
              </a:ext>
            </a:extLst>
          </p:cNvPr>
          <p:cNvGraphicFramePr>
            <a:graphicFrameLocks noGrp="1"/>
          </p:cNvGraphicFramePr>
          <p:nvPr>
            <p:ph idx="1"/>
            <p:extLst>
              <p:ext uri="{D42A27DB-BD31-4B8C-83A1-F6EECF244321}">
                <p14:modId xmlns:p14="http://schemas.microsoft.com/office/powerpoint/2010/main" val="2096773686"/>
              </p:ext>
            </p:extLst>
          </p:nvPr>
        </p:nvGraphicFramePr>
        <p:xfrm>
          <a:off x="1447341" y="2406164"/>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3390498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7C5A8-DFC9-40B8-AEF3-34A3B7022F10}"/>
              </a:ext>
            </a:extLst>
          </p:cNvPr>
          <p:cNvSpPr>
            <a:spLocks noGrp="1"/>
          </p:cNvSpPr>
          <p:nvPr>
            <p:ph type="title"/>
          </p:nvPr>
        </p:nvSpPr>
        <p:spPr>
          <a:xfrm>
            <a:off x="7859485" y="634946"/>
            <a:ext cx="3690257" cy="1450757"/>
          </a:xfrm>
        </p:spPr>
        <p:txBody>
          <a:bodyPr>
            <a:normAutofit/>
          </a:bodyPr>
          <a:lstStyle/>
          <a:p>
            <a:pPr algn="ctr"/>
            <a:r>
              <a:rPr lang="en-US" u="sng" dirty="0"/>
              <a:t>Compliance Concerns </a:t>
            </a:r>
          </a:p>
        </p:txBody>
      </p:sp>
      <p:pic>
        <p:nvPicPr>
          <p:cNvPr id="3" name="Picture 2" descr="A screenshot of a cell phone&#10;&#10;Description automatically generated">
            <a:extLst>
              <a:ext uri="{FF2B5EF4-FFF2-40B4-BE49-F238E27FC236}">
                <a16:creationId xmlns:a16="http://schemas.microsoft.com/office/drawing/2014/main" id="{73B34F7E-CDF1-4E6F-95BD-CE9B5A57DFE2}"/>
              </a:ext>
            </a:extLst>
          </p:cNvPr>
          <p:cNvPicPr>
            <a:picLocks noChangeAspect="1"/>
          </p:cNvPicPr>
          <p:nvPr/>
        </p:nvPicPr>
        <p:blipFill>
          <a:blip r:embed="rId3"/>
          <a:stretch>
            <a:fillRect/>
          </a:stretch>
        </p:blipFill>
        <p:spPr>
          <a:xfrm>
            <a:off x="633999" y="2085703"/>
            <a:ext cx="6909801" cy="2520480"/>
          </a:xfrm>
          <a:prstGeom prst="rect">
            <a:avLst/>
          </a:prstGeom>
        </p:spPr>
      </p:pic>
      <p:sp>
        <p:nvSpPr>
          <p:cNvPr id="20" name="Content Placeholder 2">
            <a:extLst>
              <a:ext uri="{FF2B5EF4-FFF2-40B4-BE49-F238E27FC236}">
                <a16:creationId xmlns:a16="http://schemas.microsoft.com/office/drawing/2014/main" id="{0014B892-C8DF-4648-BB68-F1B794DDE192}"/>
              </a:ext>
            </a:extLst>
          </p:cNvPr>
          <p:cNvSpPr>
            <a:spLocks noGrp="1"/>
          </p:cNvSpPr>
          <p:nvPr>
            <p:ph idx="1"/>
          </p:nvPr>
        </p:nvSpPr>
        <p:spPr>
          <a:xfrm>
            <a:off x="7765481" y="2379155"/>
            <a:ext cx="3690257" cy="3670180"/>
          </a:xfrm>
        </p:spPr>
        <p:txBody>
          <a:bodyPr>
            <a:normAutofit lnSpcReduction="10000"/>
          </a:bodyPr>
          <a:lstStyle/>
          <a:p>
            <a:pPr marL="201168" lvl="1" indent="0">
              <a:buNone/>
            </a:pPr>
            <a:r>
              <a:rPr lang="en-US" b="1" dirty="0"/>
              <a:t>Fundamental Research Exclusion Protection and Concerns </a:t>
            </a:r>
          </a:p>
          <a:p>
            <a:pPr marL="201168" lvl="1" indent="0">
              <a:buNone/>
            </a:pPr>
            <a:endParaRPr lang="en-US" b="1" dirty="0"/>
          </a:p>
          <a:p>
            <a:pPr marL="201168" lvl="1" indent="0">
              <a:buNone/>
            </a:pPr>
            <a:r>
              <a:rPr lang="en-US" dirty="0"/>
              <a:t>Higher vigilance will be necessary to ensure that DOE’s requirements do not result in access restrictions; restrict our ability to conduct “fundamental research”; impinge on Caltech’s openness in research policy or privacy.</a:t>
            </a:r>
          </a:p>
          <a:p>
            <a:pPr marL="201168" lvl="1" indent="0">
              <a:buNone/>
            </a:pPr>
            <a:endParaRPr lang="en-US" dirty="0"/>
          </a:p>
          <a:p>
            <a:pPr marL="201168" lvl="1" indent="0">
              <a:buNone/>
            </a:pPr>
            <a:r>
              <a:rPr lang="en-US" b="1" dirty="0"/>
              <a:t>Higher campus risk</a:t>
            </a:r>
            <a:endParaRPr lang="en-US" dirty="0"/>
          </a:p>
        </p:txBody>
      </p:sp>
    </p:spTree>
    <p:custDataLst>
      <p:tags r:id="rId1"/>
    </p:custDataLst>
    <p:extLst>
      <p:ext uri="{BB962C8B-B14F-4D97-AF65-F5344CB8AC3E}">
        <p14:creationId xmlns:p14="http://schemas.microsoft.com/office/powerpoint/2010/main" val="36560270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7576F-8F54-44BC-B519-35283BFB491D}"/>
              </a:ext>
            </a:extLst>
          </p:cNvPr>
          <p:cNvSpPr>
            <a:spLocks noGrp="1"/>
          </p:cNvSpPr>
          <p:nvPr>
            <p:ph type="title"/>
          </p:nvPr>
        </p:nvSpPr>
        <p:spPr>
          <a:xfrm>
            <a:off x="1096963" y="577161"/>
            <a:ext cx="10058400" cy="815804"/>
          </a:xfrm>
        </p:spPr>
        <p:txBody>
          <a:bodyPr>
            <a:normAutofit/>
          </a:bodyPr>
          <a:lstStyle/>
          <a:p>
            <a:pPr algn="ctr"/>
            <a:r>
              <a:rPr lang="en-US" b="1" u="sng" dirty="0"/>
              <a:t>Potential Consequences</a:t>
            </a:r>
          </a:p>
        </p:txBody>
      </p:sp>
      <p:graphicFrame>
        <p:nvGraphicFramePr>
          <p:cNvPr id="21" name="Content Placeholder 2">
            <a:extLst>
              <a:ext uri="{FF2B5EF4-FFF2-40B4-BE49-F238E27FC236}">
                <a16:creationId xmlns:a16="http://schemas.microsoft.com/office/drawing/2014/main" id="{81799E60-F19E-4F4A-B785-8510A1991C3A}"/>
              </a:ext>
            </a:extLst>
          </p:cNvPr>
          <p:cNvGraphicFramePr>
            <a:graphicFrameLocks noGrp="1"/>
          </p:cNvGraphicFramePr>
          <p:nvPr>
            <p:ph idx="1"/>
            <p:extLst>
              <p:ext uri="{D42A27DB-BD31-4B8C-83A1-F6EECF244321}">
                <p14:modId xmlns:p14="http://schemas.microsoft.com/office/powerpoint/2010/main" val="1718524928"/>
              </p:ext>
            </p:extLst>
          </p:nvPr>
        </p:nvGraphicFramePr>
        <p:xfrm>
          <a:off x="1276425" y="2132698"/>
          <a:ext cx="10058400" cy="3786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6100987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982BD-39D6-40A3-982B-DB778275FD21}"/>
              </a:ext>
            </a:extLst>
          </p:cNvPr>
          <p:cNvSpPr>
            <a:spLocks noGrp="1"/>
          </p:cNvSpPr>
          <p:nvPr>
            <p:ph type="title"/>
          </p:nvPr>
        </p:nvSpPr>
        <p:spPr>
          <a:xfrm>
            <a:off x="1066800" y="5252936"/>
            <a:ext cx="10058400" cy="1028715"/>
          </a:xfrm>
        </p:spPr>
        <p:txBody>
          <a:bodyPr>
            <a:normAutofit/>
          </a:bodyPr>
          <a:lstStyle/>
          <a:p>
            <a:pPr algn="ctr"/>
            <a:r>
              <a:rPr lang="en-US">
                <a:solidFill>
                  <a:srgbClr val="FFFFFF"/>
                </a:solidFill>
              </a:rPr>
              <a:t>Resources</a:t>
            </a:r>
          </a:p>
        </p:txBody>
      </p:sp>
      <p:graphicFrame>
        <p:nvGraphicFramePr>
          <p:cNvPr id="5" name="Content Placeholder 2">
            <a:extLst>
              <a:ext uri="{FF2B5EF4-FFF2-40B4-BE49-F238E27FC236}">
                <a16:creationId xmlns:a16="http://schemas.microsoft.com/office/drawing/2014/main" id="{615FDFE6-87B8-486E-83AA-C029FCD2F2FB}"/>
              </a:ext>
            </a:extLst>
          </p:cNvPr>
          <p:cNvGraphicFramePr>
            <a:graphicFrameLocks noGrp="1"/>
          </p:cNvGraphicFramePr>
          <p:nvPr>
            <p:ph idx="1"/>
            <p:extLst>
              <p:ext uri="{D42A27DB-BD31-4B8C-83A1-F6EECF244321}">
                <p14:modId xmlns:p14="http://schemas.microsoft.com/office/powerpoint/2010/main" val="177650578"/>
              </p:ext>
            </p:extLst>
          </p:nvPr>
        </p:nvGraphicFramePr>
        <p:xfrm>
          <a:off x="643466" y="643467"/>
          <a:ext cx="10900477" cy="36192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826636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7070" y="1350502"/>
            <a:ext cx="8911687" cy="1280890"/>
          </a:xfrm>
        </p:spPr>
        <p:txBody>
          <a:bodyPr/>
          <a:lstStyle/>
          <a:p>
            <a:pPr algn="ctr"/>
            <a:r>
              <a:rPr lang="en-US" b="1" u="sng" dirty="0" smtClean="0"/>
              <a:t>Conclusion: </a:t>
            </a:r>
            <a:endParaRPr lang="en-US" dirty="0"/>
          </a:p>
        </p:txBody>
      </p:sp>
      <p:sp>
        <p:nvSpPr>
          <p:cNvPr id="3" name="Content Placeholder 2"/>
          <p:cNvSpPr>
            <a:spLocks noGrp="1"/>
          </p:cNvSpPr>
          <p:nvPr>
            <p:ph idx="1"/>
          </p:nvPr>
        </p:nvSpPr>
        <p:spPr>
          <a:xfrm>
            <a:off x="2666125" y="2543799"/>
            <a:ext cx="8915400" cy="3777622"/>
          </a:xfrm>
        </p:spPr>
        <p:txBody>
          <a:bodyPr/>
          <a:lstStyle/>
          <a:p>
            <a:pPr marL="0" indent="0">
              <a:buNone/>
            </a:pPr>
            <a:endParaRPr lang="en-US" dirty="0"/>
          </a:p>
          <a:p>
            <a:r>
              <a:rPr lang="en-US" b="1" dirty="0"/>
              <a:t>The slides for today’s Research Administration Forum will be posted on the Office of Research Administration website:  </a:t>
            </a:r>
            <a:r>
              <a:rPr lang="en-US" u="sng" dirty="0">
                <a:hlinkClick r:id="rId2"/>
              </a:rPr>
              <a:t>http://researchadministration.caltech.edu/training</a:t>
            </a:r>
            <a:endParaRPr lang="en-US" dirty="0"/>
          </a:p>
          <a:p>
            <a:endParaRPr lang="en-US" dirty="0"/>
          </a:p>
        </p:txBody>
      </p:sp>
    </p:spTree>
    <p:extLst>
      <p:ext uri="{BB962C8B-B14F-4D97-AF65-F5344CB8AC3E}">
        <p14:creationId xmlns:p14="http://schemas.microsoft.com/office/powerpoint/2010/main" val="2477062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8BA0CC9-C3BE-4755-80D5-482AB399746F}"/>
              </a:ext>
            </a:extLst>
          </p:cNvPr>
          <p:cNvPicPr>
            <a:picLocks noChangeAspect="1"/>
          </p:cNvPicPr>
          <p:nvPr/>
        </p:nvPicPr>
        <p:blipFill>
          <a:blip r:embed="rId2"/>
          <a:stretch>
            <a:fillRect/>
          </a:stretch>
        </p:blipFill>
        <p:spPr>
          <a:xfrm>
            <a:off x="1195754" y="151211"/>
            <a:ext cx="9583615" cy="6529364"/>
          </a:xfrm>
          <a:prstGeom prst="rect">
            <a:avLst/>
          </a:prstGeom>
        </p:spPr>
      </p:pic>
      <p:sp>
        <p:nvSpPr>
          <p:cNvPr id="5" name="Oval 4">
            <a:extLst>
              <a:ext uri="{FF2B5EF4-FFF2-40B4-BE49-F238E27FC236}">
                <a16:creationId xmlns:a16="http://schemas.microsoft.com/office/drawing/2014/main" id="{C5C59C3C-4084-4A0A-8498-FE1F5E6AA290}"/>
              </a:ext>
            </a:extLst>
          </p:cNvPr>
          <p:cNvSpPr/>
          <p:nvPr/>
        </p:nvSpPr>
        <p:spPr>
          <a:xfrm>
            <a:off x="2308789" y="1193325"/>
            <a:ext cx="1206500" cy="4572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15710E1D-0041-4823-BDD4-1CCF4C2463A1}"/>
              </a:ext>
            </a:extLst>
          </p:cNvPr>
          <p:cNvSpPr/>
          <p:nvPr/>
        </p:nvSpPr>
        <p:spPr>
          <a:xfrm>
            <a:off x="1102408" y="5101839"/>
            <a:ext cx="7366474" cy="1068223"/>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788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FB65386-E367-4684-9D09-0B6B7E97744C}"/>
              </a:ext>
            </a:extLst>
          </p:cNvPr>
          <p:cNvPicPr>
            <a:picLocks noChangeAspect="1"/>
          </p:cNvPicPr>
          <p:nvPr/>
        </p:nvPicPr>
        <p:blipFill>
          <a:blip r:embed="rId2"/>
          <a:stretch>
            <a:fillRect/>
          </a:stretch>
        </p:blipFill>
        <p:spPr>
          <a:xfrm>
            <a:off x="1008404" y="93937"/>
            <a:ext cx="10075491" cy="6634171"/>
          </a:xfrm>
          <a:prstGeom prst="rect">
            <a:avLst/>
          </a:prstGeom>
        </p:spPr>
      </p:pic>
      <p:sp>
        <p:nvSpPr>
          <p:cNvPr id="5" name="Oval 4">
            <a:extLst>
              <a:ext uri="{FF2B5EF4-FFF2-40B4-BE49-F238E27FC236}">
                <a16:creationId xmlns:a16="http://schemas.microsoft.com/office/drawing/2014/main" id="{6AB16F9F-92D4-43C9-8462-C75EDA621639}"/>
              </a:ext>
            </a:extLst>
          </p:cNvPr>
          <p:cNvSpPr/>
          <p:nvPr/>
        </p:nvSpPr>
        <p:spPr>
          <a:xfrm>
            <a:off x="1230832" y="3212863"/>
            <a:ext cx="2264398" cy="5334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7652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B8E5177-D7C4-4B70-AFDB-F8AE6C17B048}"/>
              </a:ext>
            </a:extLst>
          </p:cNvPr>
          <p:cNvPicPr>
            <a:picLocks noChangeAspect="1"/>
          </p:cNvPicPr>
          <p:nvPr/>
        </p:nvPicPr>
        <p:blipFill>
          <a:blip r:embed="rId2"/>
          <a:stretch>
            <a:fillRect/>
          </a:stretch>
        </p:blipFill>
        <p:spPr>
          <a:xfrm>
            <a:off x="1324599" y="65345"/>
            <a:ext cx="9605472" cy="6759407"/>
          </a:xfrm>
          <a:prstGeom prst="rect">
            <a:avLst/>
          </a:prstGeom>
        </p:spPr>
      </p:pic>
      <p:sp>
        <p:nvSpPr>
          <p:cNvPr id="3" name="Rectangle 2">
            <a:extLst>
              <a:ext uri="{FF2B5EF4-FFF2-40B4-BE49-F238E27FC236}">
                <a16:creationId xmlns:a16="http://schemas.microsoft.com/office/drawing/2014/main" id="{93F742D9-BB79-4656-ADDC-6302784C377F}"/>
              </a:ext>
            </a:extLst>
          </p:cNvPr>
          <p:cNvSpPr/>
          <p:nvPr/>
        </p:nvSpPr>
        <p:spPr>
          <a:xfrm>
            <a:off x="1572427" y="4783732"/>
            <a:ext cx="7332290" cy="764275"/>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5912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E2D71-CC21-4B25-B222-77583EB1FA84}"/>
              </a:ext>
            </a:extLst>
          </p:cNvPr>
          <p:cNvPicPr>
            <a:picLocks noChangeAspect="1"/>
          </p:cNvPicPr>
          <p:nvPr/>
        </p:nvPicPr>
        <p:blipFill>
          <a:blip r:embed="rId2"/>
          <a:stretch>
            <a:fillRect/>
          </a:stretch>
        </p:blipFill>
        <p:spPr>
          <a:xfrm>
            <a:off x="1944592" y="635000"/>
            <a:ext cx="8642478" cy="5816600"/>
          </a:xfrm>
          <a:prstGeom prst="rect">
            <a:avLst/>
          </a:prstGeom>
        </p:spPr>
      </p:pic>
      <p:sp>
        <p:nvSpPr>
          <p:cNvPr id="2" name="Oval 1">
            <a:extLst>
              <a:ext uri="{FF2B5EF4-FFF2-40B4-BE49-F238E27FC236}">
                <a16:creationId xmlns:a16="http://schemas.microsoft.com/office/drawing/2014/main" id="{DB2DB18D-C97D-4DDB-943A-B6225BB75E71}"/>
              </a:ext>
            </a:extLst>
          </p:cNvPr>
          <p:cNvSpPr/>
          <p:nvPr/>
        </p:nvSpPr>
        <p:spPr>
          <a:xfrm>
            <a:off x="1674976" y="4939469"/>
            <a:ext cx="8430275" cy="1918531"/>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418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561CDDC-9A30-446C-80DD-62F1D7ABA23B}"/>
              </a:ext>
            </a:extLst>
          </p:cNvPr>
          <p:cNvPicPr>
            <a:picLocks noChangeAspect="1"/>
          </p:cNvPicPr>
          <p:nvPr/>
        </p:nvPicPr>
        <p:blipFill>
          <a:blip r:embed="rId2"/>
          <a:stretch>
            <a:fillRect/>
          </a:stretch>
        </p:blipFill>
        <p:spPr>
          <a:xfrm>
            <a:off x="982766" y="152429"/>
            <a:ext cx="10212225" cy="6603295"/>
          </a:xfrm>
          <a:prstGeom prst="rect">
            <a:avLst/>
          </a:prstGeom>
        </p:spPr>
      </p:pic>
    </p:spTree>
    <p:extLst>
      <p:ext uri="{BB962C8B-B14F-4D97-AF65-F5344CB8AC3E}">
        <p14:creationId xmlns:p14="http://schemas.microsoft.com/office/powerpoint/2010/main" val="264481035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3375</TotalTime>
  <Words>2943</Words>
  <Application>Microsoft Office PowerPoint</Application>
  <PresentationFormat>Widescreen</PresentationFormat>
  <Paragraphs>275</Paragraphs>
  <Slides>46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Century Gothic</vt:lpstr>
      <vt:lpstr>Wingdings 3</vt:lpstr>
      <vt:lpstr>Wisp</vt:lpstr>
      <vt:lpstr>Research Administration  Forum</vt:lpstr>
      <vt:lpstr>Agenda</vt:lpstr>
      <vt:lpstr>Introduction </vt:lpstr>
      <vt:lpstr>ORA COVID-19 Webpage</vt:lpstr>
      <vt:lpstr>PowerPoint Presentation</vt:lpstr>
      <vt:lpstr>PowerPoint Presentation</vt:lpstr>
      <vt:lpstr>PowerPoint Presentation</vt:lpstr>
      <vt:lpstr>PowerPoint Presentation</vt:lpstr>
      <vt:lpstr>PowerPoint Presentation</vt:lpstr>
      <vt:lpstr>Examples of Administrative Relief for COVID-19 Related Issues</vt:lpstr>
      <vt:lpstr>Charging Costs to Sponsored Award During the COVID-19 Situation</vt:lpstr>
      <vt:lpstr>PowerPoint Presentation</vt:lpstr>
      <vt:lpstr>Things to keep in mind…</vt:lpstr>
      <vt:lpstr>Things to keep in mind…</vt:lpstr>
      <vt:lpstr>Things to keep in mind…</vt:lpstr>
      <vt:lpstr>Checklists for Reporting Other Support (NIH) and Current and Pending Support (NSF) – Grace Fisher-Adams </vt:lpstr>
      <vt:lpstr>NIH Other Support (cont)</vt:lpstr>
      <vt:lpstr>NIH Other Support (cont)</vt:lpstr>
      <vt:lpstr>NSF Current and Pending Support</vt:lpstr>
      <vt:lpstr>NSF Current and Pending Support (cont.)</vt:lpstr>
      <vt:lpstr>NSF Current and Pending Support (cont.)</vt:lpstr>
      <vt:lpstr>Research at Caltech During the COVID-19 Crisis</vt:lpstr>
      <vt:lpstr>Research at Caltech During the COVID-19 Crisis (cont.)</vt:lpstr>
      <vt:lpstr>NIH FY 2020 Fiscal Policies for Grant Awards: Salary Limits and Stipend Levels - Mary Gibson </vt:lpstr>
      <vt:lpstr>Postdoctoral Trainees and Fellows: </vt:lpstr>
      <vt:lpstr>NIH Salary Limits</vt:lpstr>
      <vt:lpstr>NIH FORMS-F </vt:lpstr>
      <vt:lpstr>FORMS-F Resources</vt:lpstr>
      <vt:lpstr>A few changes of note…</vt:lpstr>
      <vt:lpstr>NIH eRA System Down April 17 to April 20 – </vt:lpstr>
      <vt:lpstr>NSF-Approved Biographical Sketch and Current &amp; Pending Support – David Mayo</vt:lpstr>
      <vt:lpstr>New NSF Requirements</vt:lpstr>
      <vt:lpstr>New NSF Requirements</vt:lpstr>
      <vt:lpstr>DOE 486.1 Order:  Foreign Government Talent Recruitment Programs – Adilia Koch</vt:lpstr>
      <vt:lpstr>DOE Order Directive</vt:lpstr>
      <vt:lpstr>Purpose of the “DOE Foreign Government talent Recruitment Program” 486.1 Order (6/7/2019)</vt:lpstr>
      <vt:lpstr>DOE 486.1</vt:lpstr>
      <vt:lpstr>What’s a Foreign Talent Program?</vt:lpstr>
      <vt:lpstr>Distinguishing Features of the Foreign Talent Program</vt:lpstr>
      <vt:lpstr>Distinguishing Features of the Foreign Talent Program (cont’d)</vt:lpstr>
      <vt:lpstr>How will this Order apply to Caltech Researchers?</vt:lpstr>
      <vt:lpstr>What should I look out for?</vt:lpstr>
      <vt:lpstr>Compliance Concerns </vt:lpstr>
      <vt:lpstr>Potential Consequences</vt:lpstr>
      <vt:lpstr>Resources</vt:lpstr>
      <vt:lpstr>Conclusion: </vt:lpstr>
    </vt:vector>
  </TitlesOfParts>
  <Company>Caltech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Administration  Forum</dc:title>
  <dc:creator>Avina, Christina</dc:creator>
  <cp:lastModifiedBy>Avina, Christina</cp:lastModifiedBy>
  <cp:revision>33</cp:revision>
  <dcterms:created xsi:type="dcterms:W3CDTF">2020-04-03T23:26:30Z</dcterms:created>
  <dcterms:modified xsi:type="dcterms:W3CDTF">2020-04-08T18:54:05Z</dcterms:modified>
</cp:coreProperties>
</file>