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3" r:id="rId1"/>
  </p:sldMasterIdLst>
  <p:notesMasterIdLst>
    <p:notesMasterId r:id="rId32"/>
  </p:notesMasterIdLst>
  <p:sldIdLst>
    <p:sldId id="300" r:id="rId2"/>
    <p:sldId id="301" r:id="rId3"/>
    <p:sldId id="324" r:id="rId4"/>
    <p:sldId id="308" r:id="rId5"/>
    <p:sldId id="309" r:id="rId6"/>
    <p:sldId id="321" r:id="rId7"/>
    <p:sldId id="322" r:id="rId8"/>
    <p:sldId id="302" r:id="rId9"/>
    <p:sldId id="303" r:id="rId10"/>
    <p:sldId id="304" r:id="rId11"/>
    <p:sldId id="305" r:id="rId12"/>
    <p:sldId id="306" r:id="rId13"/>
    <p:sldId id="311" r:id="rId14"/>
    <p:sldId id="312" r:id="rId15"/>
    <p:sldId id="313" r:id="rId16"/>
    <p:sldId id="314" r:id="rId17"/>
    <p:sldId id="315" r:id="rId18"/>
    <p:sldId id="316" r:id="rId19"/>
    <p:sldId id="317" r:id="rId20"/>
    <p:sldId id="318" r:id="rId21"/>
    <p:sldId id="326" r:id="rId22"/>
    <p:sldId id="293" r:id="rId23"/>
    <p:sldId id="297" r:id="rId24"/>
    <p:sldId id="323" r:id="rId25"/>
    <p:sldId id="294" r:id="rId26"/>
    <p:sldId id="295" r:id="rId27"/>
    <p:sldId id="265" r:id="rId28"/>
    <p:sldId id="266" r:id="rId29"/>
    <p:sldId id="267" r:id="rId30"/>
    <p:sldId id="320"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D253A9-283E-4064-90E3-9A7A30F042B1}" type="datetimeFigureOut">
              <a:rPr lang="en-US" smtClean="0"/>
              <a:t>10/14/2020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2C6843-2B03-4BCE-AFF2-AA7ED5A3D583}" type="slidenum">
              <a:rPr lang="en-US" smtClean="0"/>
              <a:t>‹#›</a:t>
            </a:fld>
            <a:endParaRPr lang="en-US" dirty="0"/>
          </a:p>
        </p:txBody>
      </p:sp>
    </p:spTree>
    <p:extLst>
      <p:ext uri="{BB962C8B-B14F-4D97-AF65-F5344CB8AC3E}">
        <p14:creationId xmlns:p14="http://schemas.microsoft.com/office/powerpoint/2010/main" val="2247144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A5DD00-BA93-4650-96A6-7785D1338FBE}" type="slidenum">
              <a:rPr lang="en-US" smtClean="0"/>
              <a:t>1</a:t>
            </a:fld>
            <a:endParaRPr lang="en-US" dirty="0"/>
          </a:p>
        </p:txBody>
      </p:sp>
    </p:spTree>
    <p:extLst>
      <p:ext uri="{BB962C8B-B14F-4D97-AF65-F5344CB8AC3E}">
        <p14:creationId xmlns:p14="http://schemas.microsoft.com/office/powerpoint/2010/main" val="964100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A5DD00-BA93-4650-96A6-7785D1338FBE}" type="slidenum">
              <a:rPr lang="en-US" smtClean="0"/>
              <a:t>2</a:t>
            </a:fld>
            <a:endParaRPr lang="en-US" dirty="0"/>
          </a:p>
        </p:txBody>
      </p:sp>
    </p:spTree>
    <p:extLst>
      <p:ext uri="{BB962C8B-B14F-4D97-AF65-F5344CB8AC3E}">
        <p14:creationId xmlns:p14="http://schemas.microsoft.com/office/powerpoint/2010/main" val="3120560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E48FA32-D723-4D23-9DF6-7093C1BAF64B}"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3B57DC3-1C13-450B-8C0F-F444237B9E5D}" type="slidenum">
              <a:rPr lang="en-US" smtClean="0"/>
              <a:t>‹#›</a:t>
            </a:fld>
            <a:endParaRPr lang="en-US" dirty="0"/>
          </a:p>
        </p:txBody>
      </p:sp>
    </p:spTree>
    <p:extLst>
      <p:ext uri="{BB962C8B-B14F-4D97-AF65-F5344CB8AC3E}">
        <p14:creationId xmlns:p14="http://schemas.microsoft.com/office/powerpoint/2010/main" val="950554438"/>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E48FA32-D723-4D23-9DF6-7093C1BAF64B}"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3B57DC3-1C13-450B-8C0F-F444237B9E5D}" type="slidenum">
              <a:rPr lang="en-US" smtClean="0"/>
              <a:t>‹#›</a:t>
            </a:fld>
            <a:endParaRPr lang="en-US" dirty="0"/>
          </a:p>
        </p:txBody>
      </p:sp>
    </p:spTree>
    <p:extLst>
      <p:ext uri="{BB962C8B-B14F-4D97-AF65-F5344CB8AC3E}">
        <p14:creationId xmlns:p14="http://schemas.microsoft.com/office/powerpoint/2010/main" val="1236307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E48FA32-D723-4D23-9DF6-7093C1BAF64B}"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3B57DC3-1C13-450B-8C0F-F444237B9E5D}"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204158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8E48FA32-D723-4D23-9DF6-7093C1BAF64B}" type="datetimeFigureOut">
              <a:rPr lang="en-US" smtClean="0"/>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3B57DC3-1C13-450B-8C0F-F444237B9E5D}" type="slidenum">
              <a:rPr lang="en-US" smtClean="0"/>
              <a:t>‹#›</a:t>
            </a:fld>
            <a:endParaRPr lang="en-US" dirty="0"/>
          </a:p>
        </p:txBody>
      </p:sp>
    </p:spTree>
    <p:extLst>
      <p:ext uri="{BB962C8B-B14F-4D97-AF65-F5344CB8AC3E}">
        <p14:creationId xmlns:p14="http://schemas.microsoft.com/office/powerpoint/2010/main" val="33413552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8E48FA32-D723-4D23-9DF6-7093C1BAF64B}" type="datetimeFigureOut">
              <a:rPr lang="en-US" smtClean="0"/>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3B57DC3-1C13-450B-8C0F-F444237B9E5D}"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749723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8E48FA32-D723-4D23-9DF6-7093C1BAF64B}" type="datetimeFigureOut">
              <a:rPr lang="en-US" smtClean="0"/>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3B57DC3-1C13-450B-8C0F-F444237B9E5D}" type="slidenum">
              <a:rPr lang="en-US" smtClean="0"/>
              <a:t>‹#›</a:t>
            </a:fld>
            <a:endParaRPr lang="en-US" dirty="0"/>
          </a:p>
        </p:txBody>
      </p:sp>
    </p:spTree>
    <p:extLst>
      <p:ext uri="{BB962C8B-B14F-4D97-AF65-F5344CB8AC3E}">
        <p14:creationId xmlns:p14="http://schemas.microsoft.com/office/powerpoint/2010/main" val="23956874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48FA32-D723-4D23-9DF6-7093C1BAF64B}"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3B57DC3-1C13-450B-8C0F-F444237B9E5D}" type="slidenum">
              <a:rPr lang="en-US" smtClean="0"/>
              <a:t>‹#›</a:t>
            </a:fld>
            <a:endParaRPr lang="en-US" dirty="0"/>
          </a:p>
        </p:txBody>
      </p:sp>
    </p:spTree>
    <p:extLst>
      <p:ext uri="{BB962C8B-B14F-4D97-AF65-F5344CB8AC3E}">
        <p14:creationId xmlns:p14="http://schemas.microsoft.com/office/powerpoint/2010/main" val="41196397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48FA32-D723-4D23-9DF6-7093C1BAF64B}"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3B57DC3-1C13-450B-8C0F-F444237B9E5D}" type="slidenum">
              <a:rPr lang="en-US" smtClean="0"/>
              <a:t>‹#›</a:t>
            </a:fld>
            <a:endParaRPr lang="en-US" dirty="0"/>
          </a:p>
        </p:txBody>
      </p:sp>
    </p:spTree>
    <p:extLst>
      <p:ext uri="{BB962C8B-B14F-4D97-AF65-F5344CB8AC3E}">
        <p14:creationId xmlns:p14="http://schemas.microsoft.com/office/powerpoint/2010/main" val="2379001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48FA32-D723-4D23-9DF6-7093C1BAF64B}"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3B57DC3-1C13-450B-8C0F-F444237B9E5D}" type="slidenum">
              <a:rPr lang="en-US" smtClean="0"/>
              <a:t>‹#›</a:t>
            </a:fld>
            <a:endParaRPr lang="en-US" dirty="0"/>
          </a:p>
        </p:txBody>
      </p:sp>
    </p:spTree>
    <p:extLst>
      <p:ext uri="{BB962C8B-B14F-4D97-AF65-F5344CB8AC3E}">
        <p14:creationId xmlns:p14="http://schemas.microsoft.com/office/powerpoint/2010/main" val="3862008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E48FA32-D723-4D23-9DF6-7093C1BAF64B}"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3B57DC3-1C13-450B-8C0F-F444237B9E5D}" type="slidenum">
              <a:rPr lang="en-US" smtClean="0"/>
              <a:t>‹#›</a:t>
            </a:fld>
            <a:endParaRPr lang="en-US" dirty="0"/>
          </a:p>
        </p:txBody>
      </p:sp>
    </p:spTree>
    <p:extLst>
      <p:ext uri="{BB962C8B-B14F-4D97-AF65-F5344CB8AC3E}">
        <p14:creationId xmlns:p14="http://schemas.microsoft.com/office/powerpoint/2010/main" val="402862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E48FA32-D723-4D23-9DF6-7093C1BAF64B}" type="datetimeFigureOut">
              <a:rPr lang="en-US" smtClean="0"/>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3B57DC3-1C13-450B-8C0F-F444237B9E5D}" type="slidenum">
              <a:rPr lang="en-US" smtClean="0"/>
              <a:t>‹#›</a:t>
            </a:fld>
            <a:endParaRPr lang="en-US" dirty="0"/>
          </a:p>
        </p:txBody>
      </p:sp>
    </p:spTree>
    <p:extLst>
      <p:ext uri="{BB962C8B-B14F-4D97-AF65-F5344CB8AC3E}">
        <p14:creationId xmlns:p14="http://schemas.microsoft.com/office/powerpoint/2010/main" val="1943651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E48FA32-D723-4D23-9DF6-7093C1BAF64B}" type="datetimeFigureOut">
              <a:rPr lang="en-US" smtClean="0"/>
              <a:t>10/14/2020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3B57DC3-1C13-450B-8C0F-F444237B9E5D}" type="slidenum">
              <a:rPr lang="en-US" smtClean="0"/>
              <a:t>‹#›</a:t>
            </a:fld>
            <a:endParaRPr lang="en-US" dirty="0"/>
          </a:p>
        </p:txBody>
      </p:sp>
    </p:spTree>
    <p:extLst>
      <p:ext uri="{BB962C8B-B14F-4D97-AF65-F5344CB8AC3E}">
        <p14:creationId xmlns:p14="http://schemas.microsoft.com/office/powerpoint/2010/main" val="1703401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E48FA32-D723-4D23-9DF6-7093C1BAF64B}" type="datetimeFigureOut">
              <a:rPr lang="en-US" smtClean="0"/>
              <a:t>10/14/2020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3B57DC3-1C13-450B-8C0F-F444237B9E5D}" type="slidenum">
              <a:rPr lang="en-US" smtClean="0"/>
              <a:t>‹#›</a:t>
            </a:fld>
            <a:endParaRPr lang="en-US" dirty="0"/>
          </a:p>
        </p:txBody>
      </p:sp>
    </p:spTree>
    <p:extLst>
      <p:ext uri="{BB962C8B-B14F-4D97-AF65-F5344CB8AC3E}">
        <p14:creationId xmlns:p14="http://schemas.microsoft.com/office/powerpoint/2010/main" val="3376273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48FA32-D723-4D23-9DF6-7093C1BAF64B}" type="datetimeFigureOut">
              <a:rPr lang="en-US" smtClean="0"/>
              <a:t>10/14/2020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3B57DC3-1C13-450B-8C0F-F444237B9E5D}" type="slidenum">
              <a:rPr lang="en-US" smtClean="0"/>
              <a:t>‹#›</a:t>
            </a:fld>
            <a:endParaRPr lang="en-US" dirty="0"/>
          </a:p>
        </p:txBody>
      </p:sp>
    </p:spTree>
    <p:extLst>
      <p:ext uri="{BB962C8B-B14F-4D97-AF65-F5344CB8AC3E}">
        <p14:creationId xmlns:p14="http://schemas.microsoft.com/office/powerpoint/2010/main" val="2988836825"/>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E48FA32-D723-4D23-9DF6-7093C1BAF64B}" type="datetimeFigureOut">
              <a:rPr lang="en-US" smtClean="0"/>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3B57DC3-1C13-450B-8C0F-F444237B9E5D}" type="slidenum">
              <a:rPr lang="en-US" smtClean="0"/>
              <a:t>‹#›</a:t>
            </a:fld>
            <a:endParaRPr lang="en-US" dirty="0"/>
          </a:p>
        </p:txBody>
      </p:sp>
    </p:spTree>
    <p:extLst>
      <p:ext uri="{BB962C8B-B14F-4D97-AF65-F5344CB8AC3E}">
        <p14:creationId xmlns:p14="http://schemas.microsoft.com/office/powerpoint/2010/main" val="1136681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E48FA32-D723-4D23-9DF6-7093C1BAF64B}" type="datetimeFigureOut">
              <a:rPr lang="en-US" smtClean="0"/>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3B57DC3-1C13-450B-8C0F-F444237B9E5D}" type="slidenum">
              <a:rPr lang="en-US" smtClean="0"/>
              <a:t>‹#›</a:t>
            </a:fld>
            <a:endParaRPr lang="en-US" dirty="0"/>
          </a:p>
        </p:txBody>
      </p:sp>
    </p:spTree>
    <p:extLst>
      <p:ext uri="{BB962C8B-B14F-4D97-AF65-F5344CB8AC3E}">
        <p14:creationId xmlns:p14="http://schemas.microsoft.com/office/powerpoint/2010/main" val="2986409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E48FA32-D723-4D23-9DF6-7093C1BAF64B}" type="datetimeFigureOut">
              <a:rPr lang="en-US" smtClean="0"/>
              <a:t>10/14/2020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3B57DC3-1C13-450B-8C0F-F444237B9E5D}" type="slidenum">
              <a:rPr lang="en-US" smtClean="0"/>
              <a:t>‹#›</a:t>
            </a:fld>
            <a:endParaRPr lang="en-US" dirty="0"/>
          </a:p>
        </p:txBody>
      </p:sp>
    </p:spTree>
    <p:extLst>
      <p:ext uri="{BB962C8B-B14F-4D97-AF65-F5344CB8AC3E}">
        <p14:creationId xmlns:p14="http://schemas.microsoft.com/office/powerpoint/2010/main" val="3292275171"/>
      </p:ext>
    </p:extLst>
  </p:cSld>
  <p:clrMap bg1="lt1" tx1="dk1" bg2="lt2" tx2="dk2" accent1="accent1" accent2="accent2" accent3="accent3" accent4="accent4" accent5="accent5" accent6="accent6" hlink="hlink" folHlink="folHlink"/>
  <p:sldLayoutIdLst>
    <p:sldLayoutId id="2147484034" r:id="rId1"/>
    <p:sldLayoutId id="2147484035" r:id="rId2"/>
    <p:sldLayoutId id="2147484036" r:id="rId3"/>
    <p:sldLayoutId id="2147484037" r:id="rId4"/>
    <p:sldLayoutId id="2147484038" r:id="rId5"/>
    <p:sldLayoutId id="2147484039" r:id="rId6"/>
    <p:sldLayoutId id="2147484040" r:id="rId7"/>
    <p:sldLayoutId id="2147484041" r:id="rId8"/>
    <p:sldLayoutId id="2147484042" r:id="rId9"/>
    <p:sldLayoutId id="2147484043" r:id="rId10"/>
    <p:sldLayoutId id="2147484044" r:id="rId11"/>
    <p:sldLayoutId id="2147484045" r:id="rId12"/>
    <p:sldLayoutId id="2147484046" r:id="rId13"/>
    <p:sldLayoutId id="2147484047" r:id="rId14"/>
    <p:sldLayoutId id="2147484048" r:id="rId15"/>
    <p:sldLayoutId id="214748404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cpj.org/2015/04/10-most-censored-countrie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export@caltech.edu"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home.treasury.gov/system/files/126/iran_glg.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nsf.gov/bfa/dias/policy/biosketch.jsp" TargetMode="External"/><Relationship Id="rId2" Type="http://schemas.openxmlformats.org/officeDocument/2006/relationships/hyperlink" Target="https://nsf.gov/publications/pub_summ.jsp?ods_key=nsf20001" TargetMode="External"/><Relationship Id="rId1" Type="http://schemas.openxmlformats.org/officeDocument/2006/relationships/slideLayout" Target="../slideLayouts/slideLayout2.xml"/><Relationship Id="rId6" Type="http://schemas.openxmlformats.org/officeDocument/2006/relationships/hyperlink" Target="https://www.research.gov/common/attachment/Desktop/SciENcv-FAQs.pdf" TargetMode="External"/><Relationship Id="rId5" Type="http://schemas.openxmlformats.org/officeDocument/2006/relationships/hyperlink" Target="https://www.research.gov/common/attachment/Desktop/NSFPDF-FAQs.pdf" TargetMode="External"/><Relationship Id="rId4" Type="http://schemas.openxmlformats.org/officeDocument/2006/relationships/hyperlink" Target="https://www.nsf.gov/bfa/dias/policy/cps.jsp"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nsf.gov/bfa/dias/policy/fedrtc/agencyspecifics/nsf_sigchg1020.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researchadministration.caltech.edu/trainin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bwMode="auto">
          <a:xfrm>
            <a:off x="2277291" y="2061755"/>
            <a:ext cx="8229600" cy="3917022"/>
          </a:xfrm>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marL="0" indent="0" algn="ctr">
              <a:buNone/>
            </a:pPr>
            <a:r>
              <a:rPr lang="en-US" sz="3900" b="1" dirty="0">
                <a:latin typeface="Century Gothic" panose="020B0502020202020204" pitchFamily="34" charset="0"/>
              </a:rPr>
              <a:t>Research Administration Forum</a:t>
            </a:r>
          </a:p>
          <a:p>
            <a:pPr marL="0" indent="0">
              <a:buNone/>
            </a:pPr>
            <a:endParaRPr lang="en-US" sz="3900" b="1" dirty="0">
              <a:latin typeface="Century Gothic" panose="020B0502020202020204" pitchFamily="34" charset="0"/>
            </a:endParaRPr>
          </a:p>
          <a:p>
            <a:pPr marL="0" indent="0" algn="ctr">
              <a:buNone/>
            </a:pPr>
            <a:r>
              <a:rPr lang="en-US" sz="3900" b="1" dirty="0">
                <a:latin typeface="Century Gothic" panose="020B0502020202020204" pitchFamily="34" charset="0"/>
              </a:rPr>
              <a:t>Wednesday, October 14, 2020</a:t>
            </a:r>
          </a:p>
        </p:txBody>
      </p:sp>
    </p:spTree>
    <p:extLst>
      <p:ext uri="{BB962C8B-B14F-4D97-AF65-F5344CB8AC3E}">
        <p14:creationId xmlns:p14="http://schemas.microsoft.com/office/powerpoint/2010/main" val="3778032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anim calcmode="lin" valueType="num">
                                      <p:cBhvr>
                                        <p:cTn id="7" dur="500" fill="hold"/>
                                        <p:tgtEl>
                                          <p:spTgt spid="14338">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4338">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4338">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4338">
                                            <p:txEl>
                                              <p:pRg st="2" end="2"/>
                                            </p:txEl>
                                          </p:spTgt>
                                        </p:tgtEl>
                                        <p:attrNameLst>
                                          <p:attrName>style.visibility</p:attrName>
                                        </p:attrNameLst>
                                      </p:cBhvr>
                                      <p:to>
                                        <p:strVal val="visible"/>
                                      </p:to>
                                    </p:set>
                                    <p:anim calcmode="lin" valueType="num">
                                      <p:cBhvr>
                                        <p:cTn id="12" dur="500" fill="hold"/>
                                        <p:tgtEl>
                                          <p:spTgt spid="14338">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14338">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1433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9615"/>
            <a:ext cx="8229600" cy="1143000"/>
          </a:xfrm>
        </p:spPr>
        <p:txBody>
          <a:bodyPr>
            <a:normAutofit fontScale="90000"/>
          </a:bodyPr>
          <a:lstStyle/>
          <a:p>
            <a:pPr algn="ctr"/>
            <a:r>
              <a:rPr lang="en-US" sz="3500" u="sng" dirty="0"/>
              <a:t>What can Research.gov do at this time?</a:t>
            </a:r>
          </a:p>
        </p:txBody>
      </p:sp>
      <p:sp>
        <p:nvSpPr>
          <p:cNvPr id="3" name="Content Placeholder 2"/>
          <p:cNvSpPr>
            <a:spLocks noGrp="1"/>
          </p:cNvSpPr>
          <p:nvPr>
            <p:ph idx="1"/>
          </p:nvPr>
        </p:nvSpPr>
        <p:spPr>
          <a:xfrm>
            <a:off x="2225040" y="1969144"/>
            <a:ext cx="8229600" cy="4525963"/>
          </a:xfrm>
        </p:spPr>
        <p:txBody>
          <a:bodyPr/>
          <a:lstStyle/>
          <a:p>
            <a:r>
              <a:rPr lang="en-US" sz="2400" dirty="0">
                <a:latin typeface="Century Gothic" panose="020B0502020202020204" pitchFamily="34" charset="0"/>
              </a:rPr>
              <a:t>Preparation and Submission of Proposals</a:t>
            </a:r>
          </a:p>
          <a:p>
            <a:pPr lvl="1"/>
            <a:r>
              <a:rPr lang="en-US" sz="2400" dirty="0">
                <a:latin typeface="Century Gothic" panose="020B0502020202020204" pitchFamily="34" charset="0"/>
              </a:rPr>
              <a:t>Research Proposals</a:t>
            </a:r>
          </a:p>
          <a:p>
            <a:pPr lvl="1"/>
            <a:r>
              <a:rPr lang="en-US" sz="2400" dirty="0">
                <a:latin typeface="Century Gothic" panose="020B0502020202020204" pitchFamily="34" charset="0"/>
              </a:rPr>
              <a:t>Collaborative Proposals with Subawards</a:t>
            </a:r>
          </a:p>
          <a:p>
            <a:pPr lvl="1"/>
            <a:r>
              <a:rPr lang="en-US" sz="2400" dirty="0">
                <a:latin typeface="Century Gothic" panose="020B0502020202020204" pitchFamily="34" charset="0"/>
              </a:rPr>
              <a:t>Collaborative Proposals, Separately Submitted</a:t>
            </a:r>
          </a:p>
          <a:p>
            <a:r>
              <a:rPr lang="en-US" sz="2400" dirty="0">
                <a:latin typeface="Century Gothic" panose="020B0502020202020204" pitchFamily="34" charset="0"/>
              </a:rPr>
              <a:t>Proposal Status</a:t>
            </a:r>
          </a:p>
          <a:p>
            <a:r>
              <a:rPr lang="en-US" sz="2400" dirty="0">
                <a:latin typeface="Century Gothic" panose="020B0502020202020204" pitchFamily="34" charset="0"/>
              </a:rPr>
              <a:t>Submission of Annual and Final Research Performance Progress Reports (RPPR)</a:t>
            </a:r>
          </a:p>
          <a:p>
            <a:endParaRPr lang="en-US" dirty="0"/>
          </a:p>
        </p:txBody>
      </p:sp>
    </p:spTree>
    <p:extLst>
      <p:ext uri="{BB962C8B-B14F-4D97-AF65-F5344CB8AC3E}">
        <p14:creationId xmlns:p14="http://schemas.microsoft.com/office/powerpoint/2010/main" val="30891864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1296" y="46038"/>
            <a:ext cx="8449408" cy="1143000"/>
          </a:xfrm>
        </p:spPr>
        <p:txBody>
          <a:bodyPr/>
          <a:lstStyle/>
          <a:p>
            <a:pPr algn="ctr"/>
            <a:r>
              <a:rPr lang="en-US" sz="3300" u="sng" dirty="0"/>
              <a:t>What can Research.gov do at this time (cont)?</a:t>
            </a:r>
          </a:p>
        </p:txBody>
      </p:sp>
      <p:sp>
        <p:nvSpPr>
          <p:cNvPr id="3" name="Content Placeholder 2"/>
          <p:cNvSpPr>
            <a:spLocks noGrp="1"/>
          </p:cNvSpPr>
          <p:nvPr>
            <p:ph idx="1"/>
          </p:nvPr>
        </p:nvSpPr>
        <p:spPr>
          <a:xfrm>
            <a:off x="1981200" y="1189038"/>
            <a:ext cx="8229600" cy="5586231"/>
          </a:xfrm>
        </p:spPr>
        <p:txBody>
          <a:bodyPr/>
          <a:lstStyle/>
          <a:p>
            <a:r>
              <a:rPr lang="en-US" sz="1900" dirty="0">
                <a:latin typeface="Century Gothic" panose="020B0502020202020204" pitchFamily="34" charset="0"/>
              </a:rPr>
              <a:t>Notification and Requests</a:t>
            </a:r>
          </a:p>
          <a:p>
            <a:pPr lvl="1"/>
            <a:r>
              <a:rPr lang="en-US" sz="1900" dirty="0">
                <a:latin typeface="Century Gothic" panose="020B0502020202020204" pitchFamily="34" charset="0"/>
              </a:rPr>
              <a:t>Increase in Funds for Participant Support</a:t>
            </a:r>
          </a:p>
          <a:p>
            <a:pPr lvl="1"/>
            <a:r>
              <a:rPr lang="en-US" sz="1900" dirty="0">
                <a:latin typeface="Century Gothic" panose="020B0502020202020204" pitchFamily="34" charset="0"/>
              </a:rPr>
              <a:t>Changes in Person-Months</a:t>
            </a:r>
          </a:p>
          <a:p>
            <a:pPr lvl="1"/>
            <a:r>
              <a:rPr lang="en-US" sz="1900" dirty="0">
                <a:latin typeface="Century Gothic" panose="020B0502020202020204" pitchFamily="34" charset="0"/>
              </a:rPr>
              <a:t>Pre-Award Costs in Excess of 90 Days</a:t>
            </a:r>
          </a:p>
          <a:p>
            <a:pPr lvl="1"/>
            <a:r>
              <a:rPr lang="en-US" sz="1900" dirty="0">
                <a:latin typeface="Century Gothic" panose="020B0502020202020204" pitchFamily="34" charset="0"/>
              </a:rPr>
              <a:t>Salaries for Administrative or Clerical Staff</a:t>
            </a:r>
          </a:p>
          <a:p>
            <a:pPr lvl="1"/>
            <a:r>
              <a:rPr lang="en-US" sz="1900" dirty="0">
                <a:latin typeface="Century Gothic" panose="020B0502020202020204" pitchFamily="34" charset="0"/>
              </a:rPr>
              <a:t>No-Cost Extensions</a:t>
            </a:r>
          </a:p>
          <a:p>
            <a:pPr lvl="1"/>
            <a:r>
              <a:rPr lang="en-US" sz="1900" dirty="0">
                <a:latin typeface="Century Gothic" panose="020B0502020202020204" pitchFamily="34" charset="0"/>
              </a:rPr>
              <a:t>Changes in Scope</a:t>
            </a:r>
          </a:p>
          <a:p>
            <a:pPr lvl="1"/>
            <a:r>
              <a:rPr lang="en-US" sz="1900" dirty="0">
                <a:latin typeface="Century Gothic" panose="020B0502020202020204" pitchFamily="34" charset="0"/>
              </a:rPr>
              <a:t>Significant Changes/Delays</a:t>
            </a:r>
          </a:p>
          <a:p>
            <a:pPr lvl="1"/>
            <a:r>
              <a:rPr lang="en-US" sz="1900" dirty="0">
                <a:latin typeface="Century Gothic" panose="020B0502020202020204" pitchFamily="34" charset="0"/>
              </a:rPr>
              <a:t>Changes in PI</a:t>
            </a:r>
          </a:p>
          <a:p>
            <a:pPr lvl="1"/>
            <a:r>
              <a:rPr lang="en-US" sz="1900" dirty="0">
                <a:latin typeface="Century Gothic" panose="020B0502020202020204" pitchFamily="34" charset="0"/>
              </a:rPr>
              <a:t>Changes in Grantee Institution</a:t>
            </a:r>
          </a:p>
          <a:p>
            <a:pPr lvl="1"/>
            <a:r>
              <a:rPr lang="en-US" sz="1900" dirty="0">
                <a:latin typeface="Century Gothic" panose="020B0502020202020204" pitchFamily="34" charset="0"/>
              </a:rPr>
              <a:t>Subawarding, Transferring, or Contracting Out Part of an NSF Award</a:t>
            </a:r>
          </a:p>
          <a:p>
            <a:pPr lvl="1"/>
            <a:r>
              <a:rPr lang="en-US" sz="1900" dirty="0">
                <a:latin typeface="Century Gothic" panose="020B0502020202020204" pitchFamily="34" charset="0"/>
              </a:rPr>
              <a:t>Conflicts of Interest That Cannot Be Managed</a:t>
            </a:r>
          </a:p>
          <a:p>
            <a:pPr lvl="1"/>
            <a:endParaRPr lang="en-US" sz="2000" dirty="0">
              <a:latin typeface="Century Gothic" panose="020B0502020202020204" pitchFamily="34" charset="0"/>
            </a:endParaRPr>
          </a:p>
          <a:p>
            <a:endParaRPr lang="en-US" dirty="0"/>
          </a:p>
        </p:txBody>
      </p:sp>
    </p:spTree>
    <p:extLst>
      <p:ext uri="{BB962C8B-B14F-4D97-AF65-F5344CB8AC3E}">
        <p14:creationId xmlns:p14="http://schemas.microsoft.com/office/powerpoint/2010/main" val="3649141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8125" y="963744"/>
            <a:ext cx="8911687" cy="1280890"/>
          </a:xfrm>
        </p:spPr>
        <p:txBody>
          <a:bodyPr/>
          <a:lstStyle/>
          <a:p>
            <a:pPr algn="ctr"/>
            <a:r>
              <a:rPr lang="en-US" sz="3300" u="sng" dirty="0"/>
              <a:t>What can Research.gov do at this time (cont)?</a:t>
            </a:r>
          </a:p>
        </p:txBody>
      </p:sp>
      <p:sp>
        <p:nvSpPr>
          <p:cNvPr id="3" name="Content Placeholder 2"/>
          <p:cNvSpPr>
            <a:spLocks noGrp="1"/>
          </p:cNvSpPr>
          <p:nvPr>
            <p:ph idx="1"/>
          </p:nvPr>
        </p:nvSpPr>
        <p:spPr>
          <a:xfrm>
            <a:off x="2970212" y="2866795"/>
            <a:ext cx="8229600" cy="4525963"/>
          </a:xfrm>
        </p:spPr>
        <p:txBody>
          <a:bodyPr/>
          <a:lstStyle/>
          <a:p>
            <a:r>
              <a:rPr lang="en-US" sz="2500" dirty="0">
                <a:latin typeface="Century Gothic" panose="020B0502020202020204" pitchFamily="34" charset="0"/>
              </a:rPr>
              <a:t>Submit and Mange Payment Transactions</a:t>
            </a:r>
          </a:p>
          <a:p>
            <a:r>
              <a:rPr lang="en-US" sz="2500" dirty="0">
                <a:latin typeface="Century Gothic" panose="020B0502020202020204" pitchFamily="34" charset="0"/>
              </a:rPr>
              <a:t>Report Program Income</a:t>
            </a:r>
          </a:p>
          <a:p>
            <a:r>
              <a:rPr lang="en-US" sz="2500" dirty="0">
                <a:latin typeface="Century Gothic" panose="020B0502020202020204" pitchFamily="34" charset="0"/>
              </a:rPr>
              <a:t>Search NSF Awards back to 1994</a:t>
            </a:r>
          </a:p>
          <a:p>
            <a:endParaRPr lang="en-US" dirty="0"/>
          </a:p>
        </p:txBody>
      </p:sp>
    </p:spTree>
    <p:extLst>
      <p:ext uri="{BB962C8B-B14F-4D97-AF65-F5344CB8AC3E}">
        <p14:creationId xmlns:p14="http://schemas.microsoft.com/office/powerpoint/2010/main" val="4137059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66699" y="1713411"/>
            <a:ext cx="8915399" cy="2262781"/>
          </a:xfrm>
        </p:spPr>
        <p:txBody>
          <a:bodyPr>
            <a:normAutofit/>
          </a:bodyPr>
          <a:lstStyle/>
          <a:p>
            <a:pPr algn="ctr"/>
            <a:r>
              <a:rPr lang="en-US" sz="4400" b="1" u="sng" dirty="0">
                <a:cs typeface="Calibri Light"/>
              </a:rPr>
              <a:t>Advisory:  Foreign Person Students and Researchers Abroad Due to COVID-19</a:t>
            </a:r>
          </a:p>
        </p:txBody>
      </p:sp>
      <p:sp>
        <p:nvSpPr>
          <p:cNvPr id="3" name="Subtitle 2"/>
          <p:cNvSpPr>
            <a:spLocks noGrp="1"/>
          </p:cNvSpPr>
          <p:nvPr>
            <p:ph type="subTitle" idx="1"/>
          </p:nvPr>
        </p:nvSpPr>
        <p:spPr>
          <a:xfrm>
            <a:off x="5288870" y="4411619"/>
            <a:ext cx="8915399" cy="1126283"/>
          </a:xfrm>
        </p:spPr>
        <p:txBody>
          <a:bodyPr vert="horz" lIns="91440" tIns="45720" rIns="91440" bIns="45720" rtlCol="0" anchor="t">
            <a:normAutofit/>
          </a:bodyPr>
          <a:lstStyle/>
          <a:p>
            <a:endParaRPr lang="en-US" dirty="0">
              <a:cs typeface="Calibri"/>
            </a:endParaRPr>
          </a:p>
          <a:p>
            <a:r>
              <a:rPr lang="en-US" sz="2800" dirty="0">
                <a:cs typeface="Calibri"/>
              </a:rPr>
              <a:t>Adilia Koch</a:t>
            </a:r>
          </a:p>
        </p:txBody>
      </p:sp>
    </p:spTree>
    <p:extLst>
      <p:ext uri="{BB962C8B-B14F-4D97-AF65-F5344CB8AC3E}">
        <p14:creationId xmlns:p14="http://schemas.microsoft.com/office/powerpoint/2010/main" val="1276935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D0A33-A3F4-431F-9775-BBB1F5876E10}"/>
              </a:ext>
            </a:extLst>
          </p:cNvPr>
          <p:cNvSpPr>
            <a:spLocks noGrp="1"/>
          </p:cNvSpPr>
          <p:nvPr>
            <p:ph type="title"/>
          </p:nvPr>
        </p:nvSpPr>
        <p:spPr>
          <a:xfrm>
            <a:off x="1911607" y="455088"/>
            <a:ext cx="8911687" cy="1280890"/>
          </a:xfrm>
        </p:spPr>
        <p:txBody>
          <a:bodyPr/>
          <a:lstStyle/>
          <a:p>
            <a:pPr algn="ctr"/>
            <a:r>
              <a:rPr lang="en-US" b="1" u="sng" dirty="0">
                <a:cs typeface="Calibri Light"/>
              </a:rPr>
              <a:t>Students and Post-Docs Abroad</a:t>
            </a:r>
          </a:p>
        </p:txBody>
      </p:sp>
      <p:sp>
        <p:nvSpPr>
          <p:cNvPr id="3" name="Content Placeholder 2">
            <a:extLst>
              <a:ext uri="{FF2B5EF4-FFF2-40B4-BE49-F238E27FC236}">
                <a16:creationId xmlns:a16="http://schemas.microsoft.com/office/drawing/2014/main" id="{D0B20759-2289-4DDB-B67A-48BFDC6F93FB}"/>
              </a:ext>
            </a:extLst>
          </p:cNvPr>
          <p:cNvSpPr>
            <a:spLocks noGrp="1"/>
          </p:cNvSpPr>
          <p:nvPr>
            <p:ph idx="1"/>
          </p:nvPr>
        </p:nvSpPr>
        <p:spPr>
          <a:xfrm>
            <a:off x="1331259" y="1735977"/>
            <a:ext cx="10515600" cy="4960913"/>
          </a:xfrm>
        </p:spPr>
        <p:txBody>
          <a:bodyPr vert="horz" lIns="91440" tIns="45720" rIns="91440" bIns="45720" rtlCol="0" anchor="t">
            <a:normAutofit/>
          </a:bodyPr>
          <a:lstStyle/>
          <a:p>
            <a:r>
              <a:rPr lang="en-US" sz="2000" dirty="0">
                <a:latin typeface="Century Gothic" panose="020B0502020202020204" pitchFamily="34" charset="0"/>
                <a:cs typeface="Calibri"/>
              </a:rPr>
              <a:t>Students and post-docs conducting research or attending on-line classes outside the US will require an export license review</a:t>
            </a:r>
            <a:r>
              <a:rPr lang="en-US" sz="2000" dirty="0">
                <a:solidFill>
                  <a:srgbClr val="C00000"/>
                </a:solidFill>
                <a:latin typeface="Century Gothic" panose="020B0502020202020204" pitchFamily="34" charset="0"/>
                <a:cs typeface="Calibri"/>
              </a:rPr>
              <a:t>.  In some cases, a license or other government authority may be required which may delay enrollment or impact research activities.</a:t>
            </a:r>
            <a:br>
              <a:rPr lang="en-US" sz="2000" dirty="0">
                <a:solidFill>
                  <a:srgbClr val="C00000"/>
                </a:solidFill>
                <a:latin typeface="Century Gothic" panose="020B0502020202020204" pitchFamily="34" charset="0"/>
                <a:cs typeface="Calibri"/>
              </a:rPr>
            </a:br>
            <a:endParaRPr lang="en-US" sz="2000" dirty="0">
              <a:latin typeface="Century Gothic" panose="020B0502020202020204" pitchFamily="34" charset="0"/>
              <a:cs typeface="Calibri"/>
            </a:endParaRPr>
          </a:p>
          <a:p>
            <a:r>
              <a:rPr lang="en-US" sz="2000" dirty="0">
                <a:latin typeface="Century Gothic" panose="020B0502020202020204" pitchFamily="34" charset="0"/>
                <a:cs typeface="Calibri"/>
              </a:rPr>
              <a:t>Some software and content may be prohibited in-country including VPN services and common platforms</a:t>
            </a:r>
            <a:br>
              <a:rPr lang="en-US" sz="2000" dirty="0">
                <a:latin typeface="Century Gothic" panose="020B0502020202020204" pitchFamily="34" charset="0"/>
                <a:cs typeface="Calibri"/>
              </a:rPr>
            </a:br>
            <a:endParaRPr lang="en-US" sz="2000" dirty="0">
              <a:latin typeface="Century Gothic" panose="020B0502020202020204" pitchFamily="34" charset="0"/>
              <a:cs typeface="Calibri"/>
            </a:endParaRPr>
          </a:p>
          <a:p>
            <a:r>
              <a:rPr lang="en-US" sz="2000" dirty="0">
                <a:effectLst/>
                <a:latin typeface="Century Gothic" panose="020B0502020202020204" pitchFamily="34" charset="0"/>
                <a:ea typeface="DengXian" panose="020B0503020204020204" pitchFamily="2" charset="-122"/>
                <a:cs typeface="Arial" panose="020B0604020202020204" pitchFamily="34" charset="0"/>
              </a:rPr>
              <a:t>Countries and jurisdictions that are </a:t>
            </a:r>
            <a:r>
              <a:rPr lang="en-US" sz="2000" u="sng" dirty="0">
                <a:solidFill>
                  <a:srgbClr val="0000FF"/>
                </a:solidFill>
                <a:effectLst/>
                <a:latin typeface="Century Gothic" panose="020B0502020202020204" pitchFamily="34" charset="0"/>
                <a:ea typeface="DengXian" panose="020B0503020204020204" pitchFamily="2" charset="-122"/>
                <a:cs typeface="Arial" panose="020B0604020202020204" pitchFamily="34" charset="0"/>
                <a:hlinkClick r:id="rId2"/>
              </a:rPr>
              <a:t>known to monitor, censor, and/or control access</a:t>
            </a:r>
            <a:r>
              <a:rPr lang="en-US" sz="2000" dirty="0">
                <a:effectLst/>
                <a:latin typeface="Century Gothic" panose="020B0502020202020204" pitchFamily="34" charset="0"/>
                <a:ea typeface="DengXian" panose="020B0503020204020204" pitchFamily="2" charset="-122"/>
                <a:cs typeface="Arial" panose="020B0604020202020204" pitchFamily="34" charset="0"/>
              </a:rPr>
              <a:t> to certain online content include Eritrea, North Korea, Saudi Arabia, Ethiopia, Azerbaijan, Vietnam, Iran, China (including Hong Kong), Myanmar, and Cuba.</a:t>
            </a:r>
            <a:r>
              <a:rPr lang="en-US" sz="2000" dirty="0">
                <a:latin typeface="Century Gothic" panose="020B0502020202020204" pitchFamily="34" charset="0"/>
                <a:cs typeface="Calibri"/>
              </a:rPr>
              <a:t/>
            </a:r>
            <a:br>
              <a:rPr lang="en-US" sz="2000" dirty="0">
                <a:latin typeface="Century Gothic" panose="020B0502020202020204" pitchFamily="34" charset="0"/>
                <a:cs typeface="Calibri"/>
              </a:rPr>
            </a:br>
            <a:endParaRPr lang="en-US" sz="2000" dirty="0">
              <a:latin typeface="Century Gothic" panose="020B0502020202020204" pitchFamily="34" charset="0"/>
              <a:cs typeface="Calibri"/>
            </a:endParaRPr>
          </a:p>
          <a:p>
            <a:r>
              <a:rPr lang="en-US" sz="2000" dirty="0">
                <a:latin typeface="Century Gothic" panose="020B0502020202020204" pitchFamily="34" charset="0"/>
                <a:cs typeface="Calibri"/>
              </a:rPr>
              <a:t>Guidance is currently being drafted and will be distributed to PIs soon.</a:t>
            </a:r>
          </a:p>
          <a:p>
            <a:endParaRPr lang="en-US" dirty="0">
              <a:cs typeface="Calibri"/>
            </a:endParaRPr>
          </a:p>
        </p:txBody>
      </p:sp>
    </p:spTree>
    <p:extLst>
      <p:ext uri="{BB962C8B-B14F-4D97-AF65-F5344CB8AC3E}">
        <p14:creationId xmlns:p14="http://schemas.microsoft.com/office/powerpoint/2010/main" val="41132731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84F9D-6896-4FE3-A5CB-4AC1A74272D8}"/>
              </a:ext>
            </a:extLst>
          </p:cNvPr>
          <p:cNvSpPr>
            <a:spLocks noGrp="1"/>
          </p:cNvSpPr>
          <p:nvPr>
            <p:ph type="title"/>
          </p:nvPr>
        </p:nvSpPr>
        <p:spPr>
          <a:xfrm>
            <a:off x="1795066" y="238628"/>
            <a:ext cx="8911687" cy="1280890"/>
          </a:xfrm>
        </p:spPr>
        <p:txBody>
          <a:bodyPr/>
          <a:lstStyle/>
          <a:p>
            <a:pPr algn="ctr"/>
            <a:r>
              <a:rPr lang="en-US" b="1" u="sng" dirty="0"/>
              <a:t>Foreign Country Location and Country of Citizenship Matter</a:t>
            </a:r>
          </a:p>
        </p:txBody>
      </p:sp>
      <p:sp>
        <p:nvSpPr>
          <p:cNvPr id="3" name="Content Placeholder 2">
            <a:extLst>
              <a:ext uri="{FF2B5EF4-FFF2-40B4-BE49-F238E27FC236}">
                <a16:creationId xmlns:a16="http://schemas.microsoft.com/office/drawing/2014/main" id="{48F24778-E127-4030-BC2F-98B5DB077145}"/>
              </a:ext>
            </a:extLst>
          </p:cNvPr>
          <p:cNvSpPr>
            <a:spLocks noGrp="1"/>
          </p:cNvSpPr>
          <p:nvPr>
            <p:ph idx="1"/>
          </p:nvPr>
        </p:nvSpPr>
        <p:spPr>
          <a:xfrm>
            <a:off x="1178859" y="1762871"/>
            <a:ext cx="10515600" cy="4865107"/>
          </a:xfrm>
        </p:spPr>
        <p:txBody>
          <a:bodyPr>
            <a:normAutofit/>
          </a:bodyPr>
          <a:lstStyle/>
          <a:p>
            <a:pPr marL="0" indent="0">
              <a:buNone/>
            </a:pPr>
            <a:r>
              <a:rPr lang="en-US" b="1" dirty="0">
                <a:cs typeface="Calibri"/>
              </a:rPr>
              <a:t>Licensing requirements depend </a:t>
            </a:r>
            <a:r>
              <a:rPr lang="en-US" dirty="0">
                <a:cs typeface="Calibri"/>
              </a:rPr>
              <a:t>on current regulations which change frequently; country where foreign person is located; foreign person's permanent residence; country of temporary residence; area of research; funding source; foreign entity affiliation, e.g., Talent Program; etc.</a:t>
            </a:r>
          </a:p>
          <a:p>
            <a:r>
              <a:rPr lang="en-US" dirty="0">
                <a:cs typeface="Calibri"/>
              </a:rPr>
              <a:t>For example:</a:t>
            </a:r>
          </a:p>
          <a:p>
            <a:pPr lvl="1"/>
            <a:r>
              <a:rPr lang="en-US" dirty="0">
                <a:cs typeface="Calibri"/>
              </a:rPr>
              <a:t>An Iranian foreign person student located in Iran would require an export license</a:t>
            </a:r>
          </a:p>
          <a:p>
            <a:pPr lvl="1"/>
            <a:r>
              <a:rPr lang="en-US" dirty="0">
                <a:cs typeface="Calibri"/>
              </a:rPr>
              <a:t>An Iranian student who temporarily relocates to Canada to attend classes would require a license if Canada is </a:t>
            </a:r>
            <a:r>
              <a:rPr lang="en-US" dirty="0">
                <a:solidFill>
                  <a:srgbClr val="C00000"/>
                </a:solidFill>
                <a:cs typeface="Calibri"/>
              </a:rPr>
              <a:t>not their "ordinarily country of residence“</a:t>
            </a:r>
          </a:p>
          <a:p>
            <a:pPr marL="457200" lvl="1" indent="0">
              <a:buNone/>
            </a:pPr>
            <a:endParaRPr lang="en-US" b="1" dirty="0">
              <a:cs typeface="Calibri"/>
            </a:endParaRPr>
          </a:p>
          <a:p>
            <a:pPr marL="0" indent="0">
              <a:buNone/>
            </a:pPr>
            <a:r>
              <a:rPr lang="en-US" b="1" dirty="0">
                <a:cs typeface="Calibri"/>
              </a:rPr>
              <a:t>What should you do?  </a:t>
            </a:r>
            <a:r>
              <a:rPr lang="en-US" dirty="0">
                <a:cs typeface="Calibri"/>
              </a:rPr>
              <a:t>Submit a Foreign Person Questionnaire to the Export Office.  Forms at </a:t>
            </a:r>
            <a:r>
              <a:rPr lang="en-US" dirty="0">
                <a:cs typeface="Calibri"/>
                <a:hlinkClick r:id="rId2"/>
              </a:rPr>
              <a:t>export@caltech.edu</a:t>
            </a:r>
            <a:endParaRPr lang="en-US" dirty="0">
              <a:cs typeface="Calibri"/>
            </a:endParaRPr>
          </a:p>
          <a:p>
            <a:pPr lvl="1"/>
            <a:r>
              <a:rPr lang="en-US" dirty="0">
                <a:cs typeface="Calibri"/>
              </a:rPr>
              <a:t>Export is reviewing FPQs in conjunction with HR so you might see initial request come from HR. </a:t>
            </a:r>
          </a:p>
          <a:p>
            <a:pPr lvl="1"/>
            <a:endParaRPr lang="en-US" dirty="0">
              <a:cs typeface="Calibri"/>
            </a:endParaRPr>
          </a:p>
          <a:p>
            <a:endParaRPr lang="en-US" dirty="0"/>
          </a:p>
        </p:txBody>
      </p:sp>
    </p:spTree>
    <p:extLst>
      <p:ext uri="{BB962C8B-B14F-4D97-AF65-F5344CB8AC3E}">
        <p14:creationId xmlns:p14="http://schemas.microsoft.com/office/powerpoint/2010/main" val="548908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CE347-E75F-4EC5-8C04-7A66CF1EDAB6}"/>
              </a:ext>
            </a:extLst>
          </p:cNvPr>
          <p:cNvSpPr>
            <a:spLocks noGrp="1"/>
          </p:cNvSpPr>
          <p:nvPr>
            <p:ph type="title"/>
          </p:nvPr>
        </p:nvSpPr>
        <p:spPr>
          <a:xfrm>
            <a:off x="2138734" y="-950695"/>
            <a:ext cx="10515600" cy="4572437"/>
          </a:xfrm>
        </p:spPr>
        <p:txBody>
          <a:bodyPr>
            <a:normAutofit/>
          </a:bodyPr>
          <a:lstStyle/>
          <a:p>
            <a:r>
              <a:rPr lang="en-US" sz="3800" u="sng" dirty="0">
                <a:latin typeface="Calibri" panose="020F0502020204030204" pitchFamily="34" charset="0"/>
              </a:rPr>
              <a:t>Resources:  </a:t>
            </a:r>
            <a:r>
              <a:rPr lang="en-US" sz="3800" u="sng" dirty="0">
                <a:solidFill>
                  <a:srgbClr val="C00000"/>
                </a:solidFill>
                <a:latin typeface="Calibri" panose="020F0502020204030204" pitchFamily="34" charset="0"/>
              </a:rPr>
              <a:t>IRAN</a:t>
            </a:r>
            <a:r>
              <a:rPr lang="en-US" sz="3800" u="sng" dirty="0">
                <a:latin typeface="Calibri" panose="020F0502020204030204" pitchFamily="34" charset="0"/>
              </a:rPr>
              <a:t/>
            </a:r>
            <a:br>
              <a:rPr lang="en-US" sz="3800" u="sng" dirty="0">
                <a:latin typeface="Calibri" panose="020F0502020204030204" pitchFamily="34" charset="0"/>
              </a:rPr>
            </a:br>
            <a:r>
              <a:rPr lang="en-US" sz="3800" u="sng" dirty="0">
                <a:latin typeface="Calibri" panose="020F0502020204030204" pitchFamily="34" charset="0"/>
              </a:rPr>
              <a:t/>
            </a:r>
            <a:br>
              <a:rPr lang="en-US" sz="3800" u="sng" dirty="0">
                <a:latin typeface="Calibri" panose="020F0502020204030204" pitchFamily="34" charset="0"/>
              </a:rPr>
            </a:br>
            <a:r>
              <a:rPr lang="en-US" sz="3800" u="sng" dirty="0">
                <a:latin typeface="Calibri" panose="020F0502020204030204" pitchFamily="34" charset="0"/>
              </a:rPr>
              <a:t>O</a:t>
            </a:r>
            <a:r>
              <a:rPr lang="en-US" sz="3800" u="sng" dirty="0">
                <a:effectLst/>
                <a:latin typeface="Calibri" panose="020F0502020204030204" pitchFamily="34" charset="0"/>
                <a:ea typeface="Calibri" panose="020F0502020204030204" pitchFamily="34" charset="0"/>
              </a:rPr>
              <a:t>n-line study for students outside the US</a:t>
            </a:r>
            <a:r>
              <a:rPr lang="en-US" dirty="0"/>
              <a:t/>
            </a:r>
            <a:br>
              <a:rPr lang="en-US" dirty="0"/>
            </a:br>
            <a:endParaRPr lang="en-US" dirty="0"/>
          </a:p>
        </p:txBody>
      </p:sp>
      <p:sp>
        <p:nvSpPr>
          <p:cNvPr id="3" name="Text Placeholder 2">
            <a:extLst>
              <a:ext uri="{FF2B5EF4-FFF2-40B4-BE49-F238E27FC236}">
                <a16:creationId xmlns:a16="http://schemas.microsoft.com/office/drawing/2014/main" id="{3981C368-D2F8-4CE4-B64E-5FC21EE3B07B}"/>
              </a:ext>
            </a:extLst>
          </p:cNvPr>
          <p:cNvSpPr>
            <a:spLocks noGrp="1"/>
          </p:cNvSpPr>
          <p:nvPr>
            <p:ph type="body" idx="1"/>
          </p:nvPr>
        </p:nvSpPr>
        <p:spPr>
          <a:xfrm>
            <a:off x="2212693" y="4202481"/>
            <a:ext cx="8915399" cy="860400"/>
          </a:xfrm>
        </p:spPr>
        <p:txBody>
          <a:bodyPr>
            <a:normAutofit/>
          </a:bodyPr>
          <a:lstStyle/>
          <a:p>
            <a:r>
              <a:rPr lang="en-US" sz="3300" dirty="0" smtClean="0">
                <a:solidFill>
                  <a:schemeClr val="tx1"/>
                </a:solidFill>
              </a:rPr>
              <a:t>Prohibitions and Guidance at a Glance</a:t>
            </a:r>
            <a:endParaRPr lang="en-US" sz="3300" dirty="0">
              <a:solidFill>
                <a:schemeClr val="tx1"/>
              </a:solidFill>
            </a:endParaRPr>
          </a:p>
        </p:txBody>
      </p:sp>
    </p:spTree>
    <p:extLst>
      <p:ext uri="{BB962C8B-B14F-4D97-AF65-F5344CB8AC3E}">
        <p14:creationId xmlns:p14="http://schemas.microsoft.com/office/powerpoint/2010/main" val="467138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F5143-6182-4E23-8A54-B375CFA024CD}"/>
              </a:ext>
            </a:extLst>
          </p:cNvPr>
          <p:cNvSpPr>
            <a:spLocks noGrp="1"/>
          </p:cNvSpPr>
          <p:nvPr>
            <p:ph type="title"/>
          </p:nvPr>
        </p:nvSpPr>
        <p:spPr>
          <a:xfrm>
            <a:off x="2207443" y="408957"/>
            <a:ext cx="8911687" cy="1280890"/>
          </a:xfrm>
        </p:spPr>
        <p:txBody>
          <a:bodyPr>
            <a:normAutofit fontScale="90000"/>
          </a:bodyPr>
          <a:lstStyle/>
          <a:p>
            <a:pPr algn="ctr"/>
            <a:r>
              <a:rPr lang="en-US" sz="3900" b="1" u="sng" dirty="0"/>
              <a:t>Iran:</a:t>
            </a:r>
            <a:r>
              <a:rPr lang="en-US" sz="3900" u="sng" dirty="0"/>
              <a:t> </a:t>
            </a:r>
            <a:r>
              <a:rPr lang="en-US" sz="3900" u="sng" dirty="0">
                <a:latin typeface="Calibri" panose="020F0502020204030204" pitchFamily="34" charset="0"/>
              </a:rPr>
              <a:t>O</a:t>
            </a:r>
            <a:r>
              <a:rPr lang="en-US" sz="3900" u="sng" dirty="0">
                <a:effectLst/>
                <a:latin typeface="Calibri" panose="020F0502020204030204" pitchFamily="34" charset="0"/>
                <a:ea typeface="Calibri" panose="020F0502020204030204" pitchFamily="34" charset="0"/>
              </a:rPr>
              <a:t>n-line study for students outside the US</a:t>
            </a:r>
            <a:r>
              <a:rPr lang="en-US" sz="3900" dirty="0">
                <a:effectLst/>
                <a:latin typeface="Calibri" panose="020F0502020204030204" pitchFamily="34" charset="0"/>
                <a:ea typeface="Calibri" panose="020F0502020204030204" pitchFamily="34" charset="0"/>
              </a:rPr>
              <a:t> </a:t>
            </a:r>
            <a:r>
              <a:rPr lang="en-US" sz="4000" dirty="0">
                <a:effectLst/>
                <a:latin typeface="Calibri" panose="020F0502020204030204" pitchFamily="34" charset="0"/>
                <a:ea typeface="Calibri" panose="020F0502020204030204" pitchFamily="34" charset="0"/>
              </a:rPr>
              <a:t> </a:t>
            </a:r>
            <a:br>
              <a:rPr lang="en-US" sz="4000" dirty="0">
                <a:effectLst/>
                <a:latin typeface="Calibri" panose="020F0502020204030204" pitchFamily="34" charset="0"/>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007AE086-9F78-4D79-8306-7485E1C6BDA0}"/>
              </a:ext>
            </a:extLst>
          </p:cNvPr>
          <p:cNvSpPr>
            <a:spLocks noGrp="1"/>
          </p:cNvSpPr>
          <p:nvPr>
            <p:ph idx="1"/>
          </p:nvPr>
        </p:nvSpPr>
        <p:spPr>
          <a:xfrm>
            <a:off x="1757083" y="1531215"/>
            <a:ext cx="10515600" cy="4672361"/>
          </a:xfrm>
        </p:spPr>
        <p:txBody>
          <a:bodyPr>
            <a:normAutofit/>
          </a:bodyPr>
          <a:lstStyle/>
          <a:p>
            <a:pPr marL="0" marR="0" indent="0">
              <a:spcBef>
                <a:spcPts val="0"/>
              </a:spcBef>
              <a:spcAft>
                <a:spcPts val="0"/>
              </a:spcAft>
              <a:buNone/>
            </a:pPr>
            <a:r>
              <a:rPr lang="en-US" dirty="0">
                <a:effectLst/>
                <a:latin typeface="Calibri" panose="020F0502020204030204" pitchFamily="34" charset="0"/>
                <a:ea typeface="Calibri" panose="020F0502020204030204" pitchFamily="34" charset="0"/>
              </a:rPr>
              <a:t/>
            </a:r>
            <a:br>
              <a:rPr lang="en-US" dirty="0">
                <a:effectLst/>
                <a:latin typeface="Calibri" panose="020F0502020204030204" pitchFamily="34" charset="0"/>
                <a:ea typeface="Calibri" panose="020F0502020204030204" pitchFamily="34" charset="0"/>
              </a:rPr>
            </a:br>
            <a:r>
              <a:rPr lang="en-US" sz="2400" dirty="0">
                <a:solidFill>
                  <a:srgbClr val="C00000"/>
                </a:solidFill>
                <a:effectLst/>
                <a:latin typeface="Century Gothic" panose="020B0502020202020204" pitchFamily="34" charset="0"/>
                <a:ea typeface="Calibri" panose="020F0502020204030204" pitchFamily="34" charset="0"/>
              </a:rPr>
              <a:t>What's prohibited under OFAC (Office of Foreign Assets Control)?  </a:t>
            </a:r>
          </a:p>
          <a:p>
            <a:pPr marL="0" marR="0" indent="0">
              <a:spcBef>
                <a:spcPts val="0"/>
              </a:spcBef>
              <a:spcAft>
                <a:spcPts val="0"/>
              </a:spcAft>
              <a:buNone/>
            </a:pPr>
            <a:endParaRPr lang="en-US" sz="2400" dirty="0">
              <a:latin typeface="Century Gothic" panose="020B0502020202020204" pitchFamily="34" charset="0"/>
              <a:ea typeface="Calibri" panose="020F0502020204030204" pitchFamily="34" charset="0"/>
            </a:endParaRPr>
          </a:p>
          <a:p>
            <a:pPr marL="0" marR="0" indent="0">
              <a:spcBef>
                <a:spcPts val="0"/>
              </a:spcBef>
              <a:spcAft>
                <a:spcPts val="0"/>
              </a:spcAft>
              <a:buNone/>
            </a:pPr>
            <a:r>
              <a:rPr lang="en-US" sz="2400" dirty="0">
                <a:effectLst/>
                <a:latin typeface="Century Gothic" panose="020B0502020202020204" pitchFamily="34" charset="0"/>
                <a:ea typeface="Calibri" panose="020F0502020204030204" pitchFamily="34" charset="0"/>
              </a:rPr>
              <a:t>Unless authorized by OFAC, "all exportation and importation of items and services to and from an individual or entity located in Iran, or located outside of Iran but who are ordinarily resident in Iran," are prohibited.  </a:t>
            </a:r>
          </a:p>
          <a:p>
            <a:pPr marL="0" marR="0" indent="0">
              <a:spcBef>
                <a:spcPts val="0"/>
              </a:spcBef>
              <a:spcAft>
                <a:spcPts val="0"/>
              </a:spcAft>
              <a:buNone/>
            </a:pPr>
            <a:endParaRPr lang="en-US" sz="2400" b="1" dirty="0">
              <a:latin typeface="Century Gothic" panose="020B0502020202020204" pitchFamily="34" charset="0"/>
              <a:ea typeface="Calibri" panose="020F0502020204030204" pitchFamily="34" charset="0"/>
            </a:endParaRPr>
          </a:p>
          <a:p>
            <a:pPr marL="0" marR="0" indent="0">
              <a:spcBef>
                <a:spcPts val="0"/>
              </a:spcBef>
              <a:spcAft>
                <a:spcPts val="0"/>
              </a:spcAft>
              <a:buNone/>
            </a:pPr>
            <a:r>
              <a:rPr lang="en-US" sz="2400" b="1" dirty="0">
                <a:solidFill>
                  <a:srgbClr val="C00000"/>
                </a:solidFill>
                <a:effectLst/>
                <a:latin typeface="Century Gothic" panose="020B0502020202020204" pitchFamily="34" charset="0"/>
                <a:ea typeface="Calibri" panose="020F0502020204030204" pitchFamily="34" charset="0"/>
              </a:rPr>
              <a:t>LICENSE:  A license would be required to provide educational services to an enrolled student ordinarily resident in Iran.</a:t>
            </a:r>
            <a:r>
              <a:rPr lang="en-US" dirty="0">
                <a:effectLst/>
                <a:latin typeface="Calibri" panose="020F0502020204030204" pitchFamily="34" charset="0"/>
                <a:ea typeface="Calibri" panose="020F0502020204030204" pitchFamily="34" charset="0"/>
              </a:rPr>
              <a:t/>
            </a:r>
            <a:br>
              <a:rPr lang="en-US" dirty="0">
                <a:effectLst/>
                <a:latin typeface="Calibri" panose="020F0502020204030204" pitchFamily="34" charset="0"/>
                <a:ea typeface="Calibri" panose="020F0502020204030204" pitchFamily="34" charset="0"/>
              </a:rPr>
            </a:br>
            <a:r>
              <a:rPr lang="en-US" dirty="0">
                <a:effectLst/>
                <a:latin typeface="Calibri" panose="020F0502020204030204" pitchFamily="34" charset="0"/>
                <a:ea typeface="Calibri" panose="020F0502020204030204" pitchFamily="34" charset="0"/>
              </a:rPr>
              <a:t/>
            </a:r>
            <a:br>
              <a:rPr lang="en-US" dirty="0">
                <a:effectLst/>
                <a:latin typeface="Calibri" panose="020F0502020204030204" pitchFamily="34" charset="0"/>
                <a:ea typeface="Calibri" panose="020F0502020204030204" pitchFamily="34" charset="0"/>
              </a:rPr>
            </a:br>
            <a:endParaRPr lang="en-US" dirty="0">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2424562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F62AD-F55A-424D-9006-95E591B5CB9C}"/>
              </a:ext>
            </a:extLst>
          </p:cNvPr>
          <p:cNvSpPr>
            <a:spLocks noGrp="1"/>
          </p:cNvSpPr>
          <p:nvPr>
            <p:ph type="title"/>
          </p:nvPr>
        </p:nvSpPr>
        <p:spPr>
          <a:xfrm>
            <a:off x="686729" y="247771"/>
            <a:ext cx="10818541" cy="1434210"/>
          </a:xfrm>
        </p:spPr>
        <p:txBody>
          <a:bodyPr/>
          <a:lstStyle/>
          <a:p>
            <a:pPr algn="ctr"/>
            <a:r>
              <a:rPr lang="en-US" sz="3500" b="1" u="sng" dirty="0"/>
              <a:t>Iran:</a:t>
            </a:r>
            <a:r>
              <a:rPr lang="en-US" sz="3500" u="sng" dirty="0"/>
              <a:t> </a:t>
            </a:r>
            <a:r>
              <a:rPr lang="en-US" sz="3500" u="sng" dirty="0">
                <a:latin typeface="Calibri" panose="020F0502020204030204" pitchFamily="34" charset="0"/>
              </a:rPr>
              <a:t>O</a:t>
            </a:r>
            <a:r>
              <a:rPr lang="en-US" sz="3500" u="sng" dirty="0">
                <a:effectLst/>
                <a:latin typeface="Calibri" panose="020F0502020204030204" pitchFamily="34" charset="0"/>
                <a:ea typeface="Calibri" panose="020F0502020204030204" pitchFamily="34" charset="0"/>
              </a:rPr>
              <a:t>n-line study for students outside the US</a:t>
            </a:r>
            <a:r>
              <a:rPr lang="en-US" sz="4400" dirty="0">
                <a:effectLst/>
                <a:latin typeface="Calibri" panose="020F0502020204030204" pitchFamily="34" charset="0"/>
                <a:ea typeface="Calibri" panose="020F0502020204030204" pitchFamily="34" charset="0"/>
              </a:rPr>
              <a:t> </a:t>
            </a:r>
            <a:endParaRPr lang="en-US" dirty="0"/>
          </a:p>
        </p:txBody>
      </p:sp>
      <p:sp>
        <p:nvSpPr>
          <p:cNvPr id="3" name="Content Placeholder 2">
            <a:extLst>
              <a:ext uri="{FF2B5EF4-FFF2-40B4-BE49-F238E27FC236}">
                <a16:creationId xmlns:a16="http://schemas.microsoft.com/office/drawing/2014/main" id="{DC3F99FB-1CD7-481B-A6A2-7A1DBC33941D}"/>
              </a:ext>
            </a:extLst>
          </p:cNvPr>
          <p:cNvSpPr>
            <a:spLocks noGrp="1"/>
          </p:cNvSpPr>
          <p:nvPr>
            <p:ph idx="1"/>
          </p:nvPr>
        </p:nvSpPr>
        <p:spPr>
          <a:xfrm>
            <a:off x="1203960" y="1745220"/>
            <a:ext cx="10515600" cy="4471638"/>
          </a:xfrm>
        </p:spPr>
        <p:txBody>
          <a:bodyPr>
            <a:normAutofit/>
          </a:bodyPr>
          <a:lstStyle/>
          <a:p>
            <a:r>
              <a:rPr lang="en-US" sz="2200" dirty="0">
                <a:solidFill>
                  <a:srgbClr val="C00000"/>
                </a:solidFill>
                <a:effectLst/>
                <a:latin typeface="Century Gothic" panose="020B0502020202020204" pitchFamily="34" charset="0"/>
                <a:ea typeface="Calibri" panose="020F0502020204030204" pitchFamily="34" charset="0"/>
              </a:rPr>
              <a:t>What are the existing general licenses (exemptions)?:</a:t>
            </a:r>
            <a:r>
              <a:rPr lang="en-US" sz="2200" dirty="0">
                <a:effectLst/>
                <a:latin typeface="Century Gothic" panose="020B0502020202020204" pitchFamily="34" charset="0"/>
                <a:ea typeface="Calibri" panose="020F0502020204030204" pitchFamily="34" charset="0"/>
              </a:rPr>
              <a:t/>
            </a:r>
            <a:br>
              <a:rPr lang="en-US" sz="2200" dirty="0">
                <a:effectLst/>
                <a:latin typeface="Century Gothic" panose="020B0502020202020204" pitchFamily="34" charset="0"/>
                <a:ea typeface="Calibri" panose="020F0502020204030204" pitchFamily="34" charset="0"/>
              </a:rPr>
            </a:br>
            <a:endParaRPr lang="en-US" sz="2200" b="1" u="sng" dirty="0">
              <a:solidFill>
                <a:schemeClr val="accent6">
                  <a:lumMod val="50000"/>
                </a:schemeClr>
              </a:solidFill>
              <a:effectLst/>
              <a:latin typeface="Century Gothic" panose="020B0502020202020204" pitchFamily="34" charset="0"/>
              <a:ea typeface="Calibri" panose="020F0502020204030204" pitchFamily="34" charset="0"/>
            </a:endParaRPr>
          </a:p>
          <a:p>
            <a:r>
              <a:rPr lang="en-US" sz="2200" dirty="0">
                <a:effectLst/>
                <a:latin typeface="Century Gothic" panose="020B0502020202020204" pitchFamily="34" charset="0"/>
                <a:ea typeface="Calibri" panose="020F0502020204030204" pitchFamily="34" charset="0"/>
              </a:rPr>
              <a:t>Iran General License G  – This general license authorizes individuals in Iran or ordinarily resident in Iran to participate in:</a:t>
            </a:r>
            <a:br>
              <a:rPr lang="en-US" sz="2200" dirty="0">
                <a:effectLst/>
                <a:latin typeface="Century Gothic" panose="020B0502020202020204" pitchFamily="34" charset="0"/>
                <a:ea typeface="Calibri" panose="020F0502020204030204" pitchFamily="34" charset="0"/>
              </a:rPr>
            </a:br>
            <a:r>
              <a:rPr lang="en-US" sz="2200" dirty="0">
                <a:effectLst/>
                <a:latin typeface="Century Gothic" panose="020B0502020202020204" pitchFamily="34" charset="0"/>
                <a:ea typeface="Calibri" panose="020F0502020204030204" pitchFamily="34" charset="0"/>
              </a:rPr>
              <a:t/>
            </a:r>
            <a:br>
              <a:rPr lang="en-US" sz="2200" dirty="0">
                <a:effectLst/>
                <a:latin typeface="Century Gothic" panose="020B0502020202020204" pitchFamily="34" charset="0"/>
                <a:ea typeface="Calibri" panose="020F0502020204030204" pitchFamily="34" charset="0"/>
              </a:rPr>
            </a:br>
            <a:r>
              <a:rPr lang="en-US" sz="2200" dirty="0">
                <a:effectLst/>
                <a:latin typeface="Century Gothic" panose="020B0502020202020204" pitchFamily="34" charset="0"/>
                <a:ea typeface="Calibri" panose="020F0502020204030204" pitchFamily="34" charset="0"/>
              </a:rPr>
              <a:t>1.      </a:t>
            </a:r>
            <a:r>
              <a:rPr lang="en-US" sz="2200" b="1" dirty="0">
                <a:effectLst/>
                <a:latin typeface="Century Gothic" panose="020B0502020202020204" pitchFamily="34" charset="0"/>
                <a:ea typeface="Calibri" panose="020F0502020204030204" pitchFamily="34" charset="0"/>
              </a:rPr>
              <a:t>Undergraduate</a:t>
            </a:r>
            <a:r>
              <a:rPr lang="en-US" sz="2200" dirty="0">
                <a:effectLst/>
                <a:latin typeface="Century Gothic" panose="020B0502020202020204" pitchFamily="34" charset="0"/>
                <a:ea typeface="Calibri" panose="020F0502020204030204" pitchFamily="34" charset="0"/>
              </a:rPr>
              <a:t> level courses in the </a:t>
            </a:r>
            <a:r>
              <a:rPr lang="en-US" sz="2200" b="1" dirty="0">
                <a:effectLst/>
                <a:latin typeface="Century Gothic" panose="020B0502020202020204" pitchFamily="34" charset="0"/>
                <a:ea typeface="Calibri" panose="020F0502020204030204" pitchFamily="34" charset="0"/>
              </a:rPr>
              <a:t>humanities, social sciences, law, or business</a:t>
            </a:r>
            <a:r>
              <a:rPr lang="en-US" sz="2200" dirty="0">
                <a:effectLst/>
                <a:latin typeface="Century Gothic" panose="020B0502020202020204" pitchFamily="34" charset="0"/>
                <a:ea typeface="Calibri" panose="020F0502020204030204" pitchFamily="34" charset="0"/>
              </a:rPr>
              <a:t>;</a:t>
            </a:r>
            <a:br>
              <a:rPr lang="en-US" sz="2200" dirty="0">
                <a:effectLst/>
                <a:latin typeface="Century Gothic" panose="020B0502020202020204" pitchFamily="34" charset="0"/>
                <a:ea typeface="Calibri" panose="020F0502020204030204" pitchFamily="34" charset="0"/>
              </a:rPr>
            </a:br>
            <a:r>
              <a:rPr lang="en-US" sz="2200" dirty="0">
                <a:effectLst/>
                <a:latin typeface="Century Gothic" panose="020B0502020202020204" pitchFamily="34" charset="0"/>
                <a:ea typeface="Calibri" panose="020F0502020204030204" pitchFamily="34" charset="0"/>
              </a:rPr>
              <a:t/>
            </a:r>
            <a:br>
              <a:rPr lang="en-US" sz="2200" dirty="0">
                <a:effectLst/>
                <a:latin typeface="Century Gothic" panose="020B0502020202020204" pitchFamily="34" charset="0"/>
                <a:ea typeface="Calibri" panose="020F0502020204030204" pitchFamily="34" charset="0"/>
              </a:rPr>
            </a:br>
            <a:r>
              <a:rPr lang="en-US" sz="2200" dirty="0">
                <a:effectLst/>
                <a:latin typeface="Century Gothic" panose="020B0502020202020204" pitchFamily="34" charset="0"/>
                <a:ea typeface="Calibri" panose="020F0502020204030204" pitchFamily="34" charset="0"/>
              </a:rPr>
              <a:t>2.      </a:t>
            </a:r>
            <a:r>
              <a:rPr lang="en-US" sz="2200" b="1" dirty="0">
                <a:effectLst/>
                <a:latin typeface="Century Gothic" panose="020B0502020202020204" pitchFamily="34" charset="0"/>
                <a:ea typeface="Calibri" panose="020F0502020204030204" pitchFamily="34" charset="0"/>
              </a:rPr>
              <a:t>Undergraduate</a:t>
            </a:r>
            <a:r>
              <a:rPr lang="en-US" sz="2200" dirty="0">
                <a:effectLst/>
                <a:latin typeface="Century Gothic" panose="020B0502020202020204" pitchFamily="34" charset="0"/>
                <a:ea typeface="Calibri" panose="020F0502020204030204" pitchFamily="34" charset="0"/>
              </a:rPr>
              <a:t> level courses that are </a:t>
            </a:r>
            <a:r>
              <a:rPr lang="en-US" sz="2200" b="1" dirty="0">
                <a:effectLst/>
                <a:latin typeface="Century Gothic" panose="020B0502020202020204" pitchFamily="34" charset="0"/>
                <a:ea typeface="Calibri" panose="020F0502020204030204" pitchFamily="34" charset="0"/>
              </a:rPr>
              <a:t>introductory level </a:t>
            </a:r>
            <a:r>
              <a:rPr lang="en-US" sz="2200" dirty="0">
                <a:effectLst/>
                <a:latin typeface="Century Gothic" panose="020B0502020202020204" pitchFamily="34" charset="0"/>
                <a:ea typeface="Calibri" panose="020F0502020204030204" pitchFamily="34" charset="0"/>
              </a:rPr>
              <a:t>science, technology, engineering or math courses ordinarily required for the completion of undergraduate degree programs in the humanities, social sciences, law or business.</a:t>
            </a:r>
            <a:endParaRPr lang="en-US" sz="2200" dirty="0">
              <a:latin typeface="Century Gothic" panose="020B0502020202020204" pitchFamily="34" charset="0"/>
            </a:endParaRPr>
          </a:p>
        </p:txBody>
      </p:sp>
    </p:spTree>
    <p:extLst>
      <p:ext uri="{BB962C8B-B14F-4D97-AF65-F5344CB8AC3E}">
        <p14:creationId xmlns:p14="http://schemas.microsoft.com/office/powerpoint/2010/main" val="1093312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C9BCD-5D0F-4175-BB39-2CB046119BCA}"/>
              </a:ext>
            </a:extLst>
          </p:cNvPr>
          <p:cNvSpPr>
            <a:spLocks noGrp="1"/>
          </p:cNvSpPr>
          <p:nvPr>
            <p:ph type="title"/>
          </p:nvPr>
        </p:nvSpPr>
        <p:spPr/>
        <p:txBody>
          <a:bodyPr>
            <a:normAutofit fontScale="90000"/>
          </a:bodyPr>
          <a:lstStyle/>
          <a:p>
            <a:r>
              <a:rPr lang="en-US" b="1" u="sng" dirty="0"/>
              <a:t>Iran</a:t>
            </a:r>
            <a:r>
              <a:rPr lang="en-US" sz="4400" b="1" u="sng" dirty="0"/>
              <a:t>: </a:t>
            </a:r>
            <a:r>
              <a:rPr lang="en-US" sz="4400" u="sng" dirty="0">
                <a:latin typeface="Calibri" panose="020F0502020204030204" pitchFamily="34" charset="0"/>
              </a:rPr>
              <a:t>O</a:t>
            </a:r>
            <a:r>
              <a:rPr lang="en-US" sz="4400" u="sng" dirty="0">
                <a:effectLst/>
                <a:latin typeface="Calibri" panose="020F0502020204030204" pitchFamily="34" charset="0"/>
                <a:ea typeface="Calibri" panose="020F0502020204030204" pitchFamily="34" charset="0"/>
              </a:rPr>
              <a:t>n-line study for students outside the US (Cont’d)</a:t>
            </a:r>
            <a:endParaRPr lang="en-US" u="sng" dirty="0"/>
          </a:p>
        </p:txBody>
      </p:sp>
      <p:sp>
        <p:nvSpPr>
          <p:cNvPr id="3" name="Content Placeholder 2">
            <a:extLst>
              <a:ext uri="{FF2B5EF4-FFF2-40B4-BE49-F238E27FC236}">
                <a16:creationId xmlns:a16="http://schemas.microsoft.com/office/drawing/2014/main" id="{14828D96-BCA6-43D0-B65B-ED6E6B3FA9D6}"/>
              </a:ext>
            </a:extLst>
          </p:cNvPr>
          <p:cNvSpPr>
            <a:spLocks noGrp="1"/>
          </p:cNvSpPr>
          <p:nvPr>
            <p:ph idx="1"/>
          </p:nvPr>
        </p:nvSpPr>
        <p:spPr>
          <a:xfrm>
            <a:off x="2589212" y="2133600"/>
            <a:ext cx="8915400" cy="4724400"/>
          </a:xfrm>
        </p:spPr>
        <p:txBody>
          <a:bodyPr>
            <a:normAutofit lnSpcReduction="10000"/>
          </a:bodyPr>
          <a:lstStyle/>
          <a:p>
            <a:pPr marL="0" indent="0">
              <a:buNone/>
            </a:pPr>
            <a:r>
              <a:rPr lang="en-US" sz="2400" u="sng" dirty="0">
                <a:solidFill>
                  <a:srgbClr val="C00000"/>
                </a:solidFill>
                <a:effectLst/>
                <a:latin typeface="Century Gothic" panose="020B0502020202020204" pitchFamily="34" charset="0"/>
                <a:ea typeface="Calibri" panose="020F0502020204030204" pitchFamily="34" charset="0"/>
              </a:rPr>
              <a:t>What activities require a specific license from OFAC</a:t>
            </a:r>
            <a:r>
              <a:rPr lang="en-US" sz="2400" dirty="0">
                <a:solidFill>
                  <a:srgbClr val="C00000"/>
                </a:solidFill>
                <a:effectLst/>
                <a:latin typeface="Century Gothic" panose="020B0502020202020204" pitchFamily="34" charset="0"/>
                <a:ea typeface="Calibri" panose="020F0502020204030204" pitchFamily="34" charset="0"/>
              </a:rPr>
              <a:t>?:  </a:t>
            </a:r>
            <a:r>
              <a:rPr lang="en-US" sz="2400" b="1" dirty="0">
                <a:effectLst/>
                <a:latin typeface="Century Gothic" panose="020B0502020202020204" pitchFamily="34" charset="0"/>
                <a:ea typeface="Calibri" panose="020F0502020204030204" pitchFamily="34" charset="0"/>
              </a:rPr>
              <a:t>All other students online courses from Iran or students ordinarily resident in Iran would need a specific license, including</a:t>
            </a:r>
            <a:r>
              <a:rPr lang="en-US" sz="2400" dirty="0">
                <a:effectLst/>
                <a:latin typeface="Century Gothic" panose="020B0502020202020204" pitchFamily="34" charset="0"/>
                <a:ea typeface="Calibri" panose="020F0502020204030204" pitchFamily="34" charset="0"/>
              </a:rPr>
              <a:t>:</a:t>
            </a:r>
            <a:br>
              <a:rPr lang="en-US" sz="2400" dirty="0">
                <a:effectLst/>
                <a:latin typeface="Century Gothic" panose="020B0502020202020204" pitchFamily="34" charset="0"/>
                <a:ea typeface="Calibri" panose="020F0502020204030204" pitchFamily="34" charset="0"/>
              </a:rPr>
            </a:br>
            <a:r>
              <a:rPr lang="en-US" sz="2400" dirty="0">
                <a:effectLst/>
                <a:latin typeface="Century Gothic" panose="020B0502020202020204" pitchFamily="34" charset="0"/>
                <a:ea typeface="Calibri" panose="020F0502020204030204" pitchFamily="34" charset="0"/>
              </a:rPr>
              <a:t>1.      </a:t>
            </a:r>
            <a:r>
              <a:rPr lang="en-US" sz="2400" b="1" dirty="0">
                <a:effectLst/>
                <a:latin typeface="Century Gothic" panose="020B0502020202020204" pitchFamily="34" charset="0"/>
                <a:ea typeface="Calibri" panose="020F0502020204030204" pitchFamily="34" charset="0"/>
              </a:rPr>
              <a:t>Undergraduate students </a:t>
            </a:r>
            <a:r>
              <a:rPr lang="en-US" sz="2400" dirty="0">
                <a:effectLst/>
                <a:latin typeface="Century Gothic" panose="020B0502020202020204" pitchFamily="34" charset="0"/>
                <a:ea typeface="Calibri" panose="020F0502020204030204" pitchFamily="34" charset="0"/>
              </a:rPr>
              <a:t>in degree programs other than humanities, social sciences, law or business and;</a:t>
            </a:r>
            <a:br>
              <a:rPr lang="en-US" sz="2400" dirty="0">
                <a:effectLst/>
                <a:latin typeface="Century Gothic" panose="020B0502020202020204" pitchFamily="34" charset="0"/>
                <a:ea typeface="Calibri" panose="020F0502020204030204" pitchFamily="34" charset="0"/>
              </a:rPr>
            </a:br>
            <a:r>
              <a:rPr lang="en-US" sz="2400" dirty="0">
                <a:effectLst/>
                <a:latin typeface="Century Gothic" panose="020B0502020202020204" pitchFamily="34" charset="0"/>
                <a:ea typeface="Calibri" panose="020F0502020204030204" pitchFamily="34" charset="0"/>
              </a:rPr>
              <a:t>2.      </a:t>
            </a:r>
            <a:r>
              <a:rPr lang="en-US" sz="2400" b="1" dirty="0">
                <a:effectLst/>
                <a:latin typeface="Century Gothic" panose="020B0502020202020204" pitchFamily="34" charset="0"/>
                <a:ea typeface="Calibri" panose="020F0502020204030204" pitchFamily="34" charset="0"/>
              </a:rPr>
              <a:t>Graduate students</a:t>
            </a:r>
            <a:r>
              <a:rPr lang="en-US" sz="2400" dirty="0">
                <a:effectLst/>
                <a:latin typeface="Century Gothic" panose="020B0502020202020204" pitchFamily="34" charset="0"/>
                <a:ea typeface="Calibri" panose="020F0502020204030204" pitchFamily="34" charset="0"/>
              </a:rPr>
              <a:t>.</a:t>
            </a:r>
            <a:br>
              <a:rPr lang="en-US" sz="2400" dirty="0">
                <a:effectLst/>
                <a:latin typeface="Century Gothic" panose="020B0502020202020204" pitchFamily="34" charset="0"/>
                <a:ea typeface="Calibri" panose="020F0502020204030204" pitchFamily="34" charset="0"/>
              </a:rPr>
            </a:br>
            <a:r>
              <a:rPr lang="en-US" sz="2400" dirty="0">
                <a:effectLst/>
                <a:latin typeface="Century Gothic" panose="020B0502020202020204" pitchFamily="34" charset="0"/>
                <a:ea typeface="Calibri" panose="020F0502020204030204" pitchFamily="34" charset="0"/>
              </a:rPr>
              <a:t/>
            </a:r>
            <a:br>
              <a:rPr lang="en-US" sz="2400" dirty="0">
                <a:effectLst/>
                <a:latin typeface="Century Gothic" panose="020B0502020202020204" pitchFamily="34" charset="0"/>
                <a:ea typeface="Calibri" panose="020F0502020204030204" pitchFamily="34" charset="0"/>
              </a:rPr>
            </a:br>
            <a:r>
              <a:rPr lang="en-US" sz="2400" u="sng" dirty="0">
                <a:solidFill>
                  <a:srgbClr val="0000FF"/>
                </a:solidFill>
                <a:effectLst/>
                <a:latin typeface="Century Gothic" panose="020B0502020202020204" pitchFamily="34" charset="0"/>
                <a:ea typeface="Calibri" panose="020F0502020204030204" pitchFamily="34" charset="0"/>
                <a:hlinkClick r:id="rId2"/>
              </a:rPr>
              <a:t>https://home.treasury.gov/system/files/126/iran_glg.pdf</a:t>
            </a:r>
            <a:r>
              <a:rPr lang="en-US" sz="2400" dirty="0">
                <a:effectLst/>
                <a:latin typeface="Century Gothic" panose="020B0502020202020204" pitchFamily="34" charset="0"/>
                <a:ea typeface="Calibri" panose="020F0502020204030204" pitchFamily="34" charset="0"/>
              </a:rPr>
              <a:t/>
            </a:r>
            <a:br>
              <a:rPr lang="en-US" sz="2400" dirty="0">
                <a:effectLst/>
                <a:latin typeface="Century Gothic" panose="020B0502020202020204" pitchFamily="34" charset="0"/>
                <a:ea typeface="Calibri" panose="020F0502020204030204" pitchFamily="34" charset="0"/>
              </a:rPr>
            </a:br>
            <a:r>
              <a:rPr lang="en-US" sz="2400" dirty="0">
                <a:effectLst/>
                <a:latin typeface="Century Gothic" panose="020B0502020202020204" pitchFamily="34" charset="0"/>
                <a:ea typeface="Calibri" panose="020F0502020204030204" pitchFamily="34" charset="0"/>
              </a:rPr>
              <a:t/>
            </a:r>
            <a:br>
              <a:rPr lang="en-US" sz="2400" dirty="0">
                <a:effectLst/>
                <a:latin typeface="Century Gothic" panose="020B0502020202020204" pitchFamily="34" charset="0"/>
                <a:ea typeface="Calibri" panose="020F0502020204030204" pitchFamily="34" charset="0"/>
              </a:rPr>
            </a:br>
            <a:r>
              <a:rPr lang="en-US" sz="2400" b="1" u="sng" dirty="0">
                <a:effectLst/>
                <a:latin typeface="Century Gothic" panose="020B0502020202020204" pitchFamily="34" charset="0"/>
                <a:ea typeface="Calibri" panose="020F0502020204030204" pitchFamily="34" charset="0"/>
              </a:rPr>
              <a:t>Other Graduate Student Engagement Allowed</a:t>
            </a:r>
            <a:r>
              <a:rPr lang="en-US" sz="2400" dirty="0">
                <a:effectLst/>
                <a:latin typeface="Century Gothic" panose="020B0502020202020204" pitchFamily="34" charset="0"/>
                <a:ea typeface="Calibri" panose="020F0502020204030204" pitchFamily="34" charset="0"/>
              </a:rPr>
              <a:t>:  Collaborating on the creation and enhancement of written publications. (§ 560.538)”</a:t>
            </a:r>
          </a:p>
          <a:p>
            <a:endParaRPr lang="en-US" dirty="0"/>
          </a:p>
        </p:txBody>
      </p:sp>
    </p:spTree>
    <p:extLst>
      <p:ext uri="{BB962C8B-B14F-4D97-AF65-F5344CB8AC3E}">
        <p14:creationId xmlns:p14="http://schemas.microsoft.com/office/powerpoint/2010/main" val="1174537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2758" y="709026"/>
            <a:ext cx="8229600" cy="1143000"/>
          </a:xfrm>
        </p:spPr>
        <p:txBody>
          <a:bodyPr/>
          <a:lstStyle/>
          <a:p>
            <a:r>
              <a:rPr lang="en-US" u="sng" dirty="0" smtClean="0">
                <a:latin typeface="Century Gothic" panose="020B0502020202020204" pitchFamily="34" charset="0"/>
              </a:rPr>
              <a:t>Agenda</a:t>
            </a:r>
            <a:endParaRPr lang="en-US" u="sng" dirty="0">
              <a:latin typeface="Century Gothic" panose="020B0502020202020204" pitchFamily="34" charset="0"/>
            </a:endParaRPr>
          </a:p>
        </p:txBody>
      </p:sp>
      <p:sp>
        <p:nvSpPr>
          <p:cNvPr id="3" name="Content Placeholder 2"/>
          <p:cNvSpPr>
            <a:spLocks noGrp="1"/>
          </p:cNvSpPr>
          <p:nvPr>
            <p:ph idx="1"/>
          </p:nvPr>
        </p:nvSpPr>
        <p:spPr>
          <a:xfrm>
            <a:off x="1676400" y="2023976"/>
            <a:ext cx="8229600" cy="4525963"/>
          </a:xfrm>
        </p:spPr>
        <p:txBody>
          <a:bodyPr/>
          <a:lstStyle/>
          <a:p>
            <a:r>
              <a:rPr lang="en-US" sz="2000" dirty="0">
                <a:latin typeface="Century Gothic" panose="020B0502020202020204" pitchFamily="34" charset="0"/>
              </a:rPr>
              <a:t>New Rates for FY 2021 – David Mayo</a:t>
            </a:r>
          </a:p>
          <a:p>
            <a:r>
              <a:rPr lang="en-US" sz="2000" dirty="0">
                <a:latin typeface="Century Gothic" panose="020B0502020202020204" pitchFamily="34" charset="0"/>
              </a:rPr>
              <a:t>“Quick &amp; Dirty” Award Data for FY 2020 – David Mayo</a:t>
            </a:r>
          </a:p>
          <a:p>
            <a:r>
              <a:rPr lang="en-US" sz="2000" dirty="0">
                <a:latin typeface="Century Gothic" panose="020B0502020202020204" pitchFamily="34" charset="0"/>
              </a:rPr>
              <a:t>Section 889 – David Mayo</a:t>
            </a:r>
          </a:p>
          <a:p>
            <a:r>
              <a:rPr lang="en-US" sz="2000" dirty="0">
                <a:latin typeface="Century Gothic" panose="020B0502020202020204" pitchFamily="34" charset="0"/>
              </a:rPr>
              <a:t>From FastLane to Research.Gov – Dick Seligman</a:t>
            </a:r>
          </a:p>
          <a:p>
            <a:r>
              <a:rPr lang="en-US" sz="2000" dirty="0">
                <a:latin typeface="Century Gothic" panose="020B0502020202020204" pitchFamily="34" charset="0"/>
              </a:rPr>
              <a:t>Students and Postdocs Conducting Research Outside the US – Adilia Koch</a:t>
            </a:r>
          </a:p>
          <a:p>
            <a:r>
              <a:rPr lang="en-US" sz="2000" dirty="0">
                <a:latin typeface="Century Gothic" panose="020B0502020202020204" pitchFamily="34" charset="0"/>
              </a:rPr>
              <a:t>NSF Biosketch and Current and Pending Support – Mary Gibson</a:t>
            </a:r>
          </a:p>
        </p:txBody>
      </p:sp>
    </p:spTree>
    <p:extLst>
      <p:ext uri="{BB962C8B-B14F-4D97-AF65-F5344CB8AC3E}">
        <p14:creationId xmlns:p14="http://schemas.microsoft.com/office/powerpoint/2010/main" val="27755161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E2B83-EEF7-4B6B-AF23-A03B9100E366}"/>
              </a:ext>
            </a:extLst>
          </p:cNvPr>
          <p:cNvSpPr>
            <a:spLocks noGrp="1"/>
          </p:cNvSpPr>
          <p:nvPr>
            <p:ph type="title"/>
          </p:nvPr>
        </p:nvSpPr>
        <p:spPr>
          <a:xfrm>
            <a:off x="3089314" y="702488"/>
            <a:ext cx="8911687" cy="1280890"/>
          </a:xfrm>
        </p:spPr>
        <p:txBody>
          <a:bodyPr>
            <a:normAutofit/>
          </a:bodyPr>
          <a:lstStyle/>
          <a:p>
            <a:r>
              <a:rPr lang="en-US" sz="3500" b="1" u="sng" dirty="0"/>
              <a:t>Other Countries Advisory</a:t>
            </a:r>
          </a:p>
        </p:txBody>
      </p:sp>
      <p:sp>
        <p:nvSpPr>
          <p:cNvPr id="3" name="Content Placeholder 2">
            <a:extLst>
              <a:ext uri="{FF2B5EF4-FFF2-40B4-BE49-F238E27FC236}">
                <a16:creationId xmlns:a16="http://schemas.microsoft.com/office/drawing/2014/main" id="{2FA82F72-2B66-494C-AB3D-DB4A45482B13}"/>
              </a:ext>
            </a:extLst>
          </p:cNvPr>
          <p:cNvSpPr>
            <a:spLocks noGrp="1"/>
          </p:cNvSpPr>
          <p:nvPr>
            <p:ph idx="1"/>
          </p:nvPr>
        </p:nvSpPr>
        <p:spPr>
          <a:xfrm>
            <a:off x="2327954" y="2438400"/>
            <a:ext cx="8915400" cy="3431177"/>
          </a:xfrm>
        </p:spPr>
        <p:txBody>
          <a:bodyPr>
            <a:normAutofit/>
          </a:bodyPr>
          <a:lstStyle/>
          <a:p>
            <a:r>
              <a:rPr lang="en-US" sz="3500" dirty="0"/>
              <a:t>General guidance document in development and will be issued by tasked campus working group soon.</a:t>
            </a:r>
          </a:p>
          <a:p>
            <a:pPr marL="0" indent="0" algn="ctr">
              <a:buNone/>
            </a:pPr>
            <a:endParaRPr lang="en-US" sz="3500" dirty="0"/>
          </a:p>
          <a:p>
            <a:pPr marL="0" indent="0" algn="ctr">
              <a:buNone/>
            </a:pPr>
            <a:r>
              <a:rPr lang="en-US" sz="3500" dirty="0" smtClean="0">
                <a:solidFill>
                  <a:schemeClr val="accent1">
                    <a:lumMod val="75000"/>
                  </a:schemeClr>
                </a:solidFill>
              </a:rPr>
              <a:t>QUESTIONS</a:t>
            </a:r>
            <a:r>
              <a:rPr lang="en-US" sz="3500" dirty="0">
                <a:solidFill>
                  <a:schemeClr val="accent1">
                    <a:lumMod val="75000"/>
                  </a:schemeClr>
                </a:solidFill>
              </a:rPr>
              <a:t>?</a:t>
            </a:r>
          </a:p>
        </p:txBody>
      </p:sp>
    </p:spTree>
    <p:extLst>
      <p:ext uri="{BB962C8B-B14F-4D97-AF65-F5344CB8AC3E}">
        <p14:creationId xmlns:p14="http://schemas.microsoft.com/office/powerpoint/2010/main" val="42890525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3588" y="1799488"/>
            <a:ext cx="8911687" cy="1280890"/>
          </a:xfrm>
        </p:spPr>
        <p:txBody>
          <a:bodyPr>
            <a:normAutofit fontScale="90000"/>
          </a:bodyPr>
          <a:lstStyle/>
          <a:p>
            <a:pPr algn="ctr"/>
            <a:r>
              <a:rPr lang="en-US" sz="4000" u="sng" dirty="0" smtClean="0"/>
              <a:t>NSF </a:t>
            </a:r>
            <a:r>
              <a:rPr lang="en-US" sz="4000" u="sng" dirty="0" err="1" smtClean="0"/>
              <a:t>Biosketch</a:t>
            </a:r>
            <a:r>
              <a:rPr lang="en-US" sz="4000" u="sng" dirty="0" smtClean="0"/>
              <a:t> and Current and Pending Support</a:t>
            </a:r>
            <a:endParaRPr lang="en-US" sz="4000" u="sng" dirty="0"/>
          </a:p>
        </p:txBody>
      </p:sp>
      <p:sp>
        <p:nvSpPr>
          <p:cNvPr id="3" name="Content Placeholder 2"/>
          <p:cNvSpPr>
            <a:spLocks noGrp="1"/>
          </p:cNvSpPr>
          <p:nvPr>
            <p:ph idx="1"/>
          </p:nvPr>
        </p:nvSpPr>
        <p:spPr>
          <a:xfrm>
            <a:off x="1962195" y="3237133"/>
            <a:ext cx="8915400" cy="3777622"/>
          </a:xfrm>
        </p:spPr>
        <p:txBody>
          <a:bodyPr>
            <a:normAutofit/>
          </a:bodyPr>
          <a:lstStyle/>
          <a:p>
            <a:pPr marL="0" indent="0" algn="ctr">
              <a:buNone/>
            </a:pPr>
            <a:r>
              <a:rPr lang="en-US" sz="3000" dirty="0" smtClean="0"/>
              <a:t>Mary Gibson</a:t>
            </a:r>
            <a:endParaRPr lang="en-US" sz="3000" dirty="0"/>
          </a:p>
        </p:txBody>
      </p:sp>
    </p:spTree>
    <p:extLst>
      <p:ext uri="{BB962C8B-B14F-4D97-AF65-F5344CB8AC3E}">
        <p14:creationId xmlns:p14="http://schemas.microsoft.com/office/powerpoint/2010/main" val="13711679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71365"/>
          </a:xfrm>
        </p:spPr>
        <p:txBody>
          <a:bodyPr>
            <a:normAutofit fontScale="90000"/>
          </a:bodyPr>
          <a:lstStyle/>
          <a:p>
            <a:r>
              <a:rPr lang="en-US" sz="3200" b="1" u="sng" dirty="0">
                <a:solidFill>
                  <a:prstClr val="black">
                    <a:lumMod val="85000"/>
                    <a:lumOff val="15000"/>
                  </a:prstClr>
                </a:solidFill>
              </a:rPr>
              <a:t>Updates on NSF Biographical Sketch and </a:t>
            </a:r>
            <a:br>
              <a:rPr lang="en-US" sz="3200" b="1" u="sng" dirty="0">
                <a:solidFill>
                  <a:prstClr val="black">
                    <a:lumMod val="85000"/>
                    <a:lumOff val="15000"/>
                  </a:prstClr>
                </a:solidFill>
              </a:rPr>
            </a:br>
            <a:r>
              <a:rPr lang="en-US" sz="3200" b="1" u="sng" dirty="0">
                <a:solidFill>
                  <a:prstClr val="black">
                    <a:lumMod val="85000"/>
                    <a:lumOff val="15000"/>
                  </a:prstClr>
                </a:solidFill>
              </a:rPr>
              <a:t>Current and Pending </a:t>
            </a:r>
            <a:r>
              <a:rPr lang="en-US" sz="3200" b="1" u="sng" dirty="0" smtClean="0">
                <a:solidFill>
                  <a:prstClr val="black">
                    <a:lumMod val="85000"/>
                    <a:lumOff val="15000"/>
                  </a:prstClr>
                </a:solidFill>
              </a:rPr>
              <a:t>Support </a:t>
            </a:r>
            <a:r>
              <a:rPr lang="en-US" sz="3200" dirty="0">
                <a:solidFill>
                  <a:prstClr val="black">
                    <a:lumMod val="85000"/>
                    <a:lumOff val="15000"/>
                  </a:prstClr>
                </a:solidFill>
              </a:rPr>
              <a:t/>
            </a:r>
            <a:br>
              <a:rPr lang="en-US" sz="3200" dirty="0">
                <a:solidFill>
                  <a:prstClr val="black">
                    <a:lumMod val="85000"/>
                    <a:lumOff val="15000"/>
                  </a:prstClr>
                </a:solidFill>
              </a:rPr>
            </a:br>
            <a:endParaRPr lang="en-US" dirty="0"/>
          </a:p>
        </p:txBody>
      </p:sp>
      <p:sp>
        <p:nvSpPr>
          <p:cNvPr id="3" name="Content Placeholder 2"/>
          <p:cNvSpPr>
            <a:spLocks noGrp="1"/>
          </p:cNvSpPr>
          <p:nvPr>
            <p:ph idx="1"/>
          </p:nvPr>
        </p:nvSpPr>
        <p:spPr>
          <a:xfrm>
            <a:off x="2589212" y="2133599"/>
            <a:ext cx="8915400" cy="4600575"/>
          </a:xfrm>
        </p:spPr>
        <p:txBody>
          <a:bodyPr>
            <a:normAutofit fontScale="40000" lnSpcReduction="20000"/>
          </a:bodyPr>
          <a:lstStyle/>
          <a:p>
            <a:pPr marL="0" indent="0">
              <a:buNone/>
            </a:pPr>
            <a:r>
              <a:rPr lang="en-US" sz="4500" b="1" dirty="0" smtClean="0"/>
              <a:t>Reminder - </a:t>
            </a:r>
            <a:r>
              <a:rPr lang="en-US" sz="4500" b="1" u="sng" dirty="0" smtClean="0"/>
              <a:t>Proposals </a:t>
            </a:r>
            <a:r>
              <a:rPr lang="en-US" sz="4500" b="1" u="sng" dirty="0"/>
              <a:t>submitted after </a:t>
            </a:r>
            <a:r>
              <a:rPr lang="en-US" sz="4500" b="1" u="sng" dirty="0" smtClean="0"/>
              <a:t>5 October 2020 </a:t>
            </a:r>
            <a:r>
              <a:rPr lang="en-US" sz="4500" b="1" u="sng" dirty="0"/>
              <a:t>require use of the new NSF Biographical Sketch and Current and Pending Support forms</a:t>
            </a:r>
            <a:r>
              <a:rPr lang="en-US" sz="4500" b="1" dirty="0"/>
              <a:t>.</a:t>
            </a:r>
          </a:p>
          <a:p>
            <a:pPr marL="0" indent="0">
              <a:buNone/>
            </a:pPr>
            <a:r>
              <a:rPr lang="en-US" sz="4500" b="1" dirty="0" smtClean="0"/>
              <a:t>Resources</a:t>
            </a:r>
            <a:r>
              <a:rPr lang="en-US" sz="4500" b="1" dirty="0"/>
              <a:t>: </a:t>
            </a:r>
            <a:endParaRPr lang="en-US" sz="4500" b="1" dirty="0" smtClean="0"/>
          </a:p>
          <a:p>
            <a:pPr lvl="0"/>
            <a:r>
              <a:rPr lang="en-US" sz="4500" b="1" dirty="0" smtClean="0"/>
              <a:t>NSF </a:t>
            </a:r>
            <a:r>
              <a:rPr lang="en-US" sz="4500" b="1" i="1" u="sng" dirty="0">
                <a:hlinkClick r:id="rId2"/>
              </a:rPr>
              <a:t>Proposal and Award Policies and Procedures Guide</a:t>
            </a:r>
            <a:r>
              <a:rPr lang="en-US" sz="4500" b="1" dirty="0"/>
              <a:t> (PAPPG) (NSF 20-1) at </a:t>
            </a:r>
            <a:r>
              <a:rPr lang="en-US" sz="4500" b="1" u="sng" dirty="0">
                <a:hlinkClick r:id="rId2"/>
              </a:rPr>
              <a:t>https://</a:t>
            </a:r>
            <a:r>
              <a:rPr lang="en-US" sz="4500" b="1" u="sng" dirty="0" smtClean="0">
                <a:hlinkClick r:id="rId2"/>
              </a:rPr>
              <a:t>nsf.gov/publications/pub_summ.jsp?ods_key=nsf20001</a:t>
            </a:r>
            <a:r>
              <a:rPr lang="en-US" sz="4500" b="1" dirty="0"/>
              <a:t> </a:t>
            </a:r>
            <a:endParaRPr lang="en-US" sz="4500" b="1" dirty="0" smtClean="0"/>
          </a:p>
          <a:p>
            <a:pPr lvl="0"/>
            <a:r>
              <a:rPr lang="en-US" sz="4500" b="1" dirty="0" smtClean="0"/>
              <a:t>NSF </a:t>
            </a:r>
            <a:r>
              <a:rPr lang="en-US" sz="4500" b="1" dirty="0"/>
              <a:t>website </a:t>
            </a:r>
            <a:r>
              <a:rPr lang="en-US" sz="4500" b="1" u="sng" dirty="0">
                <a:hlinkClick r:id="rId3"/>
              </a:rPr>
              <a:t>Biographical Sketch</a:t>
            </a:r>
            <a:r>
              <a:rPr lang="en-US" sz="4500" b="1" dirty="0"/>
              <a:t> at </a:t>
            </a:r>
            <a:r>
              <a:rPr lang="en-US" sz="4500" b="1" u="sng" dirty="0">
                <a:hlinkClick r:id="rId3"/>
              </a:rPr>
              <a:t>https://</a:t>
            </a:r>
            <a:r>
              <a:rPr lang="en-US" sz="4500" b="1" u="sng" dirty="0" smtClean="0">
                <a:hlinkClick r:id="rId3"/>
              </a:rPr>
              <a:t>www.nsf.gov/bfa/dias/policy/biosketch.jsp</a:t>
            </a:r>
            <a:r>
              <a:rPr lang="en-US" sz="4500" b="1" dirty="0"/>
              <a:t> </a:t>
            </a:r>
          </a:p>
          <a:p>
            <a:pPr lvl="0"/>
            <a:r>
              <a:rPr lang="en-US" sz="4500" b="1" dirty="0"/>
              <a:t>NSF website </a:t>
            </a:r>
            <a:r>
              <a:rPr lang="en-US" sz="4500" b="1" u="sng" dirty="0">
                <a:hlinkClick r:id="rId4"/>
              </a:rPr>
              <a:t>Current and Pending Support</a:t>
            </a:r>
            <a:r>
              <a:rPr lang="en-US" sz="4500" b="1" dirty="0"/>
              <a:t> at </a:t>
            </a:r>
            <a:r>
              <a:rPr lang="en-US" sz="4500" b="1" u="sng" dirty="0">
                <a:hlinkClick r:id="rId4"/>
              </a:rPr>
              <a:t>https://</a:t>
            </a:r>
            <a:r>
              <a:rPr lang="en-US" sz="4500" b="1" u="sng" dirty="0" smtClean="0">
                <a:hlinkClick r:id="rId4"/>
              </a:rPr>
              <a:t>www.nsf.gov/bfa/dias/policy/cps.jsp</a:t>
            </a:r>
            <a:r>
              <a:rPr lang="en-US" sz="4500" b="1" dirty="0"/>
              <a:t> </a:t>
            </a:r>
          </a:p>
          <a:p>
            <a:pPr lvl="0"/>
            <a:r>
              <a:rPr lang="en-US" sz="4500" b="1" dirty="0"/>
              <a:t>NSF FAQs for Fillable PDF Biographical Sketch (Updated 27-AUG-2020) at </a:t>
            </a:r>
            <a:r>
              <a:rPr lang="en-US" sz="4500" b="1" u="sng" dirty="0">
                <a:hlinkClick r:id="rId5"/>
              </a:rPr>
              <a:t>https://</a:t>
            </a:r>
            <a:r>
              <a:rPr lang="en-US" sz="4500" b="1" u="sng" dirty="0" smtClean="0">
                <a:hlinkClick r:id="rId5"/>
              </a:rPr>
              <a:t>www.research.gov/common/attachment/Desktop/NSFPDF-FAQs.pdf</a:t>
            </a:r>
            <a:r>
              <a:rPr lang="en-US" sz="4500" b="1" dirty="0"/>
              <a:t> </a:t>
            </a:r>
          </a:p>
          <a:p>
            <a:pPr lvl="0"/>
            <a:r>
              <a:rPr lang="en-US" sz="4500" b="1" dirty="0"/>
              <a:t>NSF FAQs on Using SciENcv (Updated 1-OCT-2020) at </a:t>
            </a:r>
            <a:r>
              <a:rPr lang="en-US" sz="4500" b="1" u="sng" dirty="0" smtClean="0">
                <a:hlinkClick r:id="rId6"/>
              </a:rPr>
              <a:t>https</a:t>
            </a:r>
            <a:r>
              <a:rPr lang="en-US" sz="4500" b="1" u="sng" dirty="0">
                <a:hlinkClick r:id="rId6"/>
              </a:rPr>
              <a:t>://</a:t>
            </a:r>
            <a:r>
              <a:rPr lang="en-US" sz="4500" b="1" u="sng" dirty="0" smtClean="0">
                <a:hlinkClick r:id="rId6"/>
              </a:rPr>
              <a:t>www.research.gov/common/attachment/Desktop/SciENcv-FAQs.pdf</a:t>
            </a:r>
            <a:endParaRPr lang="en-US" sz="4500" b="1" u="sng" dirty="0" smtClean="0"/>
          </a:p>
          <a:p>
            <a:pPr lvl="0"/>
            <a:endParaRPr lang="en-US" sz="4500" b="1" dirty="0"/>
          </a:p>
          <a:p>
            <a:pPr marL="0" indent="0">
              <a:buNone/>
            </a:pPr>
            <a:endParaRPr lang="en-US" sz="4500" dirty="0"/>
          </a:p>
          <a:p>
            <a:pPr marL="0" indent="0">
              <a:buNone/>
            </a:pPr>
            <a:endParaRPr lang="en-US" dirty="0"/>
          </a:p>
        </p:txBody>
      </p:sp>
    </p:spTree>
    <p:extLst>
      <p:ext uri="{BB962C8B-B14F-4D97-AF65-F5344CB8AC3E}">
        <p14:creationId xmlns:p14="http://schemas.microsoft.com/office/powerpoint/2010/main" val="23723905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379744"/>
            <a:ext cx="8911687" cy="1280890"/>
          </a:xfrm>
        </p:spPr>
        <p:txBody>
          <a:bodyPr>
            <a:normAutofit fontScale="90000"/>
          </a:bodyPr>
          <a:lstStyle/>
          <a:p>
            <a:pPr algn="ctr"/>
            <a:r>
              <a:rPr lang="en-US" sz="2200" b="1" u="sng" dirty="0">
                <a:solidFill>
                  <a:prstClr val="black">
                    <a:lumMod val="85000"/>
                    <a:lumOff val="15000"/>
                  </a:prstClr>
                </a:solidFill>
              </a:rPr>
              <a:t>Updates on </a:t>
            </a:r>
            <a:r>
              <a:rPr lang="en-US" sz="2200" b="1" u="sng" dirty="0" smtClean="0">
                <a:solidFill>
                  <a:prstClr val="black">
                    <a:lumMod val="85000"/>
                    <a:lumOff val="15000"/>
                  </a:prstClr>
                </a:solidFill>
              </a:rPr>
              <a:t>NSF Current </a:t>
            </a:r>
            <a:r>
              <a:rPr lang="en-US" sz="2200" b="1" u="sng" dirty="0">
                <a:solidFill>
                  <a:prstClr val="black">
                    <a:lumMod val="85000"/>
                    <a:lumOff val="15000"/>
                  </a:prstClr>
                </a:solidFill>
              </a:rPr>
              <a:t>and Pending </a:t>
            </a:r>
            <a:r>
              <a:rPr lang="en-US" sz="2200" b="1" u="sng" dirty="0" smtClean="0">
                <a:solidFill>
                  <a:prstClr val="black">
                    <a:lumMod val="85000"/>
                    <a:lumOff val="15000"/>
                  </a:prstClr>
                </a:solidFill>
              </a:rPr>
              <a:t>Support</a:t>
            </a:r>
            <a:br>
              <a:rPr lang="en-US" sz="2200" b="1" u="sng" dirty="0" smtClean="0">
                <a:solidFill>
                  <a:prstClr val="black">
                    <a:lumMod val="85000"/>
                    <a:lumOff val="15000"/>
                  </a:prstClr>
                </a:solidFill>
              </a:rPr>
            </a:br>
            <a:r>
              <a:rPr lang="en-US" sz="2200" b="1" u="sng" dirty="0" smtClean="0">
                <a:solidFill>
                  <a:prstClr val="black">
                    <a:lumMod val="85000"/>
                    <a:lumOff val="15000"/>
                  </a:prstClr>
                </a:solidFill>
              </a:rPr>
              <a:t/>
            </a:r>
            <a:br>
              <a:rPr lang="en-US" sz="2200" b="1" u="sng" dirty="0" smtClean="0">
                <a:solidFill>
                  <a:prstClr val="black">
                    <a:lumMod val="85000"/>
                    <a:lumOff val="15000"/>
                  </a:prstClr>
                </a:solidFill>
              </a:rPr>
            </a:br>
            <a:r>
              <a:rPr lang="en-US" sz="2200" b="1" u="sng" dirty="0" smtClean="0"/>
              <a:t>HOT </a:t>
            </a:r>
            <a:r>
              <a:rPr lang="en-US" sz="2200" b="1" u="sng" dirty="0"/>
              <a:t>OFF THE PRESS….The NSF RPPR has been revised with NEW </a:t>
            </a:r>
            <a:r>
              <a:rPr lang="en-US" sz="2200" b="1" u="sng" dirty="0" smtClean="0"/>
              <a:t>Current and Pending Support QUESTIONS</a:t>
            </a:r>
            <a:r>
              <a:rPr lang="en-US" sz="2200" b="1" dirty="0" smtClean="0"/>
              <a:t/>
            </a:r>
            <a:br>
              <a:rPr lang="en-US" sz="2200" b="1" dirty="0" smtClean="0"/>
            </a:br>
            <a:r>
              <a:rPr lang="en-US" b="1" dirty="0"/>
              <a:t/>
            </a:r>
            <a:br>
              <a:rPr lang="en-US" b="1" dirty="0"/>
            </a:br>
            <a:r>
              <a:rPr lang="en-US" dirty="0">
                <a:solidFill>
                  <a:prstClr val="black">
                    <a:lumMod val="85000"/>
                    <a:lumOff val="15000"/>
                  </a:prstClr>
                </a:solidFill>
              </a:rPr>
              <a:t/>
            </a:r>
            <a:br>
              <a:rPr lang="en-US" dirty="0">
                <a:solidFill>
                  <a:prstClr val="black">
                    <a:lumMod val="85000"/>
                    <a:lumOff val="15000"/>
                  </a:prstClr>
                </a:solidFill>
              </a:rPr>
            </a:br>
            <a:endParaRPr lang="en-US" dirty="0"/>
          </a:p>
        </p:txBody>
      </p:sp>
      <p:sp>
        <p:nvSpPr>
          <p:cNvPr id="3" name="Content Placeholder 2"/>
          <p:cNvSpPr>
            <a:spLocks noGrp="1"/>
          </p:cNvSpPr>
          <p:nvPr>
            <p:ph idx="1"/>
          </p:nvPr>
        </p:nvSpPr>
        <p:spPr>
          <a:xfrm>
            <a:off x="2589212" y="1445623"/>
            <a:ext cx="8915400" cy="5070791"/>
          </a:xfrm>
        </p:spPr>
        <p:txBody>
          <a:bodyPr>
            <a:normAutofit fontScale="25000" lnSpcReduction="20000"/>
          </a:bodyPr>
          <a:lstStyle/>
          <a:p>
            <a:pPr marL="0" indent="0">
              <a:buNone/>
            </a:pPr>
            <a:endParaRPr lang="en-US" sz="6400" dirty="0" smtClean="0"/>
          </a:p>
          <a:p>
            <a:r>
              <a:rPr lang="en-US" sz="6400" b="1" dirty="0" smtClean="0"/>
              <a:t>Effective October </a:t>
            </a:r>
            <a:r>
              <a:rPr lang="en-US" sz="6400" b="1" dirty="0"/>
              <a:t>5, </a:t>
            </a:r>
            <a:r>
              <a:rPr lang="en-US" sz="6400" b="1" dirty="0" smtClean="0"/>
              <a:t>2020</a:t>
            </a:r>
          </a:p>
          <a:p>
            <a:r>
              <a:rPr lang="en-US" sz="6400" dirty="0" smtClean="0"/>
              <a:t>NSF added </a:t>
            </a:r>
            <a:r>
              <a:rPr lang="en-US" sz="6400" dirty="0"/>
              <a:t>the following </a:t>
            </a:r>
            <a:r>
              <a:rPr lang="en-US" sz="6400" b="1" dirty="0"/>
              <a:t>new question </a:t>
            </a:r>
            <a:r>
              <a:rPr lang="en-US" sz="6400" dirty="0"/>
              <a:t>to the Edit Participants screen: </a:t>
            </a:r>
            <a:r>
              <a:rPr lang="en-US" sz="6400" b="1" dirty="0"/>
              <a:t>Has there been a change in the active other support of the PI/PD(s) since the last reporting period? </a:t>
            </a:r>
            <a:r>
              <a:rPr lang="en-US" sz="6400" dirty="0"/>
              <a:t>If Principal Investigators (PIs)/Project Directors (PDs) and co-PIs/co-PDs select “Yes,” they will be required to upload their most up-to-date Current and Pending Support document in an NSF-approved format to notify NSF that active other support has changed since the award was made or since the most recent annual report. </a:t>
            </a:r>
            <a:endParaRPr lang="en-US" sz="6400" dirty="0" smtClean="0"/>
          </a:p>
          <a:p>
            <a:r>
              <a:rPr lang="en-US" sz="6400" dirty="0" smtClean="0"/>
              <a:t>NSF added </a:t>
            </a:r>
            <a:r>
              <a:rPr lang="en-US" sz="6400" dirty="0"/>
              <a:t>the following three questions to the "Impact" and "Changes/Problems" tabs:</a:t>
            </a:r>
          </a:p>
          <a:p>
            <a:pPr lvl="1"/>
            <a:r>
              <a:rPr lang="en-US" sz="6400" dirty="0"/>
              <a:t>What was the impact on teaching and educational </a:t>
            </a:r>
            <a:r>
              <a:rPr lang="en-US" sz="6400" dirty="0" smtClean="0"/>
              <a:t>experiences? </a:t>
            </a:r>
            <a:r>
              <a:rPr lang="en-US" sz="6400" dirty="0"/>
              <a:t>(Impact tab);</a:t>
            </a:r>
          </a:p>
          <a:p>
            <a:pPr lvl="1"/>
            <a:r>
              <a:rPr lang="en-US" sz="6400" dirty="0"/>
              <a:t>What percentage of the award’s budget was spent in a foreign country? (Impact tab); and</a:t>
            </a:r>
          </a:p>
          <a:p>
            <a:pPr lvl="1"/>
            <a:r>
              <a:rPr lang="en-US" sz="6400" dirty="0"/>
              <a:t>Has there been a change in primary performance site location from that originally proposed? (Changes/Problems tab).</a:t>
            </a:r>
          </a:p>
          <a:p>
            <a:pPr lvl="0"/>
            <a:r>
              <a:rPr lang="en-US" sz="6400" dirty="0" smtClean="0"/>
              <a:t>NSF-specific </a:t>
            </a:r>
            <a:r>
              <a:rPr lang="en-US" sz="6400" dirty="0"/>
              <a:t>help text updates have been added throughout, and NSF-specific instructions have been clarified or enhanced.</a:t>
            </a:r>
          </a:p>
          <a:p>
            <a:pPr lvl="0"/>
            <a:r>
              <a:rPr lang="en-US" sz="6400" dirty="0"/>
              <a:t>To reduce administrative burden, NSF has consolidated data entry fields where possible. </a:t>
            </a:r>
          </a:p>
          <a:p>
            <a:pPr marL="0" indent="0">
              <a:buNone/>
            </a:pPr>
            <a:r>
              <a:rPr lang="en-US" sz="6400" dirty="0"/>
              <a:t> </a:t>
            </a:r>
          </a:p>
          <a:p>
            <a:pPr marL="0" indent="0">
              <a:buNone/>
            </a:pPr>
            <a:endParaRPr lang="en-US" b="1" dirty="0"/>
          </a:p>
        </p:txBody>
      </p:sp>
    </p:spTree>
    <p:extLst>
      <p:ext uri="{BB962C8B-B14F-4D97-AF65-F5344CB8AC3E}">
        <p14:creationId xmlns:p14="http://schemas.microsoft.com/office/powerpoint/2010/main" val="36774031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152138"/>
          </a:xfrm>
        </p:spPr>
        <p:txBody>
          <a:bodyPr>
            <a:normAutofit/>
          </a:bodyPr>
          <a:lstStyle/>
          <a:p>
            <a:r>
              <a:rPr lang="en-US" sz="2800" b="1" u="sng" dirty="0">
                <a:solidFill>
                  <a:prstClr val="black">
                    <a:lumMod val="85000"/>
                    <a:lumOff val="15000"/>
                  </a:prstClr>
                </a:solidFill>
              </a:rPr>
              <a:t>Updates on NSF Current and Pending Support</a:t>
            </a:r>
            <a:br>
              <a:rPr lang="en-US" sz="2800" b="1" u="sng" dirty="0">
                <a:solidFill>
                  <a:prstClr val="black">
                    <a:lumMod val="85000"/>
                    <a:lumOff val="15000"/>
                  </a:prstClr>
                </a:solidFill>
              </a:rPr>
            </a:br>
            <a:r>
              <a:rPr lang="en-US" sz="2800" b="1" u="sng" dirty="0"/>
              <a:t>HOT OFF THE PRESS….</a:t>
            </a:r>
            <a:endParaRPr lang="en-US" sz="2800" dirty="0"/>
          </a:p>
        </p:txBody>
      </p:sp>
      <p:sp>
        <p:nvSpPr>
          <p:cNvPr id="3" name="Content Placeholder 2"/>
          <p:cNvSpPr>
            <a:spLocks noGrp="1"/>
          </p:cNvSpPr>
          <p:nvPr>
            <p:ph idx="1"/>
          </p:nvPr>
        </p:nvSpPr>
        <p:spPr>
          <a:xfrm>
            <a:off x="2589212" y="1702677"/>
            <a:ext cx="8915400" cy="5023944"/>
          </a:xfrm>
        </p:spPr>
        <p:txBody>
          <a:bodyPr>
            <a:normAutofit lnSpcReduction="10000"/>
          </a:bodyPr>
          <a:lstStyle/>
          <a:p>
            <a:r>
              <a:rPr lang="en-US" sz="1600" dirty="0" smtClean="0"/>
              <a:t>Revision of NSF Agency Specific Research Terms and Conditions (5-OCT-2020) </a:t>
            </a:r>
            <a:r>
              <a:rPr lang="en-US" dirty="0" smtClean="0">
                <a:hlinkClick r:id="rId2"/>
              </a:rPr>
              <a:t>https://www.nsf.gov/bfa/dias/policy/fedrtc/agencyspecifics/nsf_sigchg1020.pdf</a:t>
            </a:r>
            <a:endParaRPr lang="en-US" dirty="0" smtClean="0"/>
          </a:p>
          <a:p>
            <a:r>
              <a:rPr lang="en-US" b="1" u="sng" dirty="0" smtClean="0"/>
              <a:t>Significant Change </a:t>
            </a:r>
          </a:p>
          <a:p>
            <a:pPr marL="400050" lvl="1" indent="0">
              <a:buNone/>
            </a:pPr>
            <a:r>
              <a:rPr lang="en-US" b="1" u="sng" dirty="0" smtClean="0"/>
              <a:t>Post-award Disclosure of Current Support and In-Kind Contribution Information</a:t>
            </a:r>
            <a:r>
              <a:rPr lang="en-US" b="1" dirty="0" smtClean="0"/>
              <a:t>. </a:t>
            </a:r>
            <a:r>
              <a:rPr lang="en-US" dirty="0" smtClean="0"/>
              <a:t>This entirely new article establishes a post-award disclosure requirement of undisclosed current support and in-kind contribution information. </a:t>
            </a:r>
            <a:r>
              <a:rPr lang="en-US" b="1" dirty="0" smtClean="0"/>
              <a:t>If an organization discovers that a PI or co-PI on an active NSF award failed to disclose current support or in-kind contribution information as part of the proposal </a:t>
            </a:r>
            <a:r>
              <a:rPr lang="en-US" b="1" dirty="0"/>
              <a:t>submission </a:t>
            </a:r>
            <a:r>
              <a:rPr lang="en-US" b="1" dirty="0" smtClean="0"/>
              <a:t>process </a:t>
            </a:r>
            <a:r>
              <a:rPr lang="en-US" dirty="0" smtClean="0"/>
              <a:t>(</a:t>
            </a:r>
            <a:r>
              <a:rPr lang="en-US" dirty="0"/>
              <a:t>see PAPPG Chapter </a:t>
            </a:r>
            <a:r>
              <a:rPr lang="en-US" dirty="0" smtClean="0"/>
              <a:t>II.C.2.h), </a:t>
            </a:r>
            <a:r>
              <a:rPr lang="en-US" b="1" dirty="0" smtClean="0"/>
              <a:t>the AOR must submit the information outlined within 30 calendar days of the identification of the undisclosed current support or </a:t>
            </a:r>
            <a:r>
              <a:rPr lang="en-US" b="1" dirty="0"/>
              <a:t>in-kind </a:t>
            </a:r>
            <a:r>
              <a:rPr lang="en-US" b="1" dirty="0" smtClean="0"/>
              <a:t>contribution</a:t>
            </a:r>
            <a:r>
              <a:rPr lang="en-US" dirty="0" smtClean="0"/>
              <a:t>. </a:t>
            </a:r>
          </a:p>
          <a:p>
            <a:pPr marL="400050" lvl="1" indent="0">
              <a:buNone/>
            </a:pPr>
            <a:r>
              <a:rPr lang="en-US" b="1" u="sng" dirty="0" smtClean="0"/>
              <a:t>For Grants and CA-FATC</a:t>
            </a:r>
            <a:r>
              <a:rPr lang="en-US" b="1" dirty="0" smtClean="0"/>
              <a:t>: </a:t>
            </a:r>
            <a:r>
              <a:rPr lang="en-US" dirty="0" smtClean="0"/>
              <a:t>See required information listed in Article 48 for submission through use </a:t>
            </a:r>
            <a:r>
              <a:rPr lang="en-US" dirty="0"/>
              <a:t>of the “Other </a:t>
            </a:r>
            <a:r>
              <a:rPr lang="en-US" dirty="0" smtClean="0"/>
              <a:t>Request" category </a:t>
            </a:r>
            <a:r>
              <a:rPr lang="en-US" dirty="0"/>
              <a:t>in the Notification and Request Module in </a:t>
            </a:r>
            <a:r>
              <a:rPr lang="en-US" dirty="0" smtClean="0"/>
              <a:t>Research.gov</a:t>
            </a:r>
            <a:r>
              <a:rPr lang="en-US" dirty="0"/>
              <a:t>. The requisite information must be entered into the box entitled, “Proposed Change” with the box entitled</a:t>
            </a:r>
            <a:r>
              <a:rPr lang="en-US" dirty="0" smtClean="0"/>
              <a:t>, “</a:t>
            </a:r>
            <a:r>
              <a:rPr lang="en-US" dirty="0"/>
              <a:t>Justification for Change” stating, “See above</a:t>
            </a:r>
            <a:r>
              <a:rPr lang="en-US" dirty="0" smtClean="0"/>
              <a:t>”.</a:t>
            </a:r>
          </a:p>
          <a:p>
            <a:pPr marL="400050" lvl="1" indent="0">
              <a:buNone/>
            </a:pPr>
            <a:r>
              <a:rPr lang="en-US" b="1" dirty="0"/>
              <a:t>The post-award disclosure requirement applies to current support (including in-kind contributions) </a:t>
            </a:r>
            <a:r>
              <a:rPr lang="en-US" b="1" dirty="0" smtClean="0"/>
              <a:t>that was </a:t>
            </a:r>
            <a:r>
              <a:rPr lang="en-US" b="1" dirty="0"/>
              <a:t>active as of the date the proposal was submitted to NSF</a:t>
            </a:r>
            <a:r>
              <a:rPr lang="en-US" b="1" dirty="0" smtClean="0"/>
              <a:t>.</a:t>
            </a:r>
          </a:p>
          <a:p>
            <a:pPr marL="400050" lvl="1" indent="0">
              <a:buNone/>
            </a:pPr>
            <a:r>
              <a:rPr lang="en-US" b="1" dirty="0" smtClean="0"/>
              <a:t>For SBIR/STTR Phase I Subawards it is Article 42 in the SBIR Terms and Conditions.</a:t>
            </a:r>
          </a:p>
        </p:txBody>
      </p:sp>
    </p:spTree>
    <p:extLst>
      <p:ext uri="{BB962C8B-B14F-4D97-AF65-F5344CB8AC3E}">
        <p14:creationId xmlns:p14="http://schemas.microsoft.com/office/powerpoint/2010/main" val="19777594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9051" y="476064"/>
            <a:ext cx="8911687" cy="1280890"/>
          </a:xfrm>
        </p:spPr>
        <p:txBody>
          <a:bodyPr>
            <a:normAutofit/>
          </a:bodyPr>
          <a:lstStyle/>
          <a:p>
            <a:pPr algn="ctr"/>
            <a:r>
              <a:rPr lang="en-US" b="1" u="sng" dirty="0">
                <a:solidFill>
                  <a:prstClr val="black">
                    <a:lumMod val="85000"/>
                    <a:lumOff val="15000"/>
                  </a:prstClr>
                </a:solidFill>
              </a:rPr>
              <a:t>Updates on NSF Biographical </a:t>
            </a:r>
            <a:r>
              <a:rPr lang="en-US" b="1" u="sng" dirty="0" smtClean="0">
                <a:solidFill>
                  <a:prstClr val="black">
                    <a:lumMod val="85000"/>
                    <a:lumOff val="15000"/>
                  </a:prstClr>
                </a:solidFill>
              </a:rPr>
              <a:t>Sketch</a:t>
            </a:r>
            <a:endParaRPr lang="en-US" u="sng" dirty="0"/>
          </a:p>
        </p:txBody>
      </p:sp>
      <p:sp>
        <p:nvSpPr>
          <p:cNvPr id="3" name="Content Placeholder 2"/>
          <p:cNvSpPr>
            <a:spLocks noGrp="1"/>
          </p:cNvSpPr>
          <p:nvPr>
            <p:ph idx="1"/>
          </p:nvPr>
        </p:nvSpPr>
        <p:spPr>
          <a:xfrm>
            <a:off x="2815634" y="1974668"/>
            <a:ext cx="8915400" cy="4206247"/>
          </a:xfrm>
        </p:spPr>
        <p:txBody>
          <a:bodyPr/>
          <a:lstStyle/>
          <a:p>
            <a:pPr marL="0" indent="0">
              <a:buNone/>
            </a:pPr>
            <a:r>
              <a:rPr lang="en-US" sz="2000" b="1" u="sng" dirty="0"/>
              <a:t>NSF - Biographical Sketch </a:t>
            </a:r>
            <a:r>
              <a:rPr lang="en-US" sz="2000" b="1" u="sng" dirty="0" smtClean="0"/>
              <a:t>Improvements to New Form:</a:t>
            </a:r>
            <a:endParaRPr lang="en-US" sz="2000" dirty="0"/>
          </a:p>
          <a:p>
            <a:pPr lvl="0"/>
            <a:r>
              <a:rPr lang="en-US" sz="2000" dirty="0" smtClean="0"/>
              <a:t>Permit </a:t>
            </a:r>
            <a:r>
              <a:rPr lang="en-US" sz="2000" dirty="0"/>
              <a:t>use of “</a:t>
            </a:r>
            <a:r>
              <a:rPr lang="en-US" sz="2000" i="1" dirty="0"/>
              <a:t>et al</a:t>
            </a:r>
            <a:r>
              <a:rPr lang="en-US" sz="2000" dirty="0"/>
              <a:t>” for publication citations in the Products section in the event that listing multiple authors makes it difficult to fit the information into the allotted space (NSF fillable format and SciENcv format);</a:t>
            </a:r>
          </a:p>
          <a:p>
            <a:pPr lvl="0"/>
            <a:r>
              <a:rPr lang="en-US" sz="2000" dirty="0"/>
              <a:t>Increased space for the Products section by removing instructional text. Links added to relevant PAPPG sections (NSF fillable format);</a:t>
            </a:r>
          </a:p>
          <a:p>
            <a:pPr lvl="0"/>
            <a:r>
              <a:rPr lang="en-US" sz="2000" dirty="0"/>
              <a:t>Removed the requirement to include the NSF ID (NSF fillable format); and</a:t>
            </a:r>
          </a:p>
          <a:p>
            <a:pPr lvl="0"/>
            <a:r>
              <a:rPr lang="en-US" sz="2000" dirty="0"/>
              <a:t>Added a version date to the document (NSF fillable format).</a:t>
            </a:r>
          </a:p>
          <a:p>
            <a:pPr marL="0" indent="0">
              <a:buNone/>
            </a:pPr>
            <a:endParaRPr lang="en-US" dirty="0"/>
          </a:p>
        </p:txBody>
      </p:sp>
    </p:spTree>
    <p:extLst>
      <p:ext uri="{BB962C8B-B14F-4D97-AF65-F5344CB8AC3E}">
        <p14:creationId xmlns:p14="http://schemas.microsoft.com/office/powerpoint/2010/main" val="16202425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5874" y="458647"/>
            <a:ext cx="8911687" cy="1280890"/>
          </a:xfrm>
        </p:spPr>
        <p:txBody>
          <a:bodyPr>
            <a:normAutofit/>
          </a:bodyPr>
          <a:lstStyle/>
          <a:p>
            <a:pPr algn="ctr"/>
            <a:r>
              <a:rPr lang="en-US" b="1" u="sng" dirty="0">
                <a:solidFill>
                  <a:prstClr val="black">
                    <a:lumMod val="85000"/>
                    <a:lumOff val="15000"/>
                  </a:prstClr>
                </a:solidFill>
              </a:rPr>
              <a:t>Updates on </a:t>
            </a:r>
            <a:r>
              <a:rPr lang="en-US" b="1" u="sng" dirty="0" smtClean="0">
                <a:solidFill>
                  <a:prstClr val="black">
                    <a:lumMod val="85000"/>
                    <a:lumOff val="15000"/>
                  </a:prstClr>
                </a:solidFill>
              </a:rPr>
              <a:t>NSF</a:t>
            </a:r>
            <a:r>
              <a:rPr lang="en-US" b="1" u="sng" dirty="0">
                <a:solidFill>
                  <a:prstClr val="black">
                    <a:lumMod val="85000"/>
                    <a:lumOff val="15000"/>
                  </a:prstClr>
                </a:solidFill>
              </a:rPr>
              <a:t/>
            </a:r>
            <a:br>
              <a:rPr lang="en-US" b="1" u="sng" dirty="0">
                <a:solidFill>
                  <a:prstClr val="black">
                    <a:lumMod val="85000"/>
                    <a:lumOff val="15000"/>
                  </a:prstClr>
                </a:solidFill>
              </a:rPr>
            </a:br>
            <a:r>
              <a:rPr lang="en-US" b="1" u="sng" dirty="0">
                <a:solidFill>
                  <a:prstClr val="black">
                    <a:lumMod val="85000"/>
                    <a:lumOff val="15000"/>
                  </a:prstClr>
                </a:solidFill>
              </a:rPr>
              <a:t>Current and Pending Support</a:t>
            </a:r>
            <a:endParaRPr lang="en-US" u="sng" dirty="0"/>
          </a:p>
        </p:txBody>
      </p:sp>
      <p:sp>
        <p:nvSpPr>
          <p:cNvPr id="3" name="Content Placeholder 2"/>
          <p:cNvSpPr>
            <a:spLocks noGrp="1"/>
          </p:cNvSpPr>
          <p:nvPr>
            <p:ph idx="1"/>
          </p:nvPr>
        </p:nvSpPr>
        <p:spPr>
          <a:xfrm>
            <a:off x="2911429" y="2124891"/>
            <a:ext cx="8915400" cy="4238625"/>
          </a:xfrm>
        </p:spPr>
        <p:txBody>
          <a:bodyPr>
            <a:normAutofit/>
          </a:bodyPr>
          <a:lstStyle/>
          <a:p>
            <a:pPr marL="0" indent="0">
              <a:buNone/>
            </a:pPr>
            <a:r>
              <a:rPr lang="en-US" sz="2000" b="1" u="sng" dirty="0"/>
              <a:t>NSF - Current and Pending Support </a:t>
            </a:r>
            <a:r>
              <a:rPr lang="en-US" sz="2000" b="1" u="sng" dirty="0" smtClean="0"/>
              <a:t>Improvements to New Form:</a:t>
            </a:r>
            <a:endParaRPr lang="en-US" sz="2000" dirty="0"/>
          </a:p>
          <a:p>
            <a:pPr lvl="0"/>
            <a:r>
              <a:rPr lang="en-US" sz="2000" dirty="0" smtClean="0"/>
              <a:t>Increased </a:t>
            </a:r>
            <a:r>
              <a:rPr lang="en-US" sz="2000" dirty="0"/>
              <a:t>the number of Project/Proposal entries from 10 to 15 to support the majority of proposals submitted to NSF (NSF fillable format);</a:t>
            </a:r>
          </a:p>
          <a:p>
            <a:pPr lvl="0"/>
            <a:r>
              <a:rPr lang="en-US" sz="2000" dirty="0"/>
              <a:t>Updated the Award Number field to allow entry of both numbers and letters (NSF fillable format and SciENcv format);</a:t>
            </a:r>
          </a:p>
          <a:p>
            <a:pPr lvl="0"/>
            <a:r>
              <a:rPr lang="en-US" sz="2000" dirty="0"/>
              <a:t>Replaced the “Calendar Year” label with “Year” to be consistent with PAPPG guidance (NSF fillable format and SciENcv format); </a:t>
            </a:r>
          </a:p>
          <a:p>
            <a:pPr lvl="0"/>
            <a:r>
              <a:rPr lang="en-US" sz="2000" dirty="0"/>
              <a:t>Removed the requirement to include the NSF ID (NSF fillable format); and</a:t>
            </a:r>
          </a:p>
          <a:p>
            <a:pPr lvl="0"/>
            <a:r>
              <a:rPr lang="en-US" sz="2000" dirty="0"/>
              <a:t>Added a version date to the document (NSF fillable format).</a:t>
            </a:r>
          </a:p>
          <a:p>
            <a:endParaRPr lang="en-US" dirty="0"/>
          </a:p>
        </p:txBody>
      </p:sp>
    </p:spTree>
    <p:extLst>
      <p:ext uri="{BB962C8B-B14F-4D97-AF65-F5344CB8AC3E}">
        <p14:creationId xmlns:p14="http://schemas.microsoft.com/office/powerpoint/2010/main" val="28928385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4180" y="419010"/>
            <a:ext cx="8911687" cy="1280890"/>
          </a:xfrm>
        </p:spPr>
        <p:txBody>
          <a:bodyPr/>
          <a:lstStyle/>
          <a:p>
            <a:pPr algn="ctr"/>
            <a:r>
              <a:rPr lang="en-US" b="1" u="sng" dirty="0" smtClean="0"/>
              <a:t>NSF Current and Pending Support</a:t>
            </a:r>
            <a:endParaRPr lang="en-US" b="1" u="sng" dirty="0"/>
          </a:p>
        </p:txBody>
      </p:sp>
      <p:sp>
        <p:nvSpPr>
          <p:cNvPr id="3" name="Content Placeholder 2"/>
          <p:cNvSpPr>
            <a:spLocks noGrp="1"/>
          </p:cNvSpPr>
          <p:nvPr>
            <p:ph idx="1"/>
          </p:nvPr>
        </p:nvSpPr>
        <p:spPr>
          <a:xfrm>
            <a:off x="2174180" y="1209675"/>
            <a:ext cx="8915400" cy="5344949"/>
          </a:xfrm>
        </p:spPr>
        <p:txBody>
          <a:bodyPr>
            <a:normAutofit fontScale="55000" lnSpcReduction="20000"/>
          </a:bodyPr>
          <a:lstStyle/>
          <a:p>
            <a:pPr marL="0" lvl="0" indent="0">
              <a:buNone/>
            </a:pPr>
            <a:endParaRPr lang="en-US" b="1" dirty="0" smtClean="0"/>
          </a:p>
          <a:p>
            <a:pPr marL="0" lvl="0" indent="0">
              <a:buNone/>
            </a:pPr>
            <a:r>
              <a:rPr lang="en-US" sz="4200" b="1" dirty="0" smtClean="0"/>
              <a:t>Reminder from April 2020 Forum:  </a:t>
            </a:r>
          </a:p>
          <a:p>
            <a:pPr marL="0" lvl="0" indent="0">
              <a:buNone/>
            </a:pPr>
            <a:r>
              <a:rPr lang="en-US" sz="4200" b="1" dirty="0" smtClean="0"/>
              <a:t>What goes on the NSF Current &amp; Pending Support</a:t>
            </a:r>
            <a:endParaRPr lang="en-US" sz="4200" b="1" dirty="0"/>
          </a:p>
          <a:p>
            <a:pPr marL="0" lvl="0" indent="0">
              <a:buNone/>
            </a:pPr>
            <a:r>
              <a:rPr lang="en-US" sz="2900" b="1" dirty="0" smtClean="0"/>
              <a:t>Internal Awards</a:t>
            </a:r>
            <a:endParaRPr lang="en-US" sz="2900" b="1" dirty="0"/>
          </a:p>
          <a:p>
            <a:r>
              <a:rPr lang="en-US" sz="2900" dirty="0"/>
              <a:t>Include only if the </a:t>
            </a:r>
            <a:r>
              <a:rPr lang="en-US" sz="2900" dirty="0" smtClean="0"/>
              <a:t>funds are used for a project that has a SOW, budget, effort commitment by the PI, and a period of performance.</a:t>
            </a:r>
          </a:p>
          <a:p>
            <a:pPr marL="0" lvl="0" indent="0">
              <a:buNone/>
            </a:pPr>
            <a:r>
              <a:rPr lang="en-US" sz="2900" b="1" dirty="0" smtClean="0"/>
              <a:t>Start-up Funds</a:t>
            </a:r>
            <a:endParaRPr lang="en-US" sz="2900" b="1" dirty="0"/>
          </a:p>
          <a:p>
            <a:r>
              <a:rPr lang="en-US" sz="2900" dirty="0"/>
              <a:t>Include only if the </a:t>
            </a:r>
            <a:r>
              <a:rPr lang="en-US" sz="2900" dirty="0" smtClean="0"/>
              <a:t>source is an institution other than Caltech.</a:t>
            </a:r>
          </a:p>
          <a:p>
            <a:pPr marL="0" lvl="0" indent="0">
              <a:buNone/>
            </a:pPr>
            <a:r>
              <a:rPr lang="en-US" sz="2900" b="1" dirty="0" smtClean="0"/>
              <a:t>Appointments </a:t>
            </a:r>
            <a:endParaRPr lang="en-US" sz="2900" b="1" dirty="0"/>
          </a:p>
          <a:p>
            <a:r>
              <a:rPr lang="en-US" sz="2900" dirty="0" smtClean="0"/>
              <a:t>All appointments whether compensated or not</a:t>
            </a:r>
          </a:p>
          <a:p>
            <a:pPr marL="0" indent="0">
              <a:buNone/>
            </a:pPr>
            <a:r>
              <a:rPr lang="en-US" sz="2900" dirty="0" smtClean="0"/>
              <a:t> </a:t>
            </a:r>
            <a:r>
              <a:rPr lang="en-US" sz="2900" b="1" dirty="0" smtClean="0"/>
              <a:t>(Must be reported through Caltech COI Disclosure System – Question #5)</a:t>
            </a:r>
          </a:p>
          <a:p>
            <a:pPr marL="0" lvl="0" indent="0">
              <a:buNone/>
            </a:pPr>
            <a:r>
              <a:rPr lang="en-US" sz="2900" b="1" dirty="0" smtClean="0"/>
              <a:t>Research Contracts</a:t>
            </a:r>
            <a:endParaRPr lang="en-US" sz="2900" b="1" dirty="0"/>
          </a:p>
          <a:p>
            <a:r>
              <a:rPr lang="en-US" sz="2900" dirty="0"/>
              <a:t>Include </a:t>
            </a:r>
            <a:r>
              <a:rPr lang="en-US" sz="2900" dirty="0" smtClean="0"/>
              <a:t>all research contracts, both current and pending, whether awards through Caltech or another entity. </a:t>
            </a:r>
          </a:p>
          <a:p>
            <a:pPr marL="0" lvl="0" indent="0">
              <a:buNone/>
            </a:pPr>
            <a:r>
              <a:rPr lang="en-US" sz="2900" b="1" dirty="0"/>
              <a:t>Consulting Agreements</a:t>
            </a:r>
          </a:p>
          <a:p>
            <a:r>
              <a:rPr lang="en-US" sz="2900" dirty="0" smtClean="0"/>
              <a:t>Do not include </a:t>
            </a:r>
          </a:p>
          <a:p>
            <a:pPr marL="0" indent="0">
              <a:buNone/>
            </a:pPr>
            <a:r>
              <a:rPr lang="en-US" sz="2900" b="1" dirty="0" smtClean="0"/>
              <a:t>(Must be reported through Caltech COI Disclosure System – Question #5/#2)</a:t>
            </a:r>
            <a:endParaRPr lang="en-US" sz="2900" b="1" dirty="0"/>
          </a:p>
          <a:p>
            <a:endParaRPr lang="en-US" sz="1700" dirty="0"/>
          </a:p>
          <a:p>
            <a:endParaRPr lang="en-US" dirty="0"/>
          </a:p>
          <a:p>
            <a:endParaRPr lang="en-US" dirty="0"/>
          </a:p>
          <a:p>
            <a:endParaRPr lang="en-US" dirty="0"/>
          </a:p>
        </p:txBody>
      </p:sp>
    </p:spTree>
    <p:extLst>
      <p:ext uri="{BB962C8B-B14F-4D97-AF65-F5344CB8AC3E}">
        <p14:creationId xmlns:p14="http://schemas.microsoft.com/office/powerpoint/2010/main" val="29335147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0536" y="367736"/>
            <a:ext cx="9285729" cy="1280890"/>
          </a:xfrm>
        </p:spPr>
        <p:txBody>
          <a:bodyPr>
            <a:normAutofit/>
          </a:bodyPr>
          <a:lstStyle/>
          <a:p>
            <a:pPr algn="ctr"/>
            <a:r>
              <a:rPr lang="en-US" b="1" u="sng" dirty="0"/>
              <a:t>NSF Current and Pending </a:t>
            </a:r>
            <a:r>
              <a:rPr lang="en-US" b="1" u="sng" dirty="0" smtClean="0"/>
              <a:t>Support (cont.)</a:t>
            </a:r>
            <a:endParaRPr lang="en-US" dirty="0"/>
          </a:p>
        </p:txBody>
      </p:sp>
      <p:sp>
        <p:nvSpPr>
          <p:cNvPr id="3" name="Content Placeholder 2"/>
          <p:cNvSpPr>
            <a:spLocks noGrp="1"/>
          </p:cNvSpPr>
          <p:nvPr>
            <p:ph idx="1"/>
          </p:nvPr>
        </p:nvSpPr>
        <p:spPr>
          <a:xfrm>
            <a:off x="1960536" y="1478423"/>
            <a:ext cx="8915400" cy="5306938"/>
          </a:xfrm>
        </p:spPr>
        <p:txBody>
          <a:bodyPr>
            <a:normAutofit fontScale="92500" lnSpcReduction="10000"/>
          </a:bodyPr>
          <a:lstStyle/>
          <a:p>
            <a:pPr marL="0" lvl="0" indent="0">
              <a:buNone/>
            </a:pPr>
            <a:r>
              <a:rPr lang="en-US" b="1" dirty="0"/>
              <a:t>Reminder from April 2020 Forum:  </a:t>
            </a:r>
          </a:p>
          <a:p>
            <a:pPr marL="0" lvl="0" indent="0">
              <a:buNone/>
            </a:pPr>
            <a:r>
              <a:rPr lang="en-US" b="1" dirty="0"/>
              <a:t>What goes on the NSF Current &amp; Pending Support</a:t>
            </a:r>
          </a:p>
          <a:p>
            <a:pPr marL="0" lvl="0" indent="0">
              <a:buNone/>
            </a:pPr>
            <a:endParaRPr lang="en-US" b="1" dirty="0" smtClean="0"/>
          </a:p>
          <a:p>
            <a:pPr marL="0" lvl="0" indent="0">
              <a:buNone/>
            </a:pPr>
            <a:r>
              <a:rPr lang="en-US" b="1" dirty="0" smtClean="0"/>
              <a:t>Cooperative Agreements for Research</a:t>
            </a:r>
            <a:endParaRPr lang="en-US" b="1" dirty="0"/>
          </a:p>
          <a:p>
            <a:r>
              <a:rPr lang="en-US" dirty="0"/>
              <a:t>Include only </a:t>
            </a:r>
            <a:r>
              <a:rPr lang="en-US" dirty="0" smtClean="0"/>
              <a:t>if the cooperative agreement supports the PI’s research endeavors, regardless of where conducted.</a:t>
            </a:r>
          </a:p>
          <a:p>
            <a:pPr marL="0" lvl="0" indent="0">
              <a:buNone/>
            </a:pPr>
            <a:r>
              <a:rPr lang="en-US" b="1" dirty="0" smtClean="0"/>
              <a:t>Fellowship Program</a:t>
            </a:r>
            <a:endParaRPr lang="en-US" b="1" dirty="0"/>
          </a:p>
          <a:p>
            <a:r>
              <a:rPr lang="en-US" dirty="0"/>
              <a:t>Include only if </a:t>
            </a:r>
            <a:r>
              <a:rPr lang="en-US" dirty="0" smtClean="0"/>
              <a:t>Fellowship is awarded to the PI or senior personnel.</a:t>
            </a:r>
          </a:p>
          <a:p>
            <a:pPr marL="0" lvl="0" indent="0">
              <a:buNone/>
            </a:pPr>
            <a:r>
              <a:rPr lang="en-US" b="1" dirty="0" smtClean="0"/>
              <a:t>Foreign Talent Program</a:t>
            </a:r>
            <a:endParaRPr lang="en-US" b="1" dirty="0"/>
          </a:p>
          <a:p>
            <a:r>
              <a:rPr lang="en-US" dirty="0"/>
              <a:t>Include </a:t>
            </a:r>
            <a:r>
              <a:rPr lang="en-US" dirty="0" smtClean="0"/>
              <a:t>for PI and senior personnel.</a:t>
            </a:r>
            <a:endParaRPr lang="en-US" dirty="0"/>
          </a:p>
          <a:p>
            <a:pPr marL="0" lvl="0" indent="0">
              <a:buNone/>
            </a:pPr>
            <a:r>
              <a:rPr lang="en-US" b="1" dirty="0" smtClean="0"/>
              <a:t>Gifts</a:t>
            </a:r>
            <a:endParaRPr lang="en-US" b="1" dirty="0"/>
          </a:p>
          <a:p>
            <a:r>
              <a:rPr lang="en-US" dirty="0"/>
              <a:t>Include </a:t>
            </a:r>
            <a:r>
              <a:rPr lang="en-US" dirty="0" smtClean="0"/>
              <a:t>if the gift is given with time comments or other expectations, including recognition in publications, required reporting, or any other conditions.</a:t>
            </a:r>
          </a:p>
          <a:p>
            <a:pPr marL="0" lvl="0" indent="0">
              <a:buNone/>
            </a:pPr>
            <a:r>
              <a:rPr lang="en-US" b="1" dirty="0" smtClean="0"/>
              <a:t>Research Grants</a:t>
            </a:r>
            <a:endParaRPr lang="en-US" b="1" dirty="0"/>
          </a:p>
          <a:p>
            <a:r>
              <a:rPr lang="en-US" dirty="0"/>
              <a:t>Include </a:t>
            </a:r>
            <a:r>
              <a:rPr lang="en-US" dirty="0" smtClean="0"/>
              <a:t>all current and pending, for Caltech and all other institutions.</a:t>
            </a:r>
            <a:endParaRPr lang="en-US" dirty="0"/>
          </a:p>
          <a:p>
            <a:endParaRPr lang="en-US" dirty="0"/>
          </a:p>
          <a:p>
            <a:endParaRPr lang="en-US" dirty="0"/>
          </a:p>
        </p:txBody>
      </p:sp>
    </p:spTree>
    <p:extLst>
      <p:ext uri="{BB962C8B-B14F-4D97-AF65-F5344CB8AC3E}">
        <p14:creationId xmlns:p14="http://schemas.microsoft.com/office/powerpoint/2010/main" val="42645939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8097" y="590639"/>
            <a:ext cx="9359618" cy="1280890"/>
          </a:xfrm>
        </p:spPr>
        <p:txBody>
          <a:bodyPr>
            <a:normAutofit/>
          </a:bodyPr>
          <a:lstStyle/>
          <a:p>
            <a:pPr algn="ctr"/>
            <a:r>
              <a:rPr lang="en-US" b="1" u="sng" dirty="0"/>
              <a:t>NSF Current and Pending Support (cont.)</a:t>
            </a:r>
            <a:endParaRPr lang="en-US" dirty="0"/>
          </a:p>
        </p:txBody>
      </p:sp>
      <p:sp>
        <p:nvSpPr>
          <p:cNvPr id="3" name="Content Placeholder 2"/>
          <p:cNvSpPr>
            <a:spLocks noGrp="1"/>
          </p:cNvSpPr>
          <p:nvPr>
            <p:ph idx="1"/>
          </p:nvPr>
        </p:nvSpPr>
        <p:spPr>
          <a:xfrm>
            <a:off x="2230206" y="1628775"/>
            <a:ext cx="8915400" cy="5229225"/>
          </a:xfrm>
        </p:spPr>
        <p:txBody>
          <a:bodyPr>
            <a:normAutofit fontScale="92500" lnSpcReduction="20000"/>
          </a:bodyPr>
          <a:lstStyle/>
          <a:p>
            <a:pPr marL="0" lvl="0" indent="0">
              <a:buNone/>
            </a:pPr>
            <a:r>
              <a:rPr lang="en-US" b="1" dirty="0"/>
              <a:t>Reminder from April 2020 Forum:  </a:t>
            </a:r>
          </a:p>
          <a:p>
            <a:pPr marL="0" lvl="0" indent="0">
              <a:buNone/>
            </a:pPr>
            <a:r>
              <a:rPr lang="en-US" b="1" dirty="0"/>
              <a:t>What goes on the NSF Current &amp; Pending Support</a:t>
            </a:r>
          </a:p>
          <a:p>
            <a:pPr marL="0" lvl="0" indent="0">
              <a:buNone/>
            </a:pPr>
            <a:r>
              <a:rPr lang="en-US" b="1" dirty="0" smtClean="0"/>
              <a:t>In-Kind Contributions </a:t>
            </a:r>
            <a:endParaRPr lang="en-US" b="1" dirty="0"/>
          </a:p>
          <a:p>
            <a:r>
              <a:rPr lang="en-US" dirty="0"/>
              <a:t>Include </a:t>
            </a:r>
            <a:r>
              <a:rPr lang="en-US" dirty="0" smtClean="0"/>
              <a:t>if not intended for use on this project/proposal if there are associated time commitments. Include if intended for use on this project/proposal. </a:t>
            </a:r>
          </a:p>
          <a:p>
            <a:pPr marL="0" indent="0">
              <a:buNone/>
            </a:pPr>
            <a:r>
              <a:rPr lang="en-US" b="1" u="sng" dirty="0" smtClean="0"/>
              <a:t>Reminder: </a:t>
            </a:r>
            <a:r>
              <a:rPr lang="en-US" dirty="0" smtClean="0"/>
              <a:t>In-kind </a:t>
            </a:r>
            <a:r>
              <a:rPr lang="en-US" dirty="0"/>
              <a:t>contributions not related to the proposed research do not need to be listed </a:t>
            </a:r>
            <a:r>
              <a:rPr lang="en-US" b="1" u="sng" dirty="0"/>
              <a:t>UNLESS</a:t>
            </a:r>
            <a:r>
              <a:rPr lang="en-US" dirty="0"/>
              <a:t> they include effort commitments on the part of the PI or senior personnel.  </a:t>
            </a:r>
            <a:r>
              <a:rPr lang="en-US" dirty="0" smtClean="0"/>
              <a:t>The </a:t>
            </a:r>
            <a:r>
              <a:rPr lang="en-US" u="sng" dirty="0" smtClean="0"/>
              <a:t>in-kind </a:t>
            </a:r>
            <a:r>
              <a:rPr lang="en-US" u="sng" dirty="0"/>
              <a:t>contributions related to the project</a:t>
            </a:r>
            <a:r>
              <a:rPr lang="en-US" dirty="0"/>
              <a:t> </a:t>
            </a:r>
            <a:r>
              <a:rPr lang="en-US" dirty="0" smtClean="0"/>
              <a:t>proposed </a:t>
            </a:r>
            <a:r>
              <a:rPr lang="en-US" u="sng" dirty="0"/>
              <a:t>should be listed in Facilities, Equipment, and Other Resources</a:t>
            </a:r>
            <a:r>
              <a:rPr lang="en-US" dirty="0"/>
              <a:t>, not in Current and Pending Support.</a:t>
            </a:r>
          </a:p>
          <a:p>
            <a:pPr marL="0" indent="0">
              <a:buNone/>
            </a:pPr>
            <a:r>
              <a:rPr lang="en-US" dirty="0"/>
              <a:t> </a:t>
            </a:r>
            <a:r>
              <a:rPr lang="en-US" b="1" dirty="0" smtClean="0"/>
              <a:t>Other Resources</a:t>
            </a:r>
            <a:endParaRPr lang="en-US" b="1" dirty="0"/>
          </a:p>
          <a:p>
            <a:r>
              <a:rPr lang="en-US" dirty="0"/>
              <a:t>Include </a:t>
            </a:r>
            <a:r>
              <a:rPr lang="en-US" dirty="0" smtClean="0"/>
              <a:t>if available for direct support of the PI’s research endeavors, regardless of where conducted.</a:t>
            </a:r>
          </a:p>
          <a:p>
            <a:pPr marL="0" lvl="0" indent="0">
              <a:buNone/>
            </a:pPr>
            <a:r>
              <a:rPr lang="en-US" b="1" dirty="0" smtClean="0"/>
              <a:t>Projects and Activities </a:t>
            </a:r>
          </a:p>
          <a:p>
            <a:r>
              <a:rPr lang="en-US" dirty="0" smtClean="0"/>
              <a:t>Include if it supports an individual’s research, regardless of where conducted.</a:t>
            </a:r>
          </a:p>
          <a:p>
            <a:pPr marL="0" lvl="0" indent="0">
              <a:buNone/>
            </a:pPr>
            <a:r>
              <a:rPr lang="en-US" b="1" dirty="0" smtClean="0"/>
              <a:t>Prizes</a:t>
            </a:r>
            <a:endParaRPr lang="en-US" b="1" dirty="0"/>
          </a:p>
          <a:p>
            <a:r>
              <a:rPr lang="en-US" dirty="0" smtClean="0"/>
              <a:t>Does not need to be included. </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37120124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3588" y="1799488"/>
            <a:ext cx="8911687" cy="1280890"/>
          </a:xfrm>
        </p:spPr>
        <p:txBody>
          <a:bodyPr>
            <a:normAutofit/>
          </a:bodyPr>
          <a:lstStyle/>
          <a:p>
            <a:pPr algn="ctr"/>
            <a:r>
              <a:rPr lang="en-US" sz="4000" u="sng" dirty="0" smtClean="0"/>
              <a:t>New Rates for FY21</a:t>
            </a:r>
            <a:endParaRPr lang="en-US" sz="4000" u="sng" dirty="0"/>
          </a:p>
        </p:txBody>
      </p:sp>
      <p:sp>
        <p:nvSpPr>
          <p:cNvPr id="3" name="Content Placeholder 2"/>
          <p:cNvSpPr>
            <a:spLocks noGrp="1"/>
          </p:cNvSpPr>
          <p:nvPr>
            <p:ph idx="1"/>
          </p:nvPr>
        </p:nvSpPr>
        <p:spPr>
          <a:xfrm>
            <a:off x="1962195" y="3237133"/>
            <a:ext cx="8915400" cy="3777622"/>
          </a:xfrm>
        </p:spPr>
        <p:txBody>
          <a:bodyPr>
            <a:normAutofit/>
          </a:bodyPr>
          <a:lstStyle/>
          <a:p>
            <a:pPr marL="0" indent="0" algn="ctr">
              <a:buNone/>
            </a:pPr>
            <a:r>
              <a:rPr lang="en-US" sz="3000" dirty="0" smtClean="0"/>
              <a:t>David Mayo</a:t>
            </a:r>
            <a:endParaRPr lang="en-US" sz="3000" dirty="0"/>
          </a:p>
        </p:txBody>
      </p:sp>
    </p:spTree>
    <p:extLst>
      <p:ext uri="{BB962C8B-B14F-4D97-AF65-F5344CB8AC3E}">
        <p14:creationId xmlns:p14="http://schemas.microsoft.com/office/powerpoint/2010/main" val="34154621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bwMode="auto">
          <a:xfrm>
            <a:off x="2782389" y="1536519"/>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normAutofit/>
          </a:bodyPr>
          <a:lstStyle/>
          <a:p>
            <a:pPr algn="ctr" eaLnBrk="1" hangingPunct="1"/>
            <a:r>
              <a:rPr lang="en-US" sz="4000" u="sng" dirty="0" smtClean="0">
                <a:latin typeface="Arial" charset="0"/>
                <a:cs typeface="Arial" charset="0"/>
              </a:rPr>
              <a:t>Thank you for attending!</a:t>
            </a:r>
            <a:endParaRPr lang="en-US" sz="4000" u="sng" dirty="0">
              <a:latin typeface="Arial" charset="0"/>
              <a:cs typeface="Arial" charset="0"/>
            </a:endParaRPr>
          </a:p>
        </p:txBody>
      </p:sp>
      <p:sp>
        <p:nvSpPr>
          <p:cNvPr id="15363" name="Content Placeholder 5"/>
          <p:cNvSpPr>
            <a:spLocks noGrp="1"/>
          </p:cNvSpPr>
          <p:nvPr>
            <p:ph idx="1"/>
          </p:nvPr>
        </p:nvSpPr>
        <p:spPr bwMode="auto">
          <a:xfrm>
            <a:off x="2878183" y="3160475"/>
            <a:ext cx="8503920" cy="305204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normAutofit/>
          </a:bodyPr>
          <a:lstStyle/>
          <a:p>
            <a:pPr marL="0" indent="0" algn="ctr">
              <a:buNone/>
            </a:pPr>
            <a:r>
              <a:rPr lang="en-US" sz="3000" dirty="0">
                <a:latin typeface="Arial" charset="0"/>
                <a:cs typeface="Arial" charset="0"/>
              </a:rPr>
              <a:t>Today’s slides will be available </a:t>
            </a:r>
            <a:r>
              <a:rPr lang="en-US" sz="3000" dirty="0" smtClean="0">
                <a:latin typeface="Arial" charset="0"/>
                <a:cs typeface="Arial" charset="0"/>
              </a:rPr>
              <a:t>on</a:t>
            </a:r>
            <a:r>
              <a:rPr lang="en-US" sz="3000" dirty="0" smtClean="0">
                <a:latin typeface="Arial" charset="0"/>
                <a:cs typeface="Arial" charset="0"/>
              </a:rPr>
              <a:t> </a:t>
            </a:r>
            <a:r>
              <a:rPr lang="en-US" sz="3000" dirty="0">
                <a:latin typeface="Arial" charset="0"/>
                <a:cs typeface="Arial" charset="0"/>
              </a:rPr>
              <a:t>our website:</a:t>
            </a:r>
          </a:p>
          <a:p>
            <a:pPr marL="0" indent="0" algn="ctr">
              <a:buNone/>
            </a:pPr>
            <a:endParaRPr lang="en-US" sz="3000" dirty="0">
              <a:latin typeface="Arial" charset="0"/>
              <a:cs typeface="Arial" charset="0"/>
            </a:endParaRPr>
          </a:p>
          <a:p>
            <a:pPr marL="0" indent="0" algn="ctr">
              <a:buNone/>
            </a:pPr>
            <a:r>
              <a:rPr lang="en-US" sz="3000" dirty="0">
                <a:latin typeface="Arial" charset="0"/>
                <a:cs typeface="Arial" charset="0"/>
                <a:hlinkClick r:id="rId2"/>
              </a:rPr>
              <a:t>http://researchadministration.caltech.edu/training</a:t>
            </a:r>
            <a:endParaRPr lang="en-US" sz="3000" dirty="0">
              <a:latin typeface="Arial" charset="0"/>
              <a:cs typeface="Arial" charset="0"/>
            </a:endParaRPr>
          </a:p>
          <a:p>
            <a:pPr marL="0" indent="0" algn="ctr">
              <a:buNone/>
            </a:pPr>
            <a:endParaRPr lang="en-US" sz="3000" dirty="0">
              <a:latin typeface="Arial" charset="0"/>
              <a:cs typeface="Arial" charset="0"/>
            </a:endParaRPr>
          </a:p>
        </p:txBody>
      </p:sp>
    </p:spTree>
    <p:extLst>
      <p:ext uri="{BB962C8B-B14F-4D97-AF65-F5344CB8AC3E}">
        <p14:creationId xmlns:p14="http://schemas.microsoft.com/office/powerpoint/2010/main" val="38059883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ACBDC-D783-4673-8213-8F0074430C40}"/>
              </a:ext>
            </a:extLst>
          </p:cNvPr>
          <p:cNvSpPr>
            <a:spLocks noGrp="1"/>
          </p:cNvSpPr>
          <p:nvPr>
            <p:ph type="title"/>
          </p:nvPr>
        </p:nvSpPr>
        <p:spPr>
          <a:xfrm>
            <a:off x="1800445" y="371737"/>
            <a:ext cx="8911687" cy="1280890"/>
          </a:xfrm>
        </p:spPr>
        <p:txBody>
          <a:bodyPr/>
          <a:lstStyle/>
          <a:p>
            <a:r>
              <a:rPr lang="en-US" dirty="0"/>
              <a:t>FY2021 Rates</a:t>
            </a:r>
          </a:p>
        </p:txBody>
      </p:sp>
      <p:sp>
        <p:nvSpPr>
          <p:cNvPr id="3" name="Content Placeholder 2">
            <a:extLst>
              <a:ext uri="{FF2B5EF4-FFF2-40B4-BE49-F238E27FC236}">
                <a16:creationId xmlns:a16="http://schemas.microsoft.com/office/drawing/2014/main" id="{D9491605-51D8-4FB0-BD0E-63841D41CC66}"/>
              </a:ext>
            </a:extLst>
          </p:cNvPr>
          <p:cNvSpPr>
            <a:spLocks noGrp="1"/>
          </p:cNvSpPr>
          <p:nvPr>
            <p:ph idx="1"/>
          </p:nvPr>
        </p:nvSpPr>
        <p:spPr>
          <a:xfrm>
            <a:off x="1696996" y="1652627"/>
            <a:ext cx="8723869" cy="4351338"/>
          </a:xfrm>
        </p:spPr>
        <p:txBody>
          <a:bodyPr>
            <a:normAutofit/>
          </a:bodyPr>
          <a:lstStyle/>
          <a:p>
            <a:r>
              <a:rPr lang="en-US" sz="2400" dirty="0"/>
              <a:t>Rate Memo</a:t>
            </a:r>
          </a:p>
          <a:p>
            <a:pPr marL="457200" lvl="1" indent="0">
              <a:buNone/>
            </a:pPr>
            <a:r>
              <a:rPr lang="en-US" sz="1800" dirty="0"/>
              <a:t>http://researchadministration.caltech.edu/documents/17611/IC_Memo_FY_21.pdf</a:t>
            </a:r>
          </a:p>
        </p:txBody>
      </p:sp>
      <p:graphicFrame>
        <p:nvGraphicFramePr>
          <p:cNvPr id="5" name="Table 4">
            <a:extLst>
              <a:ext uri="{FF2B5EF4-FFF2-40B4-BE49-F238E27FC236}">
                <a16:creationId xmlns:a16="http://schemas.microsoft.com/office/drawing/2014/main" id="{DE605534-D750-41BC-8994-9EB2ED07120A}"/>
              </a:ext>
            </a:extLst>
          </p:cNvPr>
          <p:cNvGraphicFramePr>
            <a:graphicFrameLocks/>
          </p:cNvGraphicFramePr>
          <p:nvPr>
            <p:extLst>
              <p:ext uri="{D42A27DB-BD31-4B8C-83A1-F6EECF244321}">
                <p14:modId xmlns:p14="http://schemas.microsoft.com/office/powerpoint/2010/main" val="1068871740"/>
              </p:ext>
            </p:extLst>
          </p:nvPr>
        </p:nvGraphicFramePr>
        <p:xfrm>
          <a:off x="2152650" y="2814166"/>
          <a:ext cx="7886700" cy="3505200"/>
        </p:xfrm>
        <a:graphic>
          <a:graphicData uri="http://schemas.openxmlformats.org/drawingml/2006/table">
            <a:tbl>
              <a:tblPr firstRow="1" bandRow="1">
                <a:tableStyleId>{F5AB1C69-6EDB-4FF4-983F-18BD219EF322}</a:tableStyleId>
              </a:tblPr>
              <a:tblGrid>
                <a:gridCol w="3906280">
                  <a:extLst>
                    <a:ext uri="{9D8B030D-6E8A-4147-A177-3AD203B41FA5}">
                      <a16:colId xmlns:a16="http://schemas.microsoft.com/office/drawing/2014/main" val="1647760245"/>
                    </a:ext>
                  </a:extLst>
                </a:gridCol>
                <a:gridCol w="2075935">
                  <a:extLst>
                    <a:ext uri="{9D8B030D-6E8A-4147-A177-3AD203B41FA5}">
                      <a16:colId xmlns:a16="http://schemas.microsoft.com/office/drawing/2014/main" val="1331093754"/>
                    </a:ext>
                  </a:extLst>
                </a:gridCol>
                <a:gridCol w="1904485">
                  <a:extLst>
                    <a:ext uri="{9D8B030D-6E8A-4147-A177-3AD203B41FA5}">
                      <a16:colId xmlns:a16="http://schemas.microsoft.com/office/drawing/2014/main" val="1608450437"/>
                    </a:ext>
                  </a:extLst>
                </a:gridCol>
              </a:tblGrid>
              <a:tr h="370840">
                <a:tc>
                  <a:txBody>
                    <a:bodyPr/>
                    <a:lstStyle/>
                    <a:p>
                      <a:endParaRPr lang="en-US" dirty="0"/>
                    </a:p>
                  </a:txBody>
                  <a:tcPr/>
                </a:tc>
                <a:tc>
                  <a:txBody>
                    <a:bodyPr/>
                    <a:lstStyle/>
                    <a:p>
                      <a:pPr algn="ctr"/>
                      <a:r>
                        <a:rPr lang="en-US" dirty="0"/>
                        <a:t>FY2021</a:t>
                      </a:r>
                    </a:p>
                  </a:txBody>
                  <a:tcPr/>
                </a:tc>
                <a:tc>
                  <a:txBody>
                    <a:bodyPr/>
                    <a:lstStyle/>
                    <a:p>
                      <a:pPr algn="ctr"/>
                      <a:r>
                        <a:rPr lang="en-US" dirty="0"/>
                        <a:t>FY2020</a:t>
                      </a:r>
                    </a:p>
                  </a:txBody>
                  <a:tcPr/>
                </a:tc>
                <a:extLst>
                  <a:ext uri="{0D108BD9-81ED-4DB2-BD59-A6C34878D82A}">
                    <a16:rowId xmlns:a16="http://schemas.microsoft.com/office/drawing/2014/main" val="16615271"/>
                  </a:ext>
                </a:extLst>
              </a:tr>
              <a:tr h="370840">
                <a:tc>
                  <a:txBody>
                    <a:bodyPr/>
                    <a:lstStyle/>
                    <a:p>
                      <a:r>
                        <a:rPr lang="en-US" dirty="0"/>
                        <a:t>On-campus Overhead</a:t>
                      </a:r>
                    </a:p>
                  </a:txBody>
                  <a:tcPr/>
                </a:tc>
                <a:tc>
                  <a:txBody>
                    <a:bodyPr/>
                    <a:lstStyle/>
                    <a:p>
                      <a:pPr algn="ctr"/>
                      <a:r>
                        <a:rPr lang="en-US" dirty="0"/>
                        <a:t>67.5%</a:t>
                      </a:r>
                    </a:p>
                  </a:txBody>
                  <a:tcPr/>
                </a:tc>
                <a:tc>
                  <a:txBody>
                    <a:bodyPr/>
                    <a:lstStyle/>
                    <a:p>
                      <a:pPr algn="ctr"/>
                      <a:r>
                        <a:rPr lang="en-US" dirty="0"/>
                        <a:t>66.5%</a:t>
                      </a:r>
                    </a:p>
                  </a:txBody>
                  <a:tcPr/>
                </a:tc>
                <a:extLst>
                  <a:ext uri="{0D108BD9-81ED-4DB2-BD59-A6C34878D82A}">
                    <a16:rowId xmlns:a16="http://schemas.microsoft.com/office/drawing/2014/main" val="3492941057"/>
                  </a:ext>
                </a:extLst>
              </a:tr>
              <a:tr h="370840">
                <a:tc>
                  <a:txBody>
                    <a:bodyPr/>
                    <a:lstStyle/>
                    <a:p>
                      <a:r>
                        <a:rPr lang="en-US" dirty="0"/>
                        <a:t>Off-campus Overhead</a:t>
                      </a:r>
                    </a:p>
                  </a:txBody>
                  <a:tcPr/>
                </a:tc>
                <a:tc>
                  <a:txBody>
                    <a:bodyPr/>
                    <a:lstStyle/>
                    <a:p>
                      <a:pPr algn="ctr"/>
                      <a:r>
                        <a:rPr lang="en-US" dirty="0"/>
                        <a:t>26.0%</a:t>
                      </a:r>
                    </a:p>
                  </a:txBody>
                  <a:tcPr/>
                </a:tc>
                <a:tc>
                  <a:txBody>
                    <a:bodyPr/>
                    <a:lstStyle/>
                    <a:p>
                      <a:pPr algn="ctr"/>
                      <a:r>
                        <a:rPr lang="en-US" dirty="0"/>
                        <a:t>26.0%</a:t>
                      </a:r>
                    </a:p>
                  </a:txBody>
                  <a:tcPr/>
                </a:tc>
                <a:extLst>
                  <a:ext uri="{0D108BD9-81ED-4DB2-BD59-A6C34878D82A}">
                    <a16:rowId xmlns:a16="http://schemas.microsoft.com/office/drawing/2014/main" val="515904958"/>
                  </a:ext>
                </a:extLst>
              </a:tr>
              <a:tr h="370840">
                <a:tc>
                  <a:txBody>
                    <a:bodyPr/>
                    <a:lstStyle/>
                    <a:p>
                      <a:r>
                        <a:rPr lang="en-US" dirty="0"/>
                        <a:t>Staff Benefit</a:t>
                      </a:r>
                    </a:p>
                  </a:txBody>
                  <a:tcPr/>
                </a:tc>
                <a:tc>
                  <a:txBody>
                    <a:bodyPr/>
                    <a:lstStyle/>
                    <a:p>
                      <a:pPr algn="ctr"/>
                      <a:r>
                        <a:rPr lang="en-US" dirty="0"/>
                        <a:t>27.2%</a:t>
                      </a:r>
                    </a:p>
                  </a:txBody>
                  <a:tcPr/>
                </a:tc>
                <a:tc>
                  <a:txBody>
                    <a:bodyPr/>
                    <a:lstStyle/>
                    <a:p>
                      <a:pPr algn="ctr"/>
                      <a:r>
                        <a:rPr lang="en-US" dirty="0"/>
                        <a:t>28.0%</a:t>
                      </a:r>
                    </a:p>
                  </a:txBody>
                  <a:tcPr/>
                </a:tc>
                <a:extLst>
                  <a:ext uri="{0D108BD9-81ED-4DB2-BD59-A6C34878D82A}">
                    <a16:rowId xmlns:a16="http://schemas.microsoft.com/office/drawing/2014/main" val="2893551918"/>
                  </a:ext>
                </a:extLst>
              </a:tr>
              <a:tr h="370840">
                <a:tc>
                  <a:txBody>
                    <a:bodyPr/>
                    <a:lstStyle/>
                    <a:p>
                      <a:r>
                        <a:rPr lang="en-US" dirty="0"/>
                        <a:t>Paid Leave</a:t>
                      </a:r>
                    </a:p>
                  </a:txBody>
                  <a:tcPr/>
                </a:tc>
                <a:tc>
                  <a:txBody>
                    <a:bodyPr/>
                    <a:lstStyle/>
                    <a:p>
                      <a:pPr algn="ctr"/>
                      <a:r>
                        <a:rPr lang="en-US" dirty="0"/>
                        <a:t>18.0%</a:t>
                      </a:r>
                    </a:p>
                  </a:txBody>
                  <a:tcPr/>
                </a:tc>
                <a:tc>
                  <a:txBody>
                    <a:bodyPr/>
                    <a:lstStyle/>
                    <a:p>
                      <a:pPr algn="ctr"/>
                      <a:r>
                        <a:rPr lang="en-US" dirty="0"/>
                        <a:t>18.0%</a:t>
                      </a:r>
                    </a:p>
                  </a:txBody>
                  <a:tcPr/>
                </a:tc>
                <a:extLst>
                  <a:ext uri="{0D108BD9-81ED-4DB2-BD59-A6C34878D82A}">
                    <a16:rowId xmlns:a16="http://schemas.microsoft.com/office/drawing/2014/main" val="1528578997"/>
                  </a:ext>
                </a:extLst>
              </a:tr>
              <a:tr h="370840">
                <a:tc>
                  <a:txBody>
                    <a:bodyPr/>
                    <a:lstStyle/>
                    <a:p>
                      <a:r>
                        <a:rPr lang="en-US" dirty="0"/>
                        <a:t>GRA Tuition Remission</a:t>
                      </a:r>
                    </a:p>
                  </a:txBody>
                  <a:tcPr/>
                </a:tc>
                <a:tc>
                  <a:txBody>
                    <a:bodyPr/>
                    <a:lstStyle/>
                    <a:p>
                      <a:pPr algn="ctr"/>
                      <a:r>
                        <a:rPr lang="en-US" dirty="0"/>
                        <a:t>66.0%</a:t>
                      </a:r>
                    </a:p>
                  </a:txBody>
                  <a:tcPr/>
                </a:tc>
                <a:tc>
                  <a:txBody>
                    <a:bodyPr/>
                    <a:lstStyle/>
                    <a:p>
                      <a:pPr algn="ctr"/>
                      <a:r>
                        <a:rPr lang="en-US" dirty="0"/>
                        <a:t>66.0%</a:t>
                      </a:r>
                    </a:p>
                  </a:txBody>
                  <a:tcPr/>
                </a:tc>
                <a:extLst>
                  <a:ext uri="{0D108BD9-81ED-4DB2-BD59-A6C34878D82A}">
                    <a16:rowId xmlns:a16="http://schemas.microsoft.com/office/drawing/2014/main" val="3936214229"/>
                  </a:ext>
                </a:extLst>
              </a:tr>
              <a:tr h="370840">
                <a:tc>
                  <a:txBody>
                    <a:bodyPr/>
                    <a:lstStyle/>
                    <a:p>
                      <a:r>
                        <a:rPr lang="en-US" dirty="0"/>
                        <a:t>Minimum Overhead (less than $350K)</a:t>
                      </a:r>
                    </a:p>
                  </a:txBody>
                  <a:tcPr/>
                </a:tc>
                <a:tc>
                  <a:txBody>
                    <a:bodyPr/>
                    <a:lstStyle/>
                    <a:p>
                      <a:pPr algn="ctr"/>
                      <a:r>
                        <a:rPr lang="en-US" dirty="0"/>
                        <a:t>20.0%</a:t>
                      </a:r>
                    </a:p>
                  </a:txBody>
                  <a:tcPr/>
                </a:tc>
                <a:tc>
                  <a:txBody>
                    <a:bodyPr/>
                    <a:lstStyle/>
                    <a:p>
                      <a:pPr algn="ctr"/>
                      <a:r>
                        <a:rPr lang="en-US" dirty="0"/>
                        <a:t>20.0%</a:t>
                      </a:r>
                    </a:p>
                  </a:txBody>
                  <a:tcPr/>
                </a:tc>
                <a:extLst>
                  <a:ext uri="{0D108BD9-81ED-4DB2-BD59-A6C34878D82A}">
                    <a16:rowId xmlns:a16="http://schemas.microsoft.com/office/drawing/2014/main" val="2017219354"/>
                  </a:ext>
                </a:extLst>
              </a:tr>
              <a:tr h="370840">
                <a:tc>
                  <a:txBody>
                    <a:bodyPr/>
                    <a:lstStyle/>
                    <a:p>
                      <a:r>
                        <a:rPr lang="en-US" dirty="0"/>
                        <a:t>Minimum Overhead ($500K or more)</a:t>
                      </a:r>
                    </a:p>
                  </a:txBody>
                  <a:tcPr/>
                </a:tc>
                <a:tc>
                  <a:txBody>
                    <a:bodyPr/>
                    <a:lstStyle/>
                    <a:p>
                      <a:pPr algn="ctr"/>
                      <a:r>
                        <a:rPr lang="en-US" dirty="0"/>
                        <a:t>30.0%</a:t>
                      </a:r>
                    </a:p>
                  </a:txBody>
                  <a:tcPr/>
                </a:tc>
                <a:tc>
                  <a:txBody>
                    <a:bodyPr/>
                    <a:lstStyle/>
                    <a:p>
                      <a:pPr algn="ctr"/>
                      <a:r>
                        <a:rPr lang="en-US" dirty="0"/>
                        <a:t>30.0%</a:t>
                      </a:r>
                    </a:p>
                  </a:txBody>
                  <a:tcPr/>
                </a:tc>
                <a:extLst>
                  <a:ext uri="{0D108BD9-81ED-4DB2-BD59-A6C34878D82A}">
                    <a16:rowId xmlns:a16="http://schemas.microsoft.com/office/drawing/2014/main" val="578162906"/>
                  </a:ext>
                </a:extLst>
              </a:tr>
            </a:tbl>
          </a:graphicData>
        </a:graphic>
      </p:graphicFrame>
    </p:spTree>
    <p:extLst>
      <p:ext uri="{BB962C8B-B14F-4D97-AF65-F5344CB8AC3E}">
        <p14:creationId xmlns:p14="http://schemas.microsoft.com/office/powerpoint/2010/main" val="216820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3EAA0-649F-4570-9957-D9E55565E1A2}"/>
              </a:ext>
            </a:extLst>
          </p:cNvPr>
          <p:cNvSpPr>
            <a:spLocks noGrp="1"/>
          </p:cNvSpPr>
          <p:nvPr>
            <p:ph type="title"/>
          </p:nvPr>
        </p:nvSpPr>
        <p:spPr/>
        <p:txBody>
          <a:bodyPr/>
          <a:lstStyle/>
          <a:p>
            <a:r>
              <a:rPr lang="en-US" dirty="0"/>
              <a:t>FY2020 Preliminary Numbers</a:t>
            </a:r>
          </a:p>
        </p:txBody>
      </p:sp>
      <p:pic>
        <p:nvPicPr>
          <p:cNvPr id="8" name="Picture 7">
            <a:extLst>
              <a:ext uri="{FF2B5EF4-FFF2-40B4-BE49-F238E27FC236}">
                <a16:creationId xmlns:a16="http://schemas.microsoft.com/office/drawing/2014/main" id="{A48AC95F-330E-4E9F-B371-AD15093D27D0}"/>
              </a:ext>
            </a:extLst>
          </p:cNvPr>
          <p:cNvPicPr>
            <a:picLocks noChangeAspect="1"/>
          </p:cNvPicPr>
          <p:nvPr/>
        </p:nvPicPr>
        <p:blipFill>
          <a:blip r:embed="rId2"/>
          <a:stretch>
            <a:fillRect/>
          </a:stretch>
        </p:blipFill>
        <p:spPr>
          <a:xfrm>
            <a:off x="2009775" y="1445924"/>
            <a:ext cx="8172451" cy="5293858"/>
          </a:xfrm>
          <a:prstGeom prst="rect">
            <a:avLst/>
          </a:prstGeom>
        </p:spPr>
      </p:pic>
    </p:spTree>
    <p:extLst>
      <p:ext uri="{BB962C8B-B14F-4D97-AF65-F5344CB8AC3E}">
        <p14:creationId xmlns:p14="http://schemas.microsoft.com/office/powerpoint/2010/main" val="7008703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2D779-D007-49A9-A7A7-A01143388496}"/>
              </a:ext>
            </a:extLst>
          </p:cNvPr>
          <p:cNvSpPr>
            <a:spLocks noGrp="1"/>
          </p:cNvSpPr>
          <p:nvPr>
            <p:ph type="title"/>
          </p:nvPr>
        </p:nvSpPr>
        <p:spPr>
          <a:xfrm>
            <a:off x="2349085" y="336728"/>
            <a:ext cx="8911687" cy="1280890"/>
          </a:xfrm>
        </p:spPr>
        <p:txBody>
          <a:bodyPr>
            <a:noAutofit/>
          </a:bodyPr>
          <a:lstStyle/>
          <a:p>
            <a:r>
              <a:rPr lang="en-US" sz="3500" u="sng" dirty="0"/>
              <a:t>Prohibitions on Telecommunications Equipment and Services</a:t>
            </a:r>
          </a:p>
        </p:txBody>
      </p:sp>
      <p:sp>
        <p:nvSpPr>
          <p:cNvPr id="3" name="Content Placeholder 2">
            <a:extLst>
              <a:ext uri="{FF2B5EF4-FFF2-40B4-BE49-F238E27FC236}">
                <a16:creationId xmlns:a16="http://schemas.microsoft.com/office/drawing/2014/main" id="{A399C045-FCEC-4C0A-9322-B175A9575BAE}"/>
              </a:ext>
            </a:extLst>
          </p:cNvPr>
          <p:cNvSpPr>
            <a:spLocks noGrp="1"/>
          </p:cNvSpPr>
          <p:nvPr>
            <p:ph idx="1"/>
          </p:nvPr>
        </p:nvSpPr>
        <p:spPr>
          <a:xfrm>
            <a:off x="2349085" y="2020388"/>
            <a:ext cx="8915400" cy="4484914"/>
          </a:xfrm>
        </p:spPr>
        <p:txBody>
          <a:bodyPr>
            <a:normAutofit/>
          </a:bodyPr>
          <a:lstStyle/>
          <a:p>
            <a:pPr marL="0" indent="0">
              <a:buNone/>
            </a:pPr>
            <a:r>
              <a:rPr lang="en-US" sz="2000" dirty="0"/>
              <a:t>FY19 National Defense Authorization Act (Sec 889)</a:t>
            </a:r>
          </a:p>
          <a:p>
            <a:r>
              <a:rPr lang="en-US" sz="2000" dirty="0"/>
              <a:t>Two fundamental Requirements applied to all federal agencies (8/13/2020)</a:t>
            </a:r>
          </a:p>
          <a:p>
            <a:pPr lvl="1"/>
            <a:r>
              <a:rPr lang="en-US" sz="2000" dirty="0"/>
              <a:t>May not use federal funds to purchase equipment or services from Huawei or ZTE, or subsidiaries</a:t>
            </a:r>
          </a:p>
          <a:p>
            <a:pPr lvl="1"/>
            <a:r>
              <a:rPr lang="en-US" sz="2000" dirty="0"/>
              <a:t>May not contract with an entity that uses Huawei </a:t>
            </a:r>
            <a:r>
              <a:rPr lang="en-US" sz="2000" i="1" dirty="0"/>
              <a:t>et al.,</a:t>
            </a:r>
            <a:r>
              <a:rPr lang="en-US" sz="2000" dirty="0"/>
              <a:t> components as a “substantial or essential component of any system”</a:t>
            </a:r>
          </a:p>
          <a:p>
            <a:pPr lvl="2"/>
            <a:r>
              <a:rPr lang="en-US" sz="2000" dirty="0"/>
              <a:t>Requires “reasonable inquiry” of existing systems</a:t>
            </a:r>
          </a:p>
          <a:p>
            <a:pPr lvl="2"/>
            <a:r>
              <a:rPr lang="en-US" sz="2000" dirty="0"/>
              <a:t>Requires reporting to government</a:t>
            </a:r>
          </a:p>
          <a:p>
            <a:r>
              <a:rPr lang="en-US" sz="2000" dirty="0"/>
              <a:t>Caltech working on implementation and guidance</a:t>
            </a:r>
          </a:p>
        </p:txBody>
      </p:sp>
    </p:spTree>
    <p:extLst>
      <p:ext uri="{BB962C8B-B14F-4D97-AF65-F5344CB8AC3E}">
        <p14:creationId xmlns:p14="http://schemas.microsoft.com/office/powerpoint/2010/main" val="676949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4AB8C-A998-449B-B698-4F708C8C7657}"/>
              </a:ext>
            </a:extLst>
          </p:cNvPr>
          <p:cNvSpPr>
            <a:spLocks noGrp="1"/>
          </p:cNvSpPr>
          <p:nvPr>
            <p:ph type="title"/>
          </p:nvPr>
        </p:nvSpPr>
        <p:spPr/>
        <p:txBody>
          <a:bodyPr/>
          <a:lstStyle/>
          <a:p>
            <a:r>
              <a:rPr lang="en-US" u="sng" dirty="0"/>
              <a:t>Uniform Guidance Revisions</a:t>
            </a:r>
          </a:p>
        </p:txBody>
      </p:sp>
      <p:sp>
        <p:nvSpPr>
          <p:cNvPr id="3" name="Content Placeholder 2">
            <a:extLst>
              <a:ext uri="{FF2B5EF4-FFF2-40B4-BE49-F238E27FC236}">
                <a16:creationId xmlns:a16="http://schemas.microsoft.com/office/drawing/2014/main" id="{61A6D892-D15D-45E8-BFE6-21B764E4C19F}"/>
              </a:ext>
            </a:extLst>
          </p:cNvPr>
          <p:cNvSpPr>
            <a:spLocks noGrp="1"/>
          </p:cNvSpPr>
          <p:nvPr>
            <p:ph idx="1"/>
          </p:nvPr>
        </p:nvSpPr>
        <p:spPr>
          <a:xfrm>
            <a:off x="2423749" y="2029097"/>
            <a:ext cx="8915400" cy="3777622"/>
          </a:xfrm>
        </p:spPr>
        <p:txBody>
          <a:bodyPr>
            <a:noAutofit/>
          </a:bodyPr>
          <a:lstStyle/>
          <a:p>
            <a:r>
              <a:rPr lang="en-US" sz="2000" dirty="0"/>
              <a:t>Uniform Guidance reviewed every 5 years (issued 12/26/2014)</a:t>
            </a:r>
          </a:p>
          <a:p>
            <a:r>
              <a:rPr lang="en-US" sz="2000" dirty="0"/>
              <a:t>Changes effective November 12, 2020, except for two requirements that are effective August 13, 2020:</a:t>
            </a:r>
          </a:p>
          <a:p>
            <a:pPr lvl="1"/>
            <a:r>
              <a:rPr lang="en-US" sz="2000" dirty="0"/>
              <a:t>200.216 </a:t>
            </a:r>
            <a:r>
              <a:rPr lang="en-US" sz="2000" b="1" i="1" dirty="0"/>
              <a:t>Prohibition on certain telecommunication and video surveillance services or equipment </a:t>
            </a:r>
            <a:r>
              <a:rPr lang="en-US" sz="2000" dirty="0"/>
              <a:t>(NDAA 889 requirement described in previous slide)</a:t>
            </a:r>
          </a:p>
          <a:p>
            <a:pPr lvl="1"/>
            <a:r>
              <a:rPr lang="en-US" sz="2000" dirty="0"/>
              <a:t>200.340 </a:t>
            </a:r>
            <a:r>
              <a:rPr lang="en-US" sz="2000" b="1" i="1" dirty="0"/>
              <a:t>Termination</a:t>
            </a:r>
            <a:r>
              <a:rPr lang="en-US" sz="2000" dirty="0"/>
              <a:t> – clarifies that the government may include termination options in an award beyond those options listed in the UG</a:t>
            </a:r>
          </a:p>
          <a:p>
            <a:r>
              <a:rPr lang="en-US" sz="2000" i="1" dirty="0"/>
              <a:t>Adds some clarification to definitions and other terms that do not impact day-to-day grant management</a:t>
            </a:r>
          </a:p>
        </p:txBody>
      </p:sp>
    </p:spTree>
    <p:extLst>
      <p:ext uri="{BB962C8B-B14F-4D97-AF65-F5344CB8AC3E}">
        <p14:creationId xmlns:p14="http://schemas.microsoft.com/office/powerpoint/2010/main" val="2733002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1" y="846138"/>
            <a:ext cx="9346223" cy="1143000"/>
          </a:xfrm>
        </p:spPr>
        <p:txBody>
          <a:bodyPr/>
          <a:lstStyle/>
          <a:p>
            <a:pPr algn="ctr"/>
            <a:r>
              <a:rPr lang="en-US" sz="3500" u="sng" dirty="0"/>
              <a:t>From FastLane to </a:t>
            </a:r>
            <a:r>
              <a:rPr lang="en-US" sz="3500" u="sng" dirty="0" smtClean="0"/>
              <a:t>Research.gov </a:t>
            </a:r>
            <a:r>
              <a:rPr lang="en-US" sz="3500" u="sng" dirty="0"/>
              <a:t>– Dick</a:t>
            </a:r>
          </a:p>
        </p:txBody>
      </p:sp>
      <p:sp>
        <p:nvSpPr>
          <p:cNvPr id="3" name="Content Placeholder 2"/>
          <p:cNvSpPr>
            <a:spLocks noGrp="1"/>
          </p:cNvSpPr>
          <p:nvPr>
            <p:ph idx="1"/>
          </p:nvPr>
        </p:nvSpPr>
        <p:spPr>
          <a:xfrm>
            <a:off x="2438400" y="2332038"/>
            <a:ext cx="8229600" cy="4525963"/>
          </a:xfrm>
        </p:spPr>
        <p:txBody>
          <a:bodyPr/>
          <a:lstStyle/>
          <a:p>
            <a:r>
              <a:rPr lang="en-US" sz="2800" dirty="0"/>
              <a:t>FastLane was first introduced on a limited basis in 1994.</a:t>
            </a:r>
          </a:p>
          <a:p>
            <a:r>
              <a:rPr lang="en-US" sz="2800" dirty="0"/>
              <a:t>Caltech started using FastLane in 1996.</a:t>
            </a:r>
          </a:p>
          <a:p>
            <a:r>
              <a:rPr lang="en-US" sz="2800" dirty="0"/>
              <a:t>First Federal System for the Creation and Submission of Proposals</a:t>
            </a:r>
          </a:p>
          <a:p>
            <a:r>
              <a:rPr lang="en-US" sz="2800" dirty="0"/>
              <a:t>Now Represents “Old” Technology</a:t>
            </a:r>
          </a:p>
        </p:txBody>
      </p:sp>
    </p:spTree>
    <p:extLst>
      <p:ext uri="{BB962C8B-B14F-4D97-AF65-F5344CB8AC3E}">
        <p14:creationId xmlns:p14="http://schemas.microsoft.com/office/powerpoint/2010/main" val="7258866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5693" y="846138"/>
            <a:ext cx="8229600" cy="1143000"/>
          </a:xfrm>
        </p:spPr>
        <p:txBody>
          <a:bodyPr>
            <a:normAutofit fontScale="90000"/>
          </a:bodyPr>
          <a:lstStyle/>
          <a:p>
            <a:pPr algn="ctr"/>
            <a:r>
              <a:rPr lang="en-US" sz="3500" u="sng" dirty="0"/>
              <a:t>From FastLane to </a:t>
            </a:r>
            <a:r>
              <a:rPr lang="en-US" sz="3500" u="sng" dirty="0" smtClean="0"/>
              <a:t>Research</a:t>
            </a:r>
            <a:r>
              <a:rPr lang="en-US" sz="3500" u="sng" dirty="0" smtClean="0"/>
              <a:t>.gov </a:t>
            </a:r>
            <a:r>
              <a:rPr lang="en-US" sz="3500" u="sng" dirty="0"/>
              <a:t>(cont)</a:t>
            </a:r>
            <a:endParaRPr lang="en-US" sz="3500" dirty="0"/>
          </a:p>
        </p:txBody>
      </p:sp>
      <p:sp>
        <p:nvSpPr>
          <p:cNvPr id="3" name="Content Placeholder 2"/>
          <p:cNvSpPr>
            <a:spLocks noGrp="1"/>
          </p:cNvSpPr>
          <p:nvPr>
            <p:ph idx="1"/>
          </p:nvPr>
        </p:nvSpPr>
        <p:spPr>
          <a:xfrm>
            <a:off x="2042747" y="2461847"/>
            <a:ext cx="8229600" cy="4525963"/>
          </a:xfrm>
        </p:spPr>
        <p:txBody>
          <a:bodyPr/>
          <a:lstStyle/>
          <a:p>
            <a:r>
              <a:rPr lang="en-US" sz="2800" dirty="0"/>
              <a:t>Research.gov was established in 2008</a:t>
            </a:r>
          </a:p>
          <a:p>
            <a:r>
              <a:rPr lang="en-US" sz="2800" dirty="0"/>
              <a:t>NSF is gradually moving FastLane functions to Grants.gov</a:t>
            </a:r>
          </a:p>
          <a:p>
            <a:r>
              <a:rPr lang="en-US" sz="2800" dirty="0"/>
              <a:t>Eventually, FastLane will be discontinued</a:t>
            </a:r>
          </a:p>
        </p:txBody>
      </p:sp>
    </p:spTree>
    <p:extLst>
      <p:ext uri="{BB962C8B-B14F-4D97-AF65-F5344CB8AC3E}">
        <p14:creationId xmlns:p14="http://schemas.microsoft.com/office/powerpoint/2010/main" val="1098428514"/>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3589</TotalTime>
  <Words>2324</Words>
  <Application>Microsoft Office PowerPoint</Application>
  <PresentationFormat>Widescreen</PresentationFormat>
  <Paragraphs>212</Paragraphs>
  <Slides>30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Calibri Light</vt:lpstr>
      <vt:lpstr>Century Gothic</vt:lpstr>
      <vt:lpstr>DengXian</vt:lpstr>
      <vt:lpstr>Wingdings 3</vt:lpstr>
      <vt:lpstr>Wisp</vt:lpstr>
      <vt:lpstr>PowerPoint Presentation</vt:lpstr>
      <vt:lpstr>Agenda</vt:lpstr>
      <vt:lpstr>New Rates for FY21</vt:lpstr>
      <vt:lpstr>FY2021 Rates</vt:lpstr>
      <vt:lpstr>FY2020 Preliminary Numbers</vt:lpstr>
      <vt:lpstr>Prohibitions on Telecommunications Equipment and Services</vt:lpstr>
      <vt:lpstr>Uniform Guidance Revisions</vt:lpstr>
      <vt:lpstr>From FastLane to Research.gov – Dick</vt:lpstr>
      <vt:lpstr>From FastLane to Research.gov (cont)</vt:lpstr>
      <vt:lpstr>What can Research.gov do at this time?</vt:lpstr>
      <vt:lpstr>What can Research.gov do at this time (cont)?</vt:lpstr>
      <vt:lpstr>What can Research.gov do at this time (cont)?</vt:lpstr>
      <vt:lpstr>Advisory:  Foreign Person Students and Researchers Abroad Due to COVID-19</vt:lpstr>
      <vt:lpstr>Students and Post-Docs Abroad</vt:lpstr>
      <vt:lpstr>Foreign Country Location and Country of Citizenship Matter</vt:lpstr>
      <vt:lpstr>Resources:  IRAN  On-line study for students outside the US </vt:lpstr>
      <vt:lpstr>Iran: On-line study for students outside the US   </vt:lpstr>
      <vt:lpstr>Iran: On-line study for students outside the US </vt:lpstr>
      <vt:lpstr>Iran: On-line study for students outside the US (Cont’d)</vt:lpstr>
      <vt:lpstr>Other Countries Advisory</vt:lpstr>
      <vt:lpstr>NSF Biosketch and Current and Pending Support</vt:lpstr>
      <vt:lpstr>Updates on NSF Biographical Sketch and  Current and Pending Support  </vt:lpstr>
      <vt:lpstr>Updates on NSF Current and Pending Support  HOT OFF THE PRESS….The NSF RPPR has been revised with NEW Current and Pending Support QUESTIONS   </vt:lpstr>
      <vt:lpstr>Updates on NSF Current and Pending Support HOT OFF THE PRESS….</vt:lpstr>
      <vt:lpstr>Updates on NSF Biographical Sketch</vt:lpstr>
      <vt:lpstr>Updates on NSF Current and Pending Support</vt:lpstr>
      <vt:lpstr>NSF Current and Pending Support</vt:lpstr>
      <vt:lpstr>NSF Current and Pending Support (cont.)</vt:lpstr>
      <vt:lpstr>NSF Current and Pending Support (cont.)</vt:lpstr>
      <vt:lpstr>Thank you for attending!</vt:lpstr>
    </vt:vector>
  </TitlesOfParts>
  <Company>Caltech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Administration  Forum</dc:title>
  <dc:creator>Avina, Christina</dc:creator>
  <cp:lastModifiedBy>Avina, Christina</cp:lastModifiedBy>
  <cp:revision>70</cp:revision>
  <dcterms:created xsi:type="dcterms:W3CDTF">2020-04-03T23:26:30Z</dcterms:created>
  <dcterms:modified xsi:type="dcterms:W3CDTF">2020-10-14T17:40:55Z</dcterms:modified>
</cp:coreProperties>
</file>