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6"/>
  </p:notesMasterIdLst>
  <p:sldIdLst>
    <p:sldId id="273" r:id="rId5"/>
    <p:sldId id="308" r:id="rId6"/>
    <p:sldId id="321" r:id="rId7"/>
    <p:sldId id="322" r:id="rId8"/>
    <p:sldId id="342" r:id="rId9"/>
    <p:sldId id="343" r:id="rId10"/>
    <p:sldId id="344" r:id="rId11"/>
    <p:sldId id="345" r:id="rId12"/>
    <p:sldId id="346" r:id="rId13"/>
    <p:sldId id="323" r:id="rId14"/>
    <p:sldId id="347" r:id="rId15"/>
    <p:sldId id="348" r:id="rId16"/>
    <p:sldId id="324" r:id="rId17"/>
    <p:sldId id="331" r:id="rId18"/>
    <p:sldId id="330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27" r:id="rId29"/>
    <p:sldId id="328" r:id="rId30"/>
    <p:sldId id="349" r:id="rId31"/>
    <p:sldId id="350" r:id="rId32"/>
    <p:sldId id="351" r:id="rId33"/>
    <p:sldId id="352" r:id="rId34"/>
    <p:sldId id="276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attacharya, Kaushik" initials="BK" lastIdx="24" clrIdx="0">
    <p:extLst>
      <p:ext uri="{19B8F6BF-5375-455C-9EA6-DF929625EA0E}">
        <p15:presenceInfo xmlns:p15="http://schemas.microsoft.com/office/powerpoint/2012/main" userId="S::bhatta@caltech.edu::37cf7fb1-1a1a-41b4-82ee-66b7cf2948c9" providerId="AD"/>
      </p:ext>
    </p:extLst>
  </p:cmAuthor>
  <p:cmAuthor id="2" name="Ann Martin" initials="AM" lastIdx="14" clrIdx="1">
    <p:extLst>
      <p:ext uri="{19B8F6BF-5375-455C-9EA6-DF929625EA0E}">
        <p15:presenceInfo xmlns:p15="http://schemas.microsoft.com/office/powerpoint/2012/main" userId="S::abussone@caltech.edu::dc831bdb-d0f6-4db5-b4a0-e6a3a0141c01" providerId="AD"/>
      </p:ext>
    </p:extLst>
  </p:cmAuthor>
  <p:cmAuthor id="3" name="Fisher-Adams, Grace C." initials="FGC" lastIdx="12" clrIdx="2">
    <p:extLst>
      <p:ext uri="{19B8F6BF-5375-455C-9EA6-DF929625EA0E}">
        <p15:presenceInfo xmlns:p15="http://schemas.microsoft.com/office/powerpoint/2012/main" userId="S-1-5-21-1355346752-3883351813-2554776158-34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59" autoAdjust="0"/>
    <p:restoredTop sz="78792" autoAdjust="0"/>
  </p:normalViewPr>
  <p:slideViewPr>
    <p:cSldViewPr snapToGrid="0" snapToObjects="1">
      <p:cViewPr varScale="1">
        <p:scale>
          <a:sx n="91" d="100"/>
          <a:sy n="91" d="100"/>
        </p:scale>
        <p:origin x="339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1T09:18:13.429" idx="22">
    <p:pos x="4349" y="3641"/>
    <p:text>30 days of disclosure?</p:text>
    <p:extLst>
      <p:ext uri="{C676402C-5697-4E1C-873F-D02D1690AC5C}">
        <p15:threadingInfo xmlns:p15="http://schemas.microsoft.com/office/powerpoint/2012/main" timeZoneBias="420"/>
      </p:ext>
    </p:extLst>
  </p:cm>
  <p:cm authorId="3" dt="2021-04-21T15:13:21.925" idx="1">
    <p:pos x="4349" y="3737"/>
    <p:text>Typo.  Thanks!</p:text>
    <p:extLst>
      <p:ext uri="{C676402C-5697-4E1C-873F-D02D1690AC5C}">
        <p15:threadingInfo xmlns:p15="http://schemas.microsoft.com/office/powerpoint/2012/main" timeZoneBias="420">
          <p15:parentCm authorId="1" idx="2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1T09:18:59.916" idx="23">
    <p:pos x="10" y="10"/>
    <p:text>May be I should indicate that we have such a site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DFDD-C5F7-4BDA-8F3F-13F78766D78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28629-275D-41C2-8CD8-EFF5C760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7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GRACE:</a:t>
            </a:r>
            <a:r>
              <a:rPr lang="en-US" baseline="0" dirty="0"/>
              <a:t>  You have heard about these agency requirements. </a:t>
            </a:r>
            <a:endParaRPr lang="en-US" baseline="0" dirty="0" smtClean="0"/>
          </a:p>
          <a:p>
            <a:r>
              <a:rPr lang="en-US" baseline="0" dirty="0" smtClean="0"/>
              <a:t>Based </a:t>
            </a:r>
            <a:r>
              <a:rPr lang="en-US" baseline="0" dirty="0"/>
              <a:t>on the CIC recommendations and our analysis of these requirements we are trying to develop tools to facilitate your compliance.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28629-275D-41C2-8CD8-EFF5C76078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GRACE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Even if an Entity meets more than one of the Detailed Criteria, enter it only once. </a:t>
            </a:r>
          </a:p>
          <a:p>
            <a:pPr algn="l"/>
            <a:endParaRPr lang="en-US" sz="1200" dirty="0">
              <a:solidFill>
                <a:schemeClr val="tx1"/>
              </a:solidFill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You can add all entities first and then complete your disclosure for each or you can add them one at a time and do each sequentially.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28629-275D-41C2-8CD8-EFF5C76078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8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28629-275D-41C2-8CD8-EFF5C76078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28629-275D-41C2-8CD8-EFF5C76078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GRACE:  Walk through some</a:t>
            </a:r>
            <a:r>
              <a:rPr lang="en-US" baseline="0" dirty="0"/>
              <a:t> of these important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28629-275D-41C2-8CD8-EFF5C76078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0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80BF7A75-E081-A741-9399-AF4FB21797B8}" type="datetimeFigureOut">
              <a:rPr lang="en-US" smtClean="0"/>
              <a:pPr>
                <a:defRPr/>
              </a:pPr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083D88EA-BBD9-3D42-A4C6-1761164ABA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1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18BF20C6-AE79-DF46-AED7-365EC7D7E03E}" type="datetimeFigureOut">
              <a:rPr lang="en-US" smtClean="0"/>
              <a:pPr>
                <a:defRPr/>
              </a:pPr>
              <a:t>5/13/2021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C20D26A1-8CA0-F24D-833D-11A63EBD3F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6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40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0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C22EE4B9-933F-D845-97E5-E9A2AC5DD205}" type="datetimeFigureOut">
              <a:rPr lang="en-US" smtClean="0"/>
              <a:pPr>
                <a:defRPr/>
              </a:pPr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2BAF0491-2AB4-2547-8270-FE3A17C86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0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775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6804E9BB-D32C-114F-BA74-C17AABA4DE7B}" type="datetimeFigureOut">
              <a:rPr lang="en-US" smtClean="0"/>
              <a:pPr>
                <a:defRPr/>
              </a:pPr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86D4FE9E-26DF-EE49-9C31-2BFFE3BBAC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3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3FB3A4EA-CC3A-BA4A-A461-84110DFBED2F}" type="datetimeFigureOut">
              <a:rPr lang="en-US" smtClean="0"/>
              <a:pPr>
                <a:defRPr/>
              </a:pPr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C1603765-4662-AC4D-9390-548D28260D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0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8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8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0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8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8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1BA47241-D5F6-A340-A580-0E4E651A00D0}" type="datetimeFigureOut">
              <a:rPr lang="en-US" smtClean="0"/>
              <a:pPr>
                <a:defRPr/>
              </a:pPr>
              <a:t>5/13/2021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83B472A1-61BF-854B-B0E8-9A82B507DF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7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0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18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6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6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0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18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6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6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6829C1B0-899D-2B43-87E3-A54015486056}" type="datetimeFigureOut">
              <a:rPr lang="en-US" smtClean="0"/>
              <a:pPr>
                <a:defRPr/>
              </a:pPr>
              <a:t>5/13/2021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6570408B-4598-5C40-B356-1B848D4335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2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64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4E815217-E814-5D41-9299-23121EB03472}" type="datetimeFigureOut">
              <a:rPr lang="en-US" smtClean="0"/>
              <a:pPr>
                <a:defRPr/>
              </a:pPr>
              <a:t>5/13/2021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0B4C4685-64FD-5043-A1C8-5C2E4BC92C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0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D5DFD547-CB2D-AD45-B141-36FF1A29AF16}" type="datetimeFigureOut">
              <a:rPr lang="en-US" smtClean="0"/>
              <a:pPr>
                <a:defRPr/>
              </a:pPr>
              <a:t>5/13/2021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4600B918-949C-AF45-8A4C-1D96BB4892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8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0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0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CE4BA0D5-4D3B-6D42-95A9-2D43D6178A02}" type="datetimeFigureOut">
              <a:rPr lang="en-US" smtClean="0"/>
              <a:pPr>
                <a:defRPr/>
              </a:pPr>
              <a:t>5/13/2021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9AB54A25-5E31-204E-99C1-2A4E499E2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8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8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compliance.caltech.edu/compliance/export/national-defense-authorization-act-ndaa-section-88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urement.caltech.edu/" TargetMode="External"/><Relationship Id="rId2" Type="http://schemas.openxmlformats.org/officeDocument/2006/relationships/hyperlink" Target="https://researchcompliance.caltech.edu/compliance/export/national-defense-authorization-act-ndaa-section-88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vid.mayo@caltech.edu" TargetMode="External"/><Relationship Id="rId4" Type="http://schemas.openxmlformats.org/officeDocument/2006/relationships/hyperlink" Target="mailto:export@caltech.ed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FECB-0573-4EC8-AD5A-B868E9FF0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06" y="1395412"/>
            <a:ext cx="8534400" cy="1470025"/>
          </a:xfrm>
        </p:spPr>
        <p:txBody>
          <a:bodyPr/>
          <a:lstStyle/>
          <a:p>
            <a:r>
              <a:rPr lang="en-US" dirty="0"/>
              <a:t>Research Administration Forum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2E8A5-0B6F-4B46-A5A5-B2A9B71B4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299" y="2998694"/>
            <a:ext cx="6973614" cy="26289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May 13, 2021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Grace Fisher-Adams, Chief Research Policy Officer </a:t>
            </a:r>
          </a:p>
          <a:p>
            <a:r>
              <a:rPr lang="en-US" dirty="0">
                <a:solidFill>
                  <a:schemeClr val="tx1"/>
                </a:solidFill>
              </a:rPr>
              <a:t>Ann Martin, Senior Associate General Counsel </a:t>
            </a:r>
          </a:p>
          <a:p>
            <a:r>
              <a:rPr lang="en-US" dirty="0">
                <a:solidFill>
                  <a:schemeClr val="tx1"/>
                </a:solidFill>
              </a:rPr>
              <a:t>David Mayo, Sr. Director for Research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09236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BD38-23B0-4A1D-BCB8-D23579BB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NDAA 889 Implementation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Prohibition on Contracting with Entities Using Certain Telecommunications and Video Surveillance Services or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2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C236D4-7898-4DB6-93BE-4E63E3E2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NDAA 889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DE750-A97E-4364-8D20-0F0A754F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Section 889, 2019 National Defense Authorization Act</a:t>
            </a:r>
          </a:p>
          <a:p>
            <a:r>
              <a:rPr lang="en-US" sz="2400" dirty="0"/>
              <a:t>Two primary requirements:</a:t>
            </a:r>
          </a:p>
          <a:p>
            <a:pPr lvl="1"/>
            <a:r>
              <a:rPr lang="en-US" sz="2000" dirty="0"/>
              <a:t>May not use federal funds to provide to the government equipment or services from Huawei, ZTE, </a:t>
            </a:r>
            <a:r>
              <a:rPr lang="en-US" sz="2000" i="1" dirty="0"/>
              <a:t>et al</a:t>
            </a:r>
            <a:r>
              <a:rPr lang="en-US" sz="2000" dirty="0"/>
              <a:t>, or their subsidiaries (grants and contracts)</a:t>
            </a:r>
          </a:p>
          <a:p>
            <a:pPr lvl="1"/>
            <a:r>
              <a:rPr lang="en-US" sz="2000" dirty="0"/>
              <a:t>May not contract with an entity that uses Huawei </a:t>
            </a:r>
            <a:r>
              <a:rPr lang="en-US" sz="2000" i="1" dirty="0"/>
              <a:t>et al.,</a:t>
            </a:r>
            <a:r>
              <a:rPr lang="en-US" sz="2000" dirty="0"/>
              <a:t> components as a “substantial or essential component of any system” (contracts)</a:t>
            </a:r>
          </a:p>
          <a:p>
            <a:pPr lvl="2"/>
            <a:r>
              <a:rPr lang="en-US" sz="1800" dirty="0"/>
              <a:t>Requires “reasonable inquiry” of existing systems</a:t>
            </a:r>
          </a:p>
          <a:p>
            <a:pPr lvl="2"/>
            <a:r>
              <a:rPr lang="en-US" sz="1800" dirty="0"/>
              <a:t>Requires reporting to government of identified items</a:t>
            </a:r>
          </a:p>
          <a:p>
            <a:r>
              <a:rPr lang="en-US" dirty="0"/>
              <a:t>Caltech information page on NDAA 889</a:t>
            </a:r>
          </a:p>
          <a:p>
            <a:pPr lvl="1"/>
            <a:r>
              <a:rPr lang="en-US" sz="2000" dirty="0">
                <a:hlinkClick r:id="rId2"/>
              </a:rPr>
              <a:t>https://researchcompliance.caltech.edu/compliance/export/national-defense-authorization-act-ndaa-section-889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2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5D16-33ED-428C-A0B4-E47942F4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NDAA 889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FC55-B442-42F4-9C32-431BE23EA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https://researchcompliance.caltech.edu/compliance/export/national-defense-authorization-act-ndaa-section-889</a:t>
            </a:r>
            <a:endParaRPr lang="en-US" sz="2400" dirty="0"/>
          </a:p>
          <a:p>
            <a:r>
              <a:rPr lang="en-US" dirty="0"/>
              <a:t>Questions should be directed to the relevant office:</a:t>
            </a:r>
          </a:p>
          <a:p>
            <a:pPr lvl="1"/>
            <a:r>
              <a:rPr lang="en-US" dirty="0"/>
              <a:t>Procurement Services </a:t>
            </a:r>
            <a:r>
              <a:rPr lang="en-US" sz="1600" dirty="0"/>
              <a:t>(</a:t>
            </a:r>
            <a:r>
              <a:rPr lang="en-US" sz="1600" u="sng" dirty="0">
                <a:solidFill>
                  <a:srgbClr val="0563C1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https://procurement.caltech.edu/</a:t>
            </a:r>
            <a:r>
              <a:rPr lang="en-US" sz="1600" dirty="0"/>
              <a:t>)</a:t>
            </a:r>
          </a:p>
          <a:p>
            <a:pPr lvl="2"/>
            <a:r>
              <a:rPr lang="en-US" dirty="0"/>
              <a:t>P-Card, POs, etc.</a:t>
            </a:r>
          </a:p>
          <a:p>
            <a:pPr lvl="1"/>
            <a:r>
              <a:rPr lang="en-US" dirty="0"/>
              <a:t>Export Compliance </a:t>
            </a:r>
            <a:r>
              <a:rPr lang="en-US" sz="1600" dirty="0"/>
              <a:t>(</a:t>
            </a:r>
            <a:r>
              <a:rPr lang="en-US" sz="1600" dirty="0">
                <a:hlinkClick r:id="rId4"/>
              </a:rPr>
              <a:t>export@caltech.edu</a:t>
            </a:r>
            <a:r>
              <a:rPr lang="en-US" sz="1600" dirty="0"/>
              <a:t>)</a:t>
            </a:r>
            <a:endParaRPr lang="en-US" dirty="0"/>
          </a:p>
          <a:p>
            <a:pPr lvl="2"/>
            <a:r>
              <a:rPr lang="en-US" dirty="0"/>
              <a:t>export issues</a:t>
            </a:r>
          </a:p>
          <a:p>
            <a:pPr lvl="1"/>
            <a:r>
              <a:rPr lang="en-US" dirty="0"/>
              <a:t>Sponsored Research </a:t>
            </a:r>
            <a:r>
              <a:rPr lang="en-US" sz="1600" dirty="0"/>
              <a:t>(</a:t>
            </a:r>
            <a:r>
              <a:rPr lang="en-US" sz="1600" dirty="0">
                <a:hlinkClick r:id="rId5"/>
              </a:rPr>
              <a:t>david.mayo@caltech.edu</a:t>
            </a:r>
            <a:r>
              <a:rPr lang="en-US" sz="1600" dirty="0"/>
              <a:t>)</a:t>
            </a:r>
            <a:endParaRPr lang="en-US" dirty="0"/>
          </a:p>
          <a:p>
            <a:pPr lvl="2"/>
            <a:r>
              <a:rPr lang="en-US" dirty="0"/>
              <a:t>award-specific questions</a:t>
            </a:r>
          </a:p>
        </p:txBody>
      </p:sp>
    </p:spTree>
    <p:extLst>
      <p:ext uri="{BB962C8B-B14F-4D97-AF65-F5344CB8AC3E}">
        <p14:creationId xmlns:p14="http://schemas.microsoft.com/office/powerpoint/2010/main" val="417109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567C7-8B69-4C14-9B23-5265820C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Disclosure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06116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E1F1-5937-4299-8207-1F24C59E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1768-A0AE-48A3-B093-4FAAD303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Its not about “</a:t>
            </a:r>
            <a:r>
              <a:rPr lang="en-US" sz="3600" b="1"/>
              <a:t>foreign”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its about full disclosure as required by the sponsor (domestic </a:t>
            </a:r>
            <a:r>
              <a:rPr lang="en-US" sz="3600" b="1" i="1" dirty="0"/>
              <a:t>or</a:t>
            </a:r>
            <a:r>
              <a:rPr lang="en-US" sz="3600" b="1" dirty="0"/>
              <a:t> foreign)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8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08F1-9D5D-4750-9AA6-65217EA0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FF64-B6FF-4BE5-9EAD-77DDA1E96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 - Senior Personnel must include</a:t>
            </a:r>
          </a:p>
          <a:p>
            <a:pPr lvl="1"/>
            <a:r>
              <a:rPr lang="en-US" dirty="0"/>
              <a:t>All of their academic, professional, or institutional appointments at proposing organization</a:t>
            </a:r>
          </a:p>
          <a:p>
            <a:pPr lvl="1"/>
            <a:r>
              <a:rPr lang="en-US" dirty="0"/>
              <a:t>All of their current academic, professional or institutional appointments at domestic or foreign entities outside of the proposing organization.</a:t>
            </a:r>
          </a:p>
          <a:p>
            <a:pPr lvl="1"/>
            <a:r>
              <a:rPr lang="en-US" dirty="0"/>
              <a:t>Not new - long standing requirement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Updated format required for proposals starting 10/5/2020</a:t>
            </a:r>
          </a:p>
        </p:txBody>
      </p:sp>
    </p:spTree>
    <p:extLst>
      <p:ext uri="{BB962C8B-B14F-4D97-AF65-F5344CB8AC3E}">
        <p14:creationId xmlns:p14="http://schemas.microsoft.com/office/powerpoint/2010/main" val="103588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4D14-80A1-43CF-A411-83F5A037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9B4D-0F9D-4E44-924E-29B8EAE0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NIH – Senior/Key Personnel must include</a:t>
            </a:r>
          </a:p>
          <a:p>
            <a:pPr lvl="1"/>
            <a:r>
              <a:rPr lang="en-US" dirty="0"/>
              <a:t>All positions and scientific appointments (domestic and foreign), including affiliations with foreign entities or governments</a:t>
            </a:r>
          </a:p>
          <a:p>
            <a:pPr lvl="1"/>
            <a:r>
              <a:rPr lang="en-US" dirty="0"/>
              <a:t>Titled academic, professional, or institutional appointments</a:t>
            </a:r>
          </a:p>
          <a:p>
            <a:pPr lvl="2"/>
            <a:r>
              <a:rPr lang="en-US" dirty="0"/>
              <a:t>whether or not any payment is received</a:t>
            </a:r>
          </a:p>
          <a:p>
            <a:pPr lvl="2"/>
            <a:r>
              <a:rPr lang="en-US" dirty="0"/>
              <a:t>whether full-time, part-time, or voluntary (including adjunct, visiting, or honorary)</a:t>
            </a:r>
          </a:p>
          <a:p>
            <a:pPr lvl="1"/>
            <a:r>
              <a:rPr lang="en-US" dirty="0"/>
              <a:t>Updated format required for proposals starting 1/25/2022; </a:t>
            </a:r>
            <a:r>
              <a:rPr lang="en-US" dirty="0" err="1"/>
              <a:t>SciENcv</a:t>
            </a:r>
            <a:r>
              <a:rPr lang="en-US" dirty="0"/>
              <a:t> has been updated already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1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0FE5-E314-4BD9-AB57-CA175093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Current &amp; Pending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83498-4279-4F92-910B-1B93E9075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Includes all resources available to an individual in support of/related to all their research, to them individually or through Caltech, regardless of whether they have monetary value</a:t>
            </a:r>
          </a:p>
          <a:p>
            <a:pPr lvl="1"/>
            <a:r>
              <a:rPr lang="en-US" sz="2000" dirty="0"/>
              <a:t>All research contracts and awards, not just those related to the proposed research</a:t>
            </a:r>
          </a:p>
          <a:p>
            <a:pPr lvl="1"/>
            <a:r>
              <a:rPr lang="en-US" sz="2000" dirty="0"/>
              <a:t>Consulting agreements that include research activities</a:t>
            </a:r>
          </a:p>
          <a:p>
            <a:pPr lvl="1"/>
            <a:r>
              <a:rPr lang="en-US" sz="2000" dirty="0"/>
              <a:t>In-kind contributions from outside entities (e.g., office/laboratory space, equipment, supplies, employees, student), not intended for use on the proposal being submitted, must also be reported if there is an associated time commitment.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630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2230-642D-4990-91FB-DA4FE2D2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Current &amp; Pending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AB821-1F90-4FB5-822B-215BB75F3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Excludes</a:t>
            </a:r>
          </a:p>
          <a:p>
            <a:pPr lvl="1"/>
            <a:r>
              <a:rPr lang="en-US" dirty="0"/>
              <a:t>Postdoctoral researchers personally funded by a foundation or other organization</a:t>
            </a:r>
          </a:p>
          <a:p>
            <a:pPr lvl="1"/>
            <a:r>
              <a:rPr lang="en-US" dirty="0"/>
              <a:t>In-kind contributions if not used on project </a:t>
            </a:r>
            <a:r>
              <a:rPr lang="en-US" i="1" dirty="0"/>
              <a:t>and</a:t>
            </a:r>
            <a:r>
              <a:rPr lang="en-US" dirty="0"/>
              <a:t> no associated time commitment</a:t>
            </a:r>
          </a:p>
          <a:p>
            <a:pPr lvl="1"/>
            <a:r>
              <a:rPr lang="en-US" dirty="0"/>
              <a:t>Start-up packages and faculty salaries from Caltech</a:t>
            </a:r>
          </a:p>
          <a:p>
            <a:pPr lvl="1"/>
            <a:r>
              <a:rPr lang="en-US" dirty="0"/>
              <a:t>Gifts given without expectation of anything in return; if there is a time commitment, it must be disclosed</a:t>
            </a:r>
          </a:p>
        </p:txBody>
      </p:sp>
    </p:spTree>
    <p:extLst>
      <p:ext uri="{BB962C8B-B14F-4D97-AF65-F5344CB8AC3E}">
        <p14:creationId xmlns:p14="http://schemas.microsoft.com/office/powerpoint/2010/main" val="178207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84AF-D1C1-4814-81AA-AEF254AB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Current &amp; Pending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4237F-5CD5-419F-B372-83314D041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format required effective 10/5/2020</a:t>
            </a:r>
          </a:p>
          <a:p>
            <a:r>
              <a:rPr lang="en-US" dirty="0"/>
              <a:t>Retroactive Disclosure</a:t>
            </a:r>
          </a:p>
          <a:p>
            <a:pPr lvl="1"/>
            <a:r>
              <a:rPr lang="en-US" dirty="0"/>
              <a:t>New award term effective 10/5/2020 requiring retroactive disclosure of Current Support that was not included in proposal, but that existed at the time the proposal was submitted. </a:t>
            </a:r>
          </a:p>
          <a:p>
            <a:pPr lvl="1"/>
            <a:r>
              <a:rPr lang="en-US" dirty="0"/>
              <a:t>Must be submitted within 30 days of discovery via Research.gov (Other Notification option)</a:t>
            </a:r>
          </a:p>
          <a:p>
            <a:pPr lvl="1"/>
            <a:r>
              <a:rPr lang="en-US" dirty="0"/>
              <a:t>Award term specifies details to be included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3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9AC0-AC74-6B49-A32D-33E7ADC5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B1154-4A58-464A-BB47-D4B4A0AB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1087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Introduction and Miscellaneous Announcements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Sponsored Research Activity for FY2020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NDAA 889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Agency Disclosure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45027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0EA9-C187-4A60-9E20-844D1D33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Other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ABDA9-B37F-47F1-8B3E-552820018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NIH issued “reminders” 7/10/19 (NOT-OD-19-114) and 3/12/21 (NOT-OD-21-110) regarding longstanding requirement for full transparency of all research activities, both domestic and foreign</a:t>
            </a:r>
          </a:p>
          <a:p>
            <a:r>
              <a:rPr lang="en-US" dirty="0"/>
              <a:t>Includes all resources and financial support available or related to all of the individual’s research endeavors, including</a:t>
            </a:r>
          </a:p>
          <a:p>
            <a:pPr lvl="1"/>
            <a:r>
              <a:rPr lang="en-US" dirty="0"/>
              <a:t>from foreign or domestic entities</a:t>
            </a:r>
          </a:p>
          <a:p>
            <a:pPr lvl="1"/>
            <a:r>
              <a:rPr lang="en-US" dirty="0"/>
              <a:t>regardless of whether they have monetary value</a:t>
            </a:r>
          </a:p>
          <a:p>
            <a:pPr lvl="1"/>
            <a:r>
              <a:rPr lang="en-US" dirty="0"/>
              <a:t>based at Caltech or elsewhere</a:t>
            </a:r>
          </a:p>
        </p:txBody>
      </p:sp>
    </p:spTree>
    <p:extLst>
      <p:ext uri="{BB962C8B-B14F-4D97-AF65-F5344CB8AC3E}">
        <p14:creationId xmlns:p14="http://schemas.microsoft.com/office/powerpoint/2010/main" val="3478224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9CC1-0C78-4D45-A346-8073C64C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Other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A838C-7B44-43E2-8280-56D84B617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support for laboratory personnel (not already disclosed as other support)</a:t>
            </a:r>
          </a:p>
          <a:p>
            <a:pPr lvl="1"/>
            <a:r>
              <a:rPr lang="en-US" dirty="0"/>
              <a:t>high-value materials not freely available (e.g., biologics, chemical, model systems, technology, etc.)</a:t>
            </a:r>
          </a:p>
          <a:p>
            <a:pPr lvl="1"/>
            <a:r>
              <a:rPr lang="en-US" dirty="0"/>
              <a:t>consulting agreements that include research activities,</a:t>
            </a:r>
          </a:p>
          <a:p>
            <a:pPr lvl="1"/>
            <a:r>
              <a:rPr lang="en-US" dirty="0"/>
              <a:t>in-kind contributions, e.g., office/laboratory space, equipment, supplies, or students, employees, postdocs, or visitors supported by an outside source</a:t>
            </a:r>
          </a:p>
          <a:p>
            <a:pPr lvl="1"/>
            <a:r>
              <a:rPr lang="en-US" dirty="0"/>
              <a:t>research collaborations where the collaborator’s experiments directly benefit any of the researcher’s research endeavors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03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0110-F6AC-4C61-9B42-DDC60DA7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Other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26B2-834F-45D5-AF21-327D2BAC1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Excludes</a:t>
            </a:r>
          </a:p>
          <a:p>
            <a:pPr lvl="1"/>
            <a:r>
              <a:rPr lang="en-US" dirty="0"/>
              <a:t>training awards, prizes</a:t>
            </a:r>
          </a:p>
          <a:p>
            <a:pPr lvl="1"/>
            <a:r>
              <a:rPr lang="en-US" dirty="0"/>
              <a:t>gifts where there is no expectation of anything in return (e.g., time, services, specific research activities, money, etc.)</a:t>
            </a:r>
          </a:p>
          <a:p>
            <a:pPr lvl="1"/>
            <a:r>
              <a:rPr lang="en-US" dirty="0"/>
              <a:t>start-up packages and salaries from Caltech</a:t>
            </a:r>
          </a:p>
        </p:txBody>
      </p:sp>
    </p:spTree>
    <p:extLst>
      <p:ext uri="{BB962C8B-B14F-4D97-AF65-F5344CB8AC3E}">
        <p14:creationId xmlns:p14="http://schemas.microsoft.com/office/powerpoint/2010/main" val="264644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7A7C-197B-44EB-9BF1-D4984F8E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Other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9551A-986A-4FC6-9384-16199E667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Requirements (effective 1/25/2022)</a:t>
            </a:r>
          </a:p>
          <a:p>
            <a:pPr lvl="1"/>
            <a:r>
              <a:rPr lang="en-US" dirty="0"/>
              <a:t>Other Support Format has been updated</a:t>
            </a:r>
          </a:p>
          <a:p>
            <a:pPr lvl="1"/>
            <a:r>
              <a:rPr lang="en-US" dirty="0"/>
              <a:t>Supporting documentation</a:t>
            </a:r>
          </a:p>
          <a:p>
            <a:pPr lvl="2"/>
            <a:r>
              <a:rPr lang="en-US" dirty="0"/>
              <a:t>Requires copies of supporting documents (e.g., agreements, appointment letters, etc.) for any Other Support from a foreign source; </a:t>
            </a:r>
          </a:p>
          <a:p>
            <a:pPr lvl="2"/>
            <a:r>
              <a:rPr lang="en-US" dirty="0"/>
              <a:t>Must be translated into English</a:t>
            </a:r>
          </a:p>
          <a:p>
            <a:pPr lvl="2"/>
            <a:r>
              <a:rPr lang="en-US" dirty="0"/>
              <a:t>Convert to PDF and attach to Other Support prior to upload</a:t>
            </a:r>
          </a:p>
          <a:p>
            <a:pPr lvl="1"/>
            <a:r>
              <a:rPr lang="en-US" dirty="0"/>
              <a:t>Requires certification wording and digital signature of the individual disclosing the Other Support</a:t>
            </a:r>
          </a:p>
          <a:p>
            <a:pPr lvl="2"/>
            <a:r>
              <a:rPr lang="en-US" dirty="0"/>
              <a:t>PDF must be flattened prior to upload in order to allow for 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3058908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0E63-596B-4355-9ED3-5358A695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Other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42E66-6A2D-4C34-950F-D1E52A4BF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Immediate notification of undisclosed Other Support, when that support was not disclosed at the first available opportunity (e.g., JIT, RPPR).</a:t>
            </a:r>
          </a:p>
          <a:p>
            <a:pPr lvl="2"/>
            <a:r>
              <a:rPr lang="en-US" dirty="0"/>
              <a:t>If you receive a question about this from a researcher, please direct them to Ann Martin in OGC.  </a:t>
            </a:r>
          </a:p>
          <a:p>
            <a:pPr lvl="3"/>
            <a:r>
              <a:rPr lang="en-US" dirty="0"/>
              <a:t>Ann will clarify details with them</a:t>
            </a:r>
          </a:p>
          <a:p>
            <a:pPr lvl="3"/>
            <a:r>
              <a:rPr lang="en-US" dirty="0"/>
              <a:t>If determination is that there is undisclosed support to report, will work with David Mayo in OSR to notify NIH</a:t>
            </a:r>
          </a:p>
          <a:p>
            <a:pPr lvl="1"/>
            <a:r>
              <a:rPr lang="en-US" dirty="0"/>
              <a:t>NIH is updating </a:t>
            </a:r>
            <a:r>
              <a:rPr lang="en-US" dirty="0" err="1"/>
              <a:t>SciENcv</a:t>
            </a:r>
            <a:r>
              <a:rPr lang="en-US" dirty="0"/>
              <a:t> to handle Other Support requirements; may not be ready by 1/25/2022</a:t>
            </a:r>
          </a:p>
          <a:p>
            <a:pPr lvl="1"/>
            <a:r>
              <a:rPr lang="en-US" dirty="0"/>
              <a:t>Caltech recommends that grant managers start following new requirements in order to work through any problems by 1/25/2022</a:t>
            </a:r>
          </a:p>
        </p:txBody>
      </p:sp>
    </p:spTree>
    <p:extLst>
      <p:ext uri="{BB962C8B-B14F-4D97-AF65-F5344CB8AC3E}">
        <p14:creationId xmlns:p14="http://schemas.microsoft.com/office/powerpoint/2010/main" val="328251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C75695-16B7-4128-BB4D-2BB31D33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24E99-377F-4764-B6BA-FD541153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97957" cy="4525963"/>
          </a:xfrm>
        </p:spPr>
        <p:txBody>
          <a:bodyPr/>
          <a:lstStyle/>
          <a:p>
            <a:r>
              <a:rPr lang="en-US" dirty="0"/>
              <a:t>Recent Enforcement Action</a:t>
            </a:r>
          </a:p>
          <a:p>
            <a:pPr lvl="1"/>
            <a:r>
              <a:rPr lang="en-US" dirty="0"/>
              <a:t>NIH</a:t>
            </a:r>
          </a:p>
          <a:p>
            <a:pPr lvl="2"/>
            <a:r>
              <a:rPr lang="en-US" dirty="0"/>
              <a:t>500 NIH related cases under investigation</a:t>
            </a:r>
          </a:p>
          <a:p>
            <a:pPr lvl="2"/>
            <a:r>
              <a:rPr lang="en-US" dirty="0"/>
              <a:t>50 institutions have self-disclosed</a:t>
            </a:r>
          </a:p>
          <a:p>
            <a:pPr lvl="1"/>
            <a:r>
              <a:rPr lang="en-US" dirty="0"/>
              <a:t>NSF</a:t>
            </a:r>
          </a:p>
          <a:p>
            <a:pPr lvl="2"/>
            <a:r>
              <a:rPr lang="en-US" dirty="0"/>
              <a:t>Indictment issued 4/21/2021 charging a PI with wire fraud for submitting a proposal that failed to disclose his affiliation with </a:t>
            </a:r>
            <a:r>
              <a:rPr lang="en-US" dirty="0" err="1"/>
              <a:t>ShenZhen</a:t>
            </a:r>
            <a:r>
              <a:rPr lang="en-US" dirty="0"/>
              <a:t> University</a:t>
            </a:r>
          </a:p>
          <a:p>
            <a:r>
              <a:rPr lang="en-US" dirty="0"/>
              <a:t>PIs/faculty/researchers are ultimately responsible for accurate and complete disclosure, and will be held accountable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0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C75695-16B7-4128-BB4D-2BB31D33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24E99-377F-4764-B6BA-FD541153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Charges include: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 fraud, making false statements. conspiracy to defraud the US, obstruction by falsification, income tax evasion, visa fraud, failing to file a foreign bank account report, false claims, fraud </a:t>
            </a:r>
            <a:endParaRPr lang="en-US" dirty="0"/>
          </a:p>
          <a:p>
            <a:r>
              <a:rPr lang="en-US" dirty="0"/>
              <a:t>Full disclosure is essential!</a:t>
            </a:r>
          </a:p>
          <a:p>
            <a:r>
              <a:rPr lang="en-US" dirty="0"/>
              <a:t>When in doubt - disclose</a:t>
            </a:r>
          </a:p>
        </p:txBody>
      </p:sp>
    </p:spTree>
    <p:extLst>
      <p:ext uri="{BB962C8B-B14F-4D97-AF65-F5344CB8AC3E}">
        <p14:creationId xmlns:p14="http://schemas.microsoft.com/office/powerpoint/2010/main" val="3778405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4B0C-DD6C-419F-9B6E-FD52445D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Caltech Tools and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C61D4-9E9B-4044-98CF-B38CA3478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6858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Interest and Commitment Disclosure Tool</a:t>
            </a:r>
          </a:p>
          <a:p>
            <a:pPr lvl="1" indent="-342900" defTabSz="6858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“smart” disclosure system based on Entity by Entity disclosure</a:t>
            </a:r>
          </a:p>
          <a:p>
            <a:pPr lvl="1" indent="-342900" defTabSz="6858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“Optional” question to help you identify and share possible personal “other support” or biographical information to include in your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biosketch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International Collaboration Website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Things “In the Works” 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Commitment Policy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Rider/Addendum for Consulting Agreements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Visitor Process 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743" y="235226"/>
            <a:ext cx="2665917" cy="644193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3896139" y="1179099"/>
            <a:ext cx="4956313" cy="3346748"/>
          </a:xfrm>
          <a:prstGeom prst="cloudCallout">
            <a:avLst>
              <a:gd name="adj1" fmla="val -81806"/>
              <a:gd name="adj2" fmla="val -72634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Consider all organizations, companies, universities or people (Entities), with whom you have a professional relationship or in which you have a financial interest. If you have a commitment to, financial interest in, or gifts from an </a:t>
            </a:r>
            <a:r>
              <a:rPr lang="en-US" sz="1400" dirty="0" smtClean="0">
                <a:solidFill>
                  <a:schemeClr val="tx1"/>
                </a:solidFill>
              </a:rPr>
              <a:t>Entity</a:t>
            </a:r>
            <a:r>
              <a:rPr lang="en-US" sz="1400" baseline="30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add each Entity to the system. 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4C4B0C-DD6C-419F-9B6E-FD52445D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08" y="274638"/>
            <a:ext cx="4704523" cy="1143000"/>
          </a:xfrm>
        </p:spPr>
        <p:txBody>
          <a:bodyPr/>
          <a:lstStyle/>
          <a:p>
            <a:r>
              <a:rPr lang="en-US" sz="2000" dirty="0"/>
              <a:t>New Financial Interests and Commitments Disclosure </a:t>
            </a:r>
            <a:r>
              <a:rPr lang="en-US" sz="2000" dirty="0" smtClean="0"/>
              <a:t>System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2021</a:t>
            </a:r>
            <a:br>
              <a:rPr lang="en-US" sz="2000" dirty="0"/>
            </a:br>
            <a:r>
              <a:rPr lang="en-US" sz="1400" dirty="0" smtClean="0"/>
              <a:t>(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aka </a:t>
            </a:r>
            <a:r>
              <a:rPr lang="en-US" sz="1400" dirty="0"/>
              <a:t>COI Disclosure System)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8687" y="4910160"/>
            <a:ext cx="25510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Required Updates: </a:t>
            </a:r>
          </a:p>
          <a:p>
            <a:r>
              <a:rPr lang="en-US" sz="1600" dirty="0"/>
              <a:t>At least annually or within 30 days of acquiring an interest.</a:t>
            </a:r>
          </a:p>
          <a:p>
            <a:r>
              <a:rPr lang="en-US" sz="1600" dirty="0"/>
              <a:t>Entity will be there to update!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9026" y="4096434"/>
            <a:ext cx="109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2</a:t>
            </a:r>
            <a:r>
              <a:rPr lang="en-US" sz="1200" dirty="0" smtClean="0"/>
              <a:t>Detailed Criteria will be provided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27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F4C4B0C-DD6C-419F-9B6E-FD52445D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47" y="447391"/>
            <a:ext cx="2369669" cy="1452698"/>
          </a:xfrm>
        </p:spPr>
        <p:txBody>
          <a:bodyPr/>
          <a:lstStyle/>
          <a:p>
            <a:r>
              <a:rPr lang="en-US" sz="2000" dirty="0"/>
              <a:t>Other Support and </a:t>
            </a:r>
            <a:r>
              <a:rPr lang="en-US" sz="2000" dirty="0" err="1"/>
              <a:t>Biosketch</a:t>
            </a:r>
            <a:r>
              <a:rPr lang="en-US" sz="2000" dirty="0"/>
              <a:t> Option added to Disclosure System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4414" y="2153411"/>
            <a:ext cx="2139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Compiles Commitments to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Organizes Entities that might be providing Other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Allows you to “share” with a delegate without providing financial details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7025" y="1519685"/>
            <a:ext cx="5400262" cy="4247317"/>
          </a:xfrm>
          <a:prstGeom prst="rect">
            <a:avLst/>
          </a:prstGeom>
          <a:solidFill>
            <a:srgbClr val="9BE5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Both" startAt="6"/>
            </a:pPr>
            <a:r>
              <a:rPr lang="en-US" b="1" dirty="0" smtClean="0"/>
              <a:t>OPTIONAL </a:t>
            </a:r>
            <a:r>
              <a:rPr lang="en-US" b="1" dirty="0"/>
              <a:t>(Recommended FOR PIS WITH OR ANTICIPATING FEDERAL FUNDING ONLY). </a:t>
            </a:r>
            <a:endParaRPr lang="en-US" b="1" dirty="0" smtClean="0"/>
          </a:p>
          <a:p>
            <a:pPr marL="342900" indent="-342900">
              <a:buAutoNum type="arabicParenBoth" startAt="6"/>
            </a:pPr>
            <a:endParaRPr lang="en-US" b="1" dirty="0"/>
          </a:p>
          <a:p>
            <a:r>
              <a:rPr lang="en-US" b="1" dirty="0" smtClean="0"/>
              <a:t>This </a:t>
            </a:r>
            <a:r>
              <a:rPr lang="en-US" b="1" dirty="0"/>
              <a:t>question provides you with a list of entities disclosed that could be included in your </a:t>
            </a:r>
            <a:r>
              <a:rPr lang="en-US" b="1" dirty="0" err="1"/>
              <a:t>biosketch</a:t>
            </a:r>
            <a:r>
              <a:rPr lang="en-US" b="1" dirty="0"/>
              <a:t> or other support for federal awards.  You will be given an option to share this list with a grants manager or other Caltech personnel.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Would </a:t>
            </a:r>
            <a:r>
              <a:rPr lang="en-US" b="1" dirty="0"/>
              <a:t>you like the list of the entities you disclosed to be available to your grant manager or other administrative personnel to help you complete your </a:t>
            </a:r>
            <a:r>
              <a:rPr lang="en-US" b="1" dirty="0" err="1"/>
              <a:t>Biosketch</a:t>
            </a:r>
            <a:r>
              <a:rPr lang="en-US" b="1" dirty="0"/>
              <a:t>/</a:t>
            </a:r>
            <a:r>
              <a:rPr lang="en-US" b="1" dirty="0" err="1"/>
              <a:t>SciENcv</a:t>
            </a:r>
            <a:r>
              <a:rPr lang="en-US" b="1" dirty="0"/>
              <a:t>, or Other Support for Federal Sponsor Proposals or Annual Reports?  No financial interest information will be disclosed to your designee.</a:t>
            </a:r>
          </a:p>
        </p:txBody>
      </p:sp>
    </p:spTree>
    <p:extLst>
      <p:ext uri="{BB962C8B-B14F-4D97-AF65-F5344CB8AC3E}">
        <p14:creationId xmlns:p14="http://schemas.microsoft.com/office/powerpoint/2010/main" val="23043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0A3D-6B23-4994-8208-D8F0A3C1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</a:t>
            </a:r>
            <a:br>
              <a:rPr lang="en-US" dirty="0"/>
            </a:br>
            <a:r>
              <a:rPr lang="en-US" dirty="0"/>
              <a:t>Miscellaneous Announcements</a:t>
            </a:r>
          </a:p>
        </p:txBody>
      </p:sp>
    </p:spTree>
    <p:extLst>
      <p:ext uri="{BB962C8B-B14F-4D97-AF65-F5344CB8AC3E}">
        <p14:creationId xmlns:p14="http://schemas.microsoft.com/office/powerpoint/2010/main" val="2231571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F4C4B0C-DD6C-419F-9B6E-FD52445D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33" y="239468"/>
            <a:ext cx="8868338" cy="602361"/>
          </a:xfrm>
        </p:spPr>
        <p:txBody>
          <a:bodyPr/>
          <a:lstStyle/>
          <a:p>
            <a:r>
              <a:rPr lang="en-US" sz="2000" dirty="0"/>
              <a:t>Other Support and </a:t>
            </a:r>
            <a:r>
              <a:rPr lang="en-US" sz="2000" dirty="0" err="1"/>
              <a:t>Biosketch</a:t>
            </a:r>
            <a:r>
              <a:rPr lang="en-US" sz="2000" dirty="0"/>
              <a:t> Option added to Disclosure System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3043" y="671506"/>
            <a:ext cx="846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Compiles Commitments to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Organizes Entities that might be providing Other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Allows you to “share” with a delegate without providing financial </a:t>
            </a:r>
            <a:r>
              <a:rPr lang="en-US" sz="1600" dirty="0" smtClean="0"/>
              <a:t>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Allows you to add attachments (contracts)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Access from inside and outside of Disclosure System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34" y="2006090"/>
            <a:ext cx="8635237" cy="45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9E98-7BCC-42C7-B868-6DD5CCAD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938E2-839D-4F33-9D41-9E17FFB98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2" y="1098177"/>
            <a:ext cx="8519459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  Now Live! 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https://researchcompliance.caltech.edu/compliance/international_collaboration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" y="2378635"/>
            <a:ext cx="6571018" cy="3681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731" y="2125979"/>
            <a:ext cx="3155357" cy="23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3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47ED-9874-4A6F-A326-C81F4CAF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Sponsored Research Activity </a:t>
            </a:r>
            <a:br>
              <a:rPr lang="en-US" dirty="0"/>
            </a:br>
            <a:r>
              <a:rPr lang="en-US" dirty="0"/>
              <a:t>for FY2020</a:t>
            </a:r>
          </a:p>
        </p:txBody>
      </p:sp>
    </p:spTree>
    <p:extLst>
      <p:ext uri="{BB962C8B-B14F-4D97-AF65-F5344CB8AC3E}">
        <p14:creationId xmlns:p14="http://schemas.microsoft.com/office/powerpoint/2010/main" val="281546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D0F858-8CD9-4875-912F-967F18E77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" y="51524"/>
            <a:ext cx="8775705" cy="6556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23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A8928-2EBD-4835-BBC5-BF7E09BDB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41" y="121755"/>
            <a:ext cx="8696517" cy="661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6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9D427-D60B-47F5-A439-77A52C71E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8" y="133525"/>
            <a:ext cx="8821643" cy="65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6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6A40D8-EF19-42BC-8E72-D05C6C0D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12" y="184131"/>
            <a:ext cx="8686176" cy="64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4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A3869-E395-4D44-9370-37E89177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2" y="74531"/>
            <a:ext cx="8820695" cy="67089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49DD8C-285C-4584-BE6E-74920D7CC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42" y="2710874"/>
            <a:ext cx="4049491" cy="3026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EA25E-63B6-40D1-8E44-9E36E4FE2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978" y="2710872"/>
            <a:ext cx="4049491" cy="30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98376"/>
      </p:ext>
    </p:extLst>
  </p:cSld>
  <p:clrMapOvr>
    <a:masterClrMapping/>
  </p:clrMapOvr>
</p:sld>
</file>

<file path=ppt/theme/theme1.xml><?xml version="1.0" encoding="utf-8"?>
<a:theme xmlns:a="http://schemas.openxmlformats.org/drawingml/2006/main" name="Caltech THEME 01">
  <a:themeElements>
    <a:clrScheme name="Custom 1">
      <a:dk1>
        <a:srgbClr val="000000"/>
      </a:dk1>
      <a:lt1>
        <a:srgbClr val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24679D"/>
      </a:hlink>
      <a:folHlink>
        <a:srgbClr val="5A7D2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92DCCC4-4389-8C4C-978D-F8175CBAAA8F}" vid="{9266D248-4AAB-DF4F-84D0-DB4BCC198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3111D6719CC43B16279C94C11E61E" ma:contentTypeVersion="13" ma:contentTypeDescription="Create a new document." ma:contentTypeScope="" ma:versionID="dd6e9fb640861bbe85b21d320113768a">
  <xsd:schema xmlns:xsd="http://www.w3.org/2001/XMLSchema" xmlns:xs="http://www.w3.org/2001/XMLSchema" xmlns:p="http://schemas.microsoft.com/office/2006/metadata/properties" xmlns:ns3="2e68a45c-04b3-46d6-b559-8d4cbfb60fbc" xmlns:ns4="9ef912a4-0a17-4fdc-a444-5919fa75918c" targetNamespace="http://schemas.microsoft.com/office/2006/metadata/properties" ma:root="true" ma:fieldsID="e007e011cc0fc8008d354a69e4e4bfc0" ns3:_="" ns4:_="">
    <xsd:import namespace="2e68a45c-04b3-46d6-b559-8d4cbfb60fbc"/>
    <xsd:import namespace="9ef912a4-0a17-4fdc-a444-5919fa75918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45c-04b3-46d6-b559-8d4cbfb60f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912a4-0a17-4fdc-a444-5919fa7591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9921F3-EE59-4060-98FA-E2311539D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68a45c-04b3-46d6-b559-8d4cbfb60fbc"/>
    <ds:schemaRef ds:uri="9ef912a4-0a17-4fdc-a444-5919fa7591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82E187-4D26-41EF-908D-74B5AF8CB110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9ef912a4-0a17-4fdc-a444-5919fa75918c"/>
    <ds:schemaRef ds:uri="2e68a45c-04b3-46d6-b559-8d4cbfb60fb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29E0AC-72CF-4C7A-99A4-43607E0E7E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Caltech-PPT-Template_Option-01-2017RV</Template>
  <TotalTime>13694</TotalTime>
  <Words>1519</Words>
  <Application>Microsoft Office PowerPoint</Application>
  <PresentationFormat>On-screen Show (4:3)</PresentationFormat>
  <Paragraphs>159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Calibri</vt:lpstr>
      <vt:lpstr>Helvetica Neue</vt:lpstr>
      <vt:lpstr>Times New Roman</vt:lpstr>
      <vt:lpstr>Wingdings</vt:lpstr>
      <vt:lpstr>Caltech THEME 01</vt:lpstr>
      <vt:lpstr>Research Administration Forum </vt:lpstr>
      <vt:lpstr>Agenda</vt:lpstr>
      <vt:lpstr>Introduction and  Miscellaneous Announcements</vt:lpstr>
      <vt:lpstr>Sponsored Research Activity  for FY2020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NDAA 889 Implementation  Prohibition on Contracting with Entities Using Certain Telecommunications and Video Surveillance Services or Equipment</vt:lpstr>
      <vt:lpstr>NDAA 889</vt:lpstr>
      <vt:lpstr>NDAA 889</vt:lpstr>
      <vt:lpstr>Agency Disclosure Requirements</vt:lpstr>
      <vt:lpstr>PowerPoint Presentation</vt:lpstr>
      <vt:lpstr>Biosketch</vt:lpstr>
      <vt:lpstr>Biosketch</vt:lpstr>
      <vt:lpstr>NSF Current &amp; Pending Support</vt:lpstr>
      <vt:lpstr>NSF Current &amp; Pending Support</vt:lpstr>
      <vt:lpstr>NSF Current &amp; Pending Support</vt:lpstr>
      <vt:lpstr>NIH Other Support</vt:lpstr>
      <vt:lpstr>NIH Other Support</vt:lpstr>
      <vt:lpstr>NIH Other Support</vt:lpstr>
      <vt:lpstr>NIH Other Support</vt:lpstr>
      <vt:lpstr>NIH Other Support</vt:lpstr>
      <vt:lpstr>Accountability</vt:lpstr>
      <vt:lpstr>Accountability</vt:lpstr>
      <vt:lpstr>Caltech Tools and Actions</vt:lpstr>
      <vt:lpstr>New Financial Interests and Commitments Disclosure System1 2021 (1aka COI Disclosure System)</vt:lpstr>
      <vt:lpstr>Other Support and Biosketch Option added to Disclosure System    </vt:lpstr>
      <vt:lpstr>Other Support and Biosketch Option added to Disclosure System    </vt:lpstr>
      <vt:lpstr>Website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Fisher-Adams, Grace C.</cp:lastModifiedBy>
  <cp:revision>107</cp:revision>
  <dcterms:created xsi:type="dcterms:W3CDTF">2017-04-26T21:11:07Z</dcterms:created>
  <dcterms:modified xsi:type="dcterms:W3CDTF">2021-05-13T10:28:18Z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0x010100B843111D6719CC43B16279C94C11E61E</vt:lpwstr>
  </property>
</Properties>
</file>